
<file path=[Content_Types].xml><?xml version="1.0" encoding="utf-8"?>
<Types xmlns="http://schemas.openxmlformats.org/package/2006/content-types">
  <Default ContentType="application/xml" Extension="xml"/>
  <Default ContentType="image/x-wmf" Extension="wmf"/>
  <Default ContentType="image/jpeg" Extension="jpeg"/>
  <Default ContentType="image/jpeg" Extension="jpg"/>
  <Default ContentType="application/vnd.openxmlformats-package.relationships+xml" Extension="rels"/>
  <Default ContentType="application/vnd.openxmlformats-officedocument.presentationml.printerSettings" Extension="bin"/>
  <Default ContentType="image/png" Extension="png"/>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slide+xml" PartName="/ppt/slides/slide62.xml"/>
  <Override ContentType="application/vnd.openxmlformats-officedocument.presentationml.slide+xml" PartName="/ppt/slides/slide63.xml"/>
  <Override ContentType="application/vnd.openxmlformats-officedocument.presentationml.slide+xml" PartName="/ppt/slides/slide64.xml"/>
  <Override ContentType="application/vnd.openxmlformats-officedocument.presentationml.slide+xml" PartName="/ppt/slides/slide65.xml"/>
  <Override ContentType="application/vnd.openxmlformats-officedocument.presentationml.slide+xml" PartName="/ppt/slides/slide66.xml"/>
  <Override ContentType="application/vnd.openxmlformats-officedocument.presentationml.slide+xml" PartName="/ppt/slides/slide67.xml"/>
  <Override ContentType="application/vnd.openxmlformats-officedocument.presentationml.slide+xml" PartName="/ppt/slides/slide68.xml"/>
  <Override ContentType="application/vnd.openxmlformats-officedocument.presentationml.slide+xml" PartName="/ppt/slides/slide69.xml"/>
  <Override ContentType="application/vnd.openxmlformats-officedocument.presentationml.slide+xml" PartName="/ppt/slides/slide70.xml"/>
  <Override ContentType="application/vnd.openxmlformats-officedocument.presentationml.slide+xml" PartName="/ppt/slides/slide71.xml"/>
  <Override ContentType="application/vnd.openxmlformats-officedocument.presentationml.slide+xml" PartName="/ppt/slides/slide72.xml"/>
  <Override ContentType="application/vnd.openxmlformats-officedocument.presentationml.slide+xml" PartName="/ppt/slides/slide73.xml"/>
  <Override ContentType="application/vnd.openxmlformats-officedocument.presentationml.slide+xml" PartName="/ppt/slides/slide74.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77.xml"/>
  <Override ContentType="application/vnd.openxmlformats-officedocument.presentationml.slide+xml" PartName="/ppt/slides/slide78.xml"/>
  <Override ContentType="application/vnd.openxmlformats-officedocument.presentationml.slide+xml" PartName="/ppt/slides/slide79.xml"/>
  <Override ContentType="application/vnd.openxmlformats-officedocument.presentationml.slide+xml" PartName="/ppt/slides/slide80.xml"/>
  <Override ContentType="application/vnd.openxmlformats-officedocument.presentationml.slide+xml" PartName="/ppt/slides/slide81.xml"/>
  <Override ContentType="application/vnd.openxmlformats-officedocument.presentationml.slide+xml" PartName="/ppt/slides/slide82.xml"/>
  <Override ContentType="application/vnd.openxmlformats-officedocument.presentationml.slide+xml" PartName="/ppt/slides/slide83.xml"/>
  <Override ContentType="application/vnd.openxmlformats-officedocument.presentationml.slide+xml" PartName="/ppt/slides/slide84.xml"/>
  <Override ContentType="application/vnd.openxmlformats-officedocument.presentationml.slide+xml" PartName="/ppt/slides/slide85.xml"/>
  <Override ContentType="application/vnd.openxmlformats-officedocument.presentationml.slide+xml" PartName="/ppt/slides/slide86.xml"/>
  <Override ContentType="application/vnd.openxmlformats-officedocument.presentationml.slide+xml" PartName="/ppt/slides/slide87.xml"/>
  <Override ContentType="application/vnd.openxmlformats-officedocument.presentationml.slide+xml" PartName="/ppt/slides/slide88.xml"/>
  <Override ContentType="application/vnd.openxmlformats-officedocument.presentationml.slide+xml" PartName="/ppt/slides/slide89.xml"/>
  <Override ContentType="application/vnd.openxmlformats-officedocument.presentationml.slide+xml" PartName="/ppt/slides/slide90.xml"/>
  <Override ContentType="application/vnd.openxmlformats-officedocument.presentationml.slide+xml" PartName="/ppt/slides/slide91.xml"/>
  <Override ContentType="application/vnd.openxmlformats-officedocument.presentationml.slide+xml" PartName="/ppt/slides/slide92.xml"/>
  <Override ContentType="application/vnd.openxmlformats-officedocument.presentationml.slide+xml" PartName="/ppt/slides/slide93.xml"/>
  <Override ContentType="application/vnd.openxmlformats-officedocument.presentationml.slide+xml" PartName="/ppt/slides/slide94.xml"/>
  <Override ContentType="application/vnd.openxmlformats-officedocument.presentationml.slide+xml" PartName="/ppt/slides/slide95.xml"/>
  <Override ContentType="application/vnd.openxmlformats-officedocument.presentationml.slide+xml" PartName="/ppt/slides/slide96.xml"/>
  <Override ContentType="application/vnd.openxmlformats-officedocument.presentationml.slide+xml" PartName="/ppt/slides/slide97.xml"/>
  <Override ContentType="application/vnd.openxmlformats-officedocument.presentationml.slide+xml" PartName="/ppt/slides/slide98.xml"/>
  <Override ContentType="application/vnd.openxmlformats-officedocument.presentationml.slide+xml" PartName="/ppt/slides/slide99.xml"/>
  <Override ContentType="application/vnd.openxmlformats-officedocument.presentationml.slide+xml" PartName="/ppt/slides/slide100.xml"/>
  <Override ContentType="application/vnd.openxmlformats-officedocument.presentationml.slide+xml" PartName="/ppt/slides/slide101.xml"/>
  <Override ContentType="application/vnd.openxmlformats-officedocument.presentationml.slide+xml" PartName="/ppt/slides/slide102.xml"/>
  <Override ContentType="application/vnd.openxmlformats-officedocument.presentationml.slide+xml" PartName="/ppt/slides/slide103.xml"/>
  <Override ContentType="application/vnd.openxmlformats-officedocument.presentationml.slide+xml" PartName="/ppt/slides/slide104.xml"/>
  <Override ContentType="application/vnd.openxmlformats-officedocument.presentationml.slide+xml" PartName="/ppt/slides/slide105.xml"/>
  <Override ContentType="application/vnd.openxmlformats-officedocument.presentationml.slide+xml" PartName="/ppt/slides/slide106.xml"/>
  <Override ContentType="application/vnd.openxmlformats-officedocument.presentationml.slide+xml" PartName="/ppt/slides/slide107.xml"/>
  <Override ContentType="application/vnd.openxmlformats-officedocument.presentationml.slide+xml" PartName="/ppt/slides/slide108.xml"/>
  <Override ContentType="application/vnd.openxmlformats-officedocument.presentationml.slide+xml" PartName="/ppt/slides/slide109.xml"/>
  <Override ContentType="application/vnd.openxmlformats-officedocument.presentationml.slide+xml" PartName="/ppt/slides/slide110.xml"/>
  <Override ContentType="application/vnd.openxmlformats-officedocument.presentationml.slide+xml" PartName="/ppt/slides/slide111.xml"/>
  <Override ContentType="application/vnd.openxmlformats-officedocument.presentationml.slide+xml" PartName="/ppt/slides/slide112.xml"/>
  <Override ContentType="application/vnd.openxmlformats-officedocument.presentationml.slide+xml" PartName="/ppt/slides/slide113.xml"/>
  <Override ContentType="application/vnd.openxmlformats-officedocument.presentationml.slide+xml" PartName="/ppt/slides/slide114.xml"/>
  <Override ContentType="application/vnd.openxmlformats-officedocument.presentationml.slide+xml" PartName="/ppt/slides/slide115.xml"/>
  <Override ContentType="application/vnd.openxmlformats-officedocument.presentationml.slide+xml" PartName="/ppt/slides/slide116.xml"/>
  <Override ContentType="application/vnd.openxmlformats-officedocument.presentationml.slide+xml" PartName="/ppt/slides/slide117.xml"/>
  <Override ContentType="application/vnd.openxmlformats-officedocument.presentationml.slide+xml" PartName="/ppt/slides/slide118.xml"/>
  <Override ContentType="application/vnd.openxmlformats-officedocument.presentationml.slide+xml" PartName="/ppt/slides/slide119.xml"/>
  <Override ContentType="application/vnd.openxmlformats-officedocument.presentationml.slide+xml" PartName="/ppt/slides/slide120.xml"/>
  <Override ContentType="application/vnd.openxmlformats-officedocument.presentationml.slide+xml" PartName="/ppt/slides/slide121.xml"/>
  <Override ContentType="application/vnd.openxmlformats-officedocument.presentationml.slide+xml" PartName="/ppt/slides/slide122.xml"/>
  <Override ContentType="application/vnd.openxmlformats-officedocument.presentationml.slide+xml" PartName="/ppt/slides/slide123.xml"/>
  <Override ContentType="application/vnd.openxmlformats-officedocument.presentationml.slide+xml" PartName="/ppt/slides/slide124.xml"/>
  <Override ContentType="application/vnd.openxmlformats-officedocument.presentationml.slide+xml" PartName="/ppt/slides/slide125.xml"/>
  <Override ContentType="application/vnd.openxmlformats-officedocument.presentationml.slide+xml" PartName="/ppt/slides/slide126.xml"/>
  <Override ContentType="application/vnd.openxmlformats-officedocument.presentationml.slide+xml" PartName="/ppt/slides/slide127.xml"/>
  <Override ContentType="application/vnd.openxmlformats-officedocument.presentationml.slide+xml" PartName="/ppt/slides/slide128.xml"/>
  <Override ContentType="application/vnd.openxmlformats-officedocument.presentationml.slide+xml" PartName="/ppt/slides/slide129.xml"/>
  <Override ContentType="application/vnd.openxmlformats-officedocument.presentationml.slide+xml" PartName="/ppt/slides/slide130.xml"/>
  <Override ContentType="application/vnd.openxmlformats-officedocument.presentationml.slide+xml" PartName="/ppt/slides/slide131.xml"/>
  <Override ContentType="application/vnd.openxmlformats-officedocument.presentationml.slide+xml" PartName="/ppt/slides/slide132.xml"/>
  <Override ContentType="application/vnd.openxmlformats-officedocument.presentationml.slide+xml" PartName="/ppt/slides/slide133.xml"/>
  <Override ContentType="application/vnd.openxmlformats-officedocument.presentationml.slide+xml" PartName="/ppt/slides/slide134.xml"/>
  <Override ContentType="application/vnd.openxmlformats-officedocument.presentationml.slide+xml" PartName="/ppt/slides/slide135.xml"/>
  <Override ContentType="application/vnd.openxmlformats-officedocument.presentationml.slide+xml" PartName="/ppt/slides/slide136.xml"/>
  <Override ContentType="application/vnd.openxmlformats-officedocument.presentationml.slide+xml" PartName="/ppt/slides/slide137.xml"/>
  <Override ContentType="application/vnd.openxmlformats-officedocument.presentationml.slide+xml" PartName="/ppt/slides/slide138.xml"/>
  <Override ContentType="application/vnd.openxmlformats-officedocument.presentationml.slide+xml" PartName="/ppt/slides/slide139.xml"/>
  <Override ContentType="application/vnd.openxmlformats-officedocument.presentationml.slide+xml" PartName="/ppt/slides/slide140.xml"/>
  <Override ContentType="application/vnd.openxmlformats-officedocument.presentationml.slide+xml" PartName="/ppt/slides/slide141.xml"/>
  <Override ContentType="application/vnd.openxmlformats-officedocument.presentationml.slide+xml" PartName="/ppt/slides/slide142.xml"/>
  <Override ContentType="application/vnd.openxmlformats-officedocument.presentationml.slide+xml" PartName="/ppt/slides/slide143.xml"/>
  <Override ContentType="application/vnd.openxmlformats-officedocument.presentationml.slide+xml" PartName="/ppt/slides/slide144.xml"/>
  <Override ContentType="application/vnd.openxmlformats-officedocument.presentationml.slide+xml" PartName="/ppt/slides/slide145.xml"/>
  <Override ContentType="application/vnd.openxmlformats-officedocument.presentationml.slide+xml" PartName="/ppt/slides/slide146.xml"/>
  <Override ContentType="application/vnd.openxmlformats-officedocument.presentationml.slide+xml" PartName="/ppt/slides/slide147.xml"/>
  <Override ContentType="application/vnd.openxmlformats-officedocument.presentationml.slide+xml" PartName="/ppt/slides/slide148.xml"/>
  <Override ContentType="application/vnd.openxmlformats-officedocument.presentationml.slide+xml" PartName="/ppt/slides/slide149.xml"/>
  <Override ContentType="application/vnd.openxmlformats-officedocument.presentationml.slide+xml" PartName="/ppt/slides/slide150.xml"/>
  <Override ContentType="application/vnd.openxmlformats-officedocument.presentationml.slide+xml" PartName="/ppt/slides/slide151.xml"/>
  <Override ContentType="application/vnd.openxmlformats-officedocument.presentationml.slide+xml" PartName="/ppt/slides/slide152.xml"/>
  <Override ContentType="application/vnd.openxmlformats-officedocument.presentationml.slide+xml" PartName="/ppt/slides/slide153.xml"/>
  <Override ContentType="application/vnd.openxmlformats-officedocument.presentationml.slide+xml" PartName="/ppt/slides/slide154.xml"/>
  <Override ContentType="application/vnd.openxmlformats-officedocument.presentationml.slide+xml" PartName="/ppt/slides/slide155.xml"/>
  <Override ContentType="application/vnd.openxmlformats-officedocument.presentationml.slide+xml" PartName="/ppt/slides/slide156.xml"/>
  <Override ContentType="application/vnd.openxmlformats-officedocument.presentationml.slide+xml" PartName="/ppt/slides/slide157.xml"/>
  <Override ContentType="application/vnd.openxmlformats-officedocument.presentationml.slide+xml" PartName="/ppt/slides/slide158.xml"/>
  <Override ContentType="application/vnd.openxmlformats-officedocument.presentationml.slide+xml" PartName="/ppt/slides/slide159.xml"/>
  <Override ContentType="application/vnd.openxmlformats-officedocument.presentationml.slide+xml" PartName="/ppt/slides/slide160.xml"/>
  <Override ContentType="application/vnd.openxmlformats-officedocument.presentationml.slide+xml" PartName="/ppt/slides/slide161.xml"/>
  <Override ContentType="application/vnd.openxmlformats-officedocument.presentationml.slide+xml" PartName="/ppt/slides/slide162.xml"/>
  <Override ContentType="application/vnd.openxmlformats-officedocument.presentationml.slide+xml" PartName="/ppt/slides/slide163.xml"/>
  <Override ContentType="application/vnd.openxmlformats-officedocument.presentationml.slide+xml" PartName="/ppt/slides/slide164.xml"/>
  <Override ContentType="application/vnd.openxmlformats-officedocument.presentationml.slide+xml" PartName="/ppt/slides/slide165.xml"/>
  <Override ContentType="application/vnd.openxmlformats-officedocument.presentationml.slide+xml" PartName="/ppt/slides/slide166.xml"/>
  <Override ContentType="application/vnd.openxmlformats-officedocument.presentationml.slide+xml" PartName="/ppt/slides/slide167.xml"/>
  <Override ContentType="application/vnd.openxmlformats-officedocument.presentationml.slide+xml" PartName="/ppt/slides/slide168.xml"/>
  <Override ContentType="application/vnd.openxmlformats-officedocument.presentationml.slide+xml" PartName="/ppt/slides/slide169.xml"/>
  <Override ContentType="application/vnd.openxmlformats-officedocument.presentationml.slide+xml" PartName="/ppt/slides/slide170.xml"/>
  <Override ContentType="application/vnd.openxmlformats-officedocument.presentationml.slide+xml" PartName="/ppt/slides/slide171.xml"/>
  <Override ContentType="application/vnd.openxmlformats-officedocument.presentationml.slide+xml" PartName="/ppt/slides/slide172.xml"/>
  <Override ContentType="application/vnd.openxmlformats-officedocument.presentationml.slide+xml" PartName="/ppt/slides/slide173.xml"/>
  <Override ContentType="application/vnd.openxmlformats-officedocument.presentationml.slide+xml" PartName="/ppt/slides/slide174.xml"/>
  <Override ContentType="application/vnd.openxmlformats-officedocument.presentationml.slide+xml" PartName="/ppt/slides/slide175.xml"/>
  <Override ContentType="application/vnd.openxmlformats-officedocument.presentationml.slide+xml" PartName="/ppt/slides/slide176.xml"/>
  <Override ContentType="application/vnd.openxmlformats-officedocument.presentationml.slide+xml" PartName="/ppt/slides/slide177.xml"/>
  <Override ContentType="application/vnd.openxmlformats-officedocument.presentationml.slide+xml" PartName="/ppt/slides/slide178.xml"/>
  <Override ContentType="application/vnd.openxmlformats-officedocument.presentationml.slide+xml" PartName="/ppt/slides/slide179.xml"/>
  <Override ContentType="application/vnd.openxmlformats-officedocument.presentationml.slide+xml" PartName="/ppt/slides/slide180.xml"/>
  <Override ContentType="application/vnd.openxmlformats-officedocument.presentationml.slide+xml" PartName="/ppt/slides/slide181.xml"/>
  <Override ContentType="application/vnd.openxmlformats-officedocument.presentationml.slide+xml" PartName="/ppt/slides/slide182.xml"/>
  <Override ContentType="application/vnd.openxmlformats-officedocument.presentationml.slide+xml" PartName="/ppt/slides/slide183.xml"/>
  <Override ContentType="application/vnd.openxmlformats-officedocument.presentationml.slide+xml" PartName="/ppt/slides/slide184.xml"/>
  <Override ContentType="application/vnd.openxmlformats-officedocument.presentationml.slide+xml" PartName="/ppt/slides/slide185.xml"/>
  <Override ContentType="application/vnd.openxmlformats-officedocument.presentationml.slide+xml" PartName="/ppt/slides/slide186.xml"/>
  <Override ContentType="application/vnd.openxmlformats-officedocument.presentationml.slide+xml" PartName="/ppt/slides/slide187.xml"/>
  <Override ContentType="application/vnd.openxmlformats-officedocument.presentationml.slide+xml" PartName="/ppt/slides/slide188.xml"/>
  <Override ContentType="application/vnd.openxmlformats-officedocument.presentationml.slide+xml" PartName="/ppt/slides/slide189.xml"/>
  <Override ContentType="application/vnd.openxmlformats-officedocument.presentationml.slide+xml" PartName="/ppt/slides/slide190.xml"/>
  <Override ContentType="application/vnd.openxmlformats-officedocument.presentationml.slide+xml" PartName="/ppt/slides/slide191.xml"/>
  <Override ContentType="application/vnd.openxmlformats-officedocument.presentationml.slide+xml" PartName="/ppt/slides/slide192.xml"/>
  <Override ContentType="application/vnd.openxmlformats-officedocument.presentationml.slide+xml" PartName="/ppt/slides/slide193.xml"/>
  <Override ContentType="application/vnd.openxmlformats-officedocument.presentationml.slide+xml" PartName="/ppt/slides/slide194.xml"/>
  <Override ContentType="application/vnd.openxmlformats-officedocument.presentationml.slide+xml" PartName="/ppt/slides/slide195.xml"/>
  <Override ContentType="application/vnd.openxmlformats-officedocument.presentationml.slide+xml" PartName="/ppt/slides/slide196.xml"/>
  <Override ContentType="application/vnd.openxmlformats-officedocument.presentationml.slide+xml" PartName="/ppt/slides/slide197.xml"/>
  <Override ContentType="application/vnd.openxmlformats-officedocument.presentationml.slide+xml" PartName="/ppt/slides/slide198.xml"/>
  <Override ContentType="application/vnd.openxmlformats-officedocument.presentationml.slide+xml" PartName="/ppt/slides/slide199.xml"/>
  <Override ContentType="application/vnd.openxmlformats-officedocument.presentationml.slide+xml" PartName="/ppt/slides/slide200.xml"/>
  <Override ContentType="application/vnd.openxmlformats-officedocument.presentationml.slide+xml" PartName="/ppt/slides/slide201.xml"/>
  <Override ContentType="application/vnd.openxmlformats-officedocument.presentationml.slide+xml" PartName="/ppt/slides/slide202.xml"/>
  <Override ContentType="application/vnd.openxmlformats-officedocument.presentationml.slide+xml" PartName="/ppt/slides/slide203.xml"/>
  <Override ContentType="application/vnd.openxmlformats-officedocument.presentationml.slide+xml" PartName="/ppt/slides/slide204.xml"/>
  <Override ContentType="application/vnd.openxmlformats-officedocument.presentationml.slide+xml" PartName="/ppt/slides/slide205.xml"/>
  <Override ContentType="application/vnd.openxmlformats-officedocument.presentationml.slide+xml" PartName="/ppt/slides/slide206.xml"/>
  <Override ContentType="application/vnd.openxmlformats-officedocument.presentationml.slide+xml" PartName="/ppt/slides/slide207.xml"/>
  <Override ContentType="application/vnd.openxmlformats-officedocument.presentationml.slide+xml" PartName="/ppt/slides/slide208.xml"/>
  <Override ContentType="application/vnd.openxmlformats-officedocument.presentationml.slide+xml" PartName="/ppt/slides/slide209.xml"/>
  <Override ContentType="application/vnd.openxmlformats-officedocument.presentationml.slide+xml" PartName="/ppt/slides/slide210.xml"/>
  <Override ContentType="application/vnd.openxmlformats-officedocument.presentationml.slide+xml" PartName="/ppt/slides/slide211.xml"/>
  <Override ContentType="application/vnd.openxmlformats-officedocument.presentationml.slide+xml" PartName="/ppt/slides/slide212.xml"/>
  <Override ContentType="application/vnd.openxmlformats-officedocument.presentationml.slide+xml" PartName="/ppt/slides/slide213.xml"/>
  <Override ContentType="application/vnd.openxmlformats-officedocument.presentationml.slide+xml" PartName="/ppt/slides/slide214.xml"/>
  <Override ContentType="application/vnd.openxmlformats-officedocument.presentationml.slide+xml" PartName="/ppt/slides/slide215.xml"/>
  <Override ContentType="application/vnd.openxmlformats-officedocument.presentationml.slide+xml" PartName="/ppt/slides/slide216.xml"/>
  <Override ContentType="application/vnd.openxmlformats-officedocument.presentationml.slide+xml" PartName="/ppt/slides/slide217.xml"/>
  <Override ContentType="application/vnd.openxmlformats-officedocument.presentationml.slide+xml" PartName="/ppt/slides/slide218.xml"/>
  <Override ContentType="application/vnd.openxmlformats-officedocument.presentationml.slide+xml" PartName="/ppt/slides/slide219.xml"/>
  <Override ContentType="application/vnd.openxmlformats-officedocument.presentationml.slide+xml" PartName="/ppt/slides/slide220.xml"/>
  <Override ContentType="application/vnd.openxmlformats-officedocument.presentationml.slide+xml" PartName="/ppt/slides/slide221.xml"/>
  <Override ContentType="application/vnd.openxmlformats-officedocument.presentationml.slide+xml" PartName="/ppt/slides/slide222.xml"/>
  <Override ContentType="application/vnd.openxmlformats-officedocument.presentationml.slide+xml" PartName="/ppt/slides/slide223.xml"/>
  <Override ContentType="application/vnd.openxmlformats-officedocument.presentationml.slide+xml" PartName="/ppt/slides/slide224.xml"/>
  <Override ContentType="application/vnd.openxmlformats-officedocument.presentationml.slide+xml" PartName="/ppt/slides/slide225.xml"/>
  <Override ContentType="application/vnd.openxmlformats-officedocument.presentationml.slide+xml" PartName="/ppt/slides/slide226.xml"/>
  <Override ContentType="application/vnd.openxmlformats-officedocument.presentationml.slide+xml" PartName="/ppt/slides/slide227.xml"/>
  <Override ContentType="application/vnd.openxmlformats-officedocument.presentationml.slide+xml" PartName="/ppt/slides/slide228.xml"/>
  <Override ContentType="application/vnd.openxmlformats-officedocument.presentationml.slide+xml" PartName="/ppt/slides/slide229.xml"/>
  <Override ContentType="application/vnd.openxmlformats-officedocument.presentationml.slide+xml" PartName="/ppt/slides/slide230.xml"/>
  <Override ContentType="application/vnd.openxmlformats-officedocument.presentationml.slide+xml" PartName="/ppt/slides/slide231.xml"/>
  <Override ContentType="application/vnd.openxmlformats-officedocument.presentationml.slide+xml" PartName="/ppt/slides/slide232.xml"/>
  <Override ContentType="application/vnd.openxmlformats-officedocument.presentationml.slide+xml" PartName="/ppt/slides/slide233.xml"/>
  <Override ContentType="application/vnd.openxmlformats-officedocument.presentationml.slide+xml" PartName="/ppt/slides/slide234.xml"/>
  <Override ContentType="application/vnd.openxmlformats-officedocument.presentationml.slide+xml" PartName="/ppt/slides/slide235.xml"/>
  <Override ContentType="application/vnd.openxmlformats-officedocument.presentationml.slide+xml" PartName="/ppt/slides/slide236.xml"/>
  <Override ContentType="application/vnd.openxmlformats-officedocument.presentationml.slide+xml" PartName="/ppt/slides/slide237.xml"/>
  <Override ContentType="application/vnd.openxmlformats-officedocument.presentationml.slide+xml" PartName="/ppt/slides/slide238.xml"/>
  <Override ContentType="application/vnd.openxmlformats-officedocument.presentationml.slide+xml" PartName="/ppt/slides/slide239.xml"/>
  <Override ContentType="application/vnd.openxmlformats-officedocument.presentationml.slide+xml" PartName="/ppt/slides/slide240.xml"/>
  <Override ContentType="application/vnd.openxmlformats-officedocument.presentationml.slide+xml" PartName="/ppt/slides/slide241.xml"/>
  <Override ContentType="application/vnd.openxmlformats-officedocument.presentationml.slide+xml" PartName="/ppt/slides/slide242.xml"/>
  <Override ContentType="application/vnd.openxmlformats-officedocument.presentationml.slide+xml" PartName="/ppt/slides/slide243.xml"/>
  <Override ContentType="application/vnd.openxmlformats-officedocument.presentationml.slide+xml" PartName="/ppt/slides/slide244.xml"/>
  <Override ContentType="application/vnd.openxmlformats-officedocument.presentationml.slide+xml" PartName="/ppt/slides/slide245.xml"/>
  <Override ContentType="application/vnd.openxmlformats-officedocument.presentationml.slide+xml" PartName="/ppt/slides/slide246.xml"/>
  <Override ContentType="application/vnd.openxmlformats-officedocument.presentationml.slide+xml" PartName="/ppt/slides/slide247.xml"/>
  <Override ContentType="application/vnd.openxmlformats-officedocument.presentationml.slide+xml" PartName="/ppt/slides/slide248.xml"/>
  <Override ContentType="application/vnd.openxmlformats-officedocument.presentationml.slide+xml" PartName="/ppt/slides/slide249.xml"/>
  <Override ContentType="application/vnd.openxmlformats-officedocument.presentationml.slide+xml" PartName="/ppt/slides/slide250.xml"/>
  <Override ContentType="application/vnd.openxmlformats-officedocument.presentationml.slide+xml" PartName="/ppt/slides/slide251.xml"/>
  <Override ContentType="application/vnd.openxmlformats-officedocument.presentationml.slide+xml" PartName="/ppt/slides/slide252.xml"/>
  <Override ContentType="application/vnd.openxmlformats-officedocument.presentationml.slide+xml" PartName="/ppt/slides/slide253.xml"/>
  <Override ContentType="application/vnd.openxmlformats-officedocument.presentationml.slide+xml" PartName="/ppt/slides/slide254.xml"/>
  <Override ContentType="application/vnd.openxmlformats-officedocument.presentationml.slide+xml" PartName="/ppt/slides/slide255.xml"/>
  <Override ContentType="application/vnd.openxmlformats-officedocument.presentationml.slide+xml" PartName="/ppt/slides/slide256.xml"/>
  <Override ContentType="application/vnd.openxmlformats-officedocument.presentationml.slide+xml" PartName="/ppt/slides/slide257.xml"/>
  <Override ContentType="application/vnd.openxmlformats-officedocument.presentationml.slide+xml" PartName="/ppt/slides/slide258.xml"/>
  <Override ContentType="application/vnd.openxmlformats-officedocument.presentationml.slide+xml" PartName="/ppt/slides/slide259.xml"/>
  <Override ContentType="application/vnd.openxmlformats-officedocument.presentationml.slide+xml" PartName="/ppt/slides/slide260.xml"/>
  <Override ContentType="application/vnd.openxmlformats-officedocument.presentationml.slide+xml" PartName="/ppt/slides/slide261.xml"/>
  <Override ContentType="application/vnd.openxmlformats-officedocument.presentationml.slide+xml" PartName="/ppt/slides/slide262.xml"/>
  <Override ContentType="application/vnd.openxmlformats-officedocument.presentationml.slide+xml" PartName="/ppt/slides/slide263.xml"/>
  <Override ContentType="application/vnd.openxmlformats-officedocument.presentationml.slide+xml" PartName="/ppt/slides/slide264.xml"/>
  <Override ContentType="application/vnd.openxmlformats-officedocument.presentationml.slide+xml" PartName="/ppt/slides/slide265.xml"/>
  <Override ContentType="application/vnd.openxmlformats-officedocument.presentationml.slide+xml" PartName="/ppt/slides/slide266.xml"/>
  <Override ContentType="application/vnd.openxmlformats-officedocument.presentationml.slide+xml" PartName="/ppt/slides/slide267.xml"/>
  <Override ContentType="application/vnd.openxmlformats-officedocument.presentationml.slide+xml" PartName="/ppt/slides/slide268.xml"/>
  <Override ContentType="application/vnd.openxmlformats-officedocument.presentationml.slide+xml" PartName="/ppt/slides/slide269.xml"/>
  <Override ContentType="application/vnd.openxmlformats-officedocument.presentationml.slide+xml" PartName="/ppt/slides/slide270.xml"/>
  <Override ContentType="application/vnd.openxmlformats-officedocument.presentationml.slide+xml" PartName="/ppt/slides/slide271.xml"/>
  <Override ContentType="application/vnd.openxmlformats-officedocument.presentationml.slide+xml" PartName="/ppt/slides/slide272.xml"/>
  <Override ContentType="application/vnd.openxmlformats-officedocument.presentationml.slide+xml" PartName="/ppt/slides/slide273.xml"/>
  <Override ContentType="application/vnd.openxmlformats-officedocument.presentationml.slide+xml" PartName="/ppt/slides/slide274.xml"/>
  <Override ContentType="application/vnd.openxmlformats-officedocument.presentationml.slide+xml" PartName="/ppt/slides/slide275.xml"/>
  <Override ContentType="application/vnd.openxmlformats-officedocument.presentationml.slide+xml" PartName="/ppt/slides/slide276.xml"/>
  <Override ContentType="application/vnd.openxmlformats-officedocument.presentationml.slide+xml" PartName="/ppt/slides/slide277.xml"/>
  <Override ContentType="application/vnd.openxmlformats-officedocument.presentationml.slide+xml" PartName="/ppt/slides/slide278.xml"/>
  <Override ContentType="application/vnd.openxmlformats-officedocument.presentationml.notesMaster+xml" PartName="/ppt/notesMasters/notesMaster1.xml"/>
  <Override ContentType="application/vnd.openxmlformats-officedocument.presentationml.handoutMaster+xml" PartName="/ppt/handoutMasters/handoutMaster1.xml"/>
  <Override ContentType="application/vnd.openxmlformats-officedocument.presentationml.tags+xml" PartName="/ppt/tags/tag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presentationml.slideLayout+xml" PartName="/ppt/slideLayouts/slideLayout36.xml"/>
  <Override ContentType="application/vnd.openxmlformats-officedocument.presentationml.slideLayout+xml" PartName="/ppt/slideLayouts/slideLayout37.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0.xml"/>
  <Override ContentType="application/vnd.openxmlformats-officedocument.presentationml.notesSlide+xml" PartName="/ppt/notesSlides/notesSlide41.xml"/>
  <Override ContentType="application/vnd.openxmlformats-officedocument.presentationml.notesSlide+xml" PartName="/ppt/notesSlides/notesSlide42.xml"/>
  <Override ContentType="application/vnd.openxmlformats-officedocument.presentationml.notesSlide+xml" PartName="/ppt/notesSlides/notesSlide43.xml"/>
  <Override ContentType="application/vnd.openxmlformats-officedocument.presentationml.notesSlide+xml" PartName="/ppt/notesSlides/notesSlide4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47.xml"/>
  <Override ContentType="application/vnd.openxmlformats-officedocument.presentationml.notesSlide+xml" PartName="/ppt/notesSlides/notesSlide48.xml"/>
  <Override ContentType="application/vnd.openxmlformats-officedocument.presentationml.notesSlide+xml" PartName="/ppt/notesSlides/notesSlide49.xml"/>
  <Override ContentType="application/vnd.openxmlformats-officedocument.presentationml.notesSlide+xml" PartName="/ppt/notesSlides/notesSlide50.xml"/>
  <Override ContentType="application/vnd.openxmlformats-officedocument.presentationml.notesSlide+xml" PartName="/ppt/notesSlides/notesSlide51.xml"/>
  <Override ContentType="application/vnd.openxmlformats-officedocument.presentationml.notesSlide+xml" PartName="/ppt/notesSlides/notesSlide52.xml"/>
  <Override ContentType="application/vnd.openxmlformats-officedocument.presentationml.notesSlide+xml" PartName="/ppt/notesSlides/notesSlide53.xml"/>
  <Override ContentType="application/vnd.openxmlformats-officedocument.presentationml.notesSlide+xml" PartName="/ppt/notesSlides/notesSlide54.xml"/>
  <Override ContentType="application/vnd.openxmlformats-officedocument.presentationml.notesSlide+xml" PartName="/ppt/notesSlides/notesSlide55.xml"/>
  <Override ContentType="application/vnd.openxmlformats-officedocument.presentationml.notesSlide+xml" PartName="/ppt/notesSlides/notesSlide56.xml"/>
  <Override ContentType="application/vnd.openxmlformats-officedocument.presentationml.notesSlide+xml" PartName="/ppt/notesSlides/notesSlide57.xml"/>
  <Override ContentType="application/vnd.openxmlformats-officedocument.presentationml.notesSlide+xml" PartName="/ppt/notesSlides/notesSlide58.xml"/>
  <Override ContentType="application/vnd.openxmlformats-officedocument.presentationml.notesSlide+xml" PartName="/ppt/notesSlides/notesSlide59.xml"/>
  <Override ContentType="application/vnd.openxmlformats-officedocument.presentationml.notesSlide+xml" PartName="/ppt/notesSlides/notesSlide60.xml"/>
  <Override ContentType="application/vnd.openxmlformats-officedocument.presentationml.notesSlide+xml" PartName="/ppt/notesSlides/notesSlide61.xml"/>
  <Override ContentType="application/vnd.openxmlformats-officedocument.presentationml.notesSlide+xml" PartName="/ppt/notesSlides/notesSlide62.xml"/>
  <Override ContentType="application/vnd.openxmlformats-officedocument.presentationml.notesSlide+xml" PartName="/ppt/notesSlides/notesSlide63.xml"/>
  <Override ContentType="application/vnd.openxmlformats-officedocument.presentationml.notesSlide+xml" PartName="/ppt/notesSlides/notesSlide64.xml"/>
  <Override ContentType="application/vnd.openxmlformats-officedocument.presentationml.notesSlide+xml" PartName="/ppt/notesSlides/notesSlide65.xml"/>
  <Override ContentType="application/vnd.openxmlformats-officedocument.presentationml.notesSlide+xml" PartName="/ppt/notesSlides/notesSlide66.xml"/>
  <Override ContentType="application/vnd.openxmlformats-officedocument.presentationml.notesSlide+xml" PartName="/ppt/notesSlides/notesSlide67.xml"/>
  <Override ContentType="application/vnd.openxmlformats-officedocument.presentationml.notesSlide+xml" PartName="/ppt/notesSlides/notesSlide68.xml"/>
  <Override ContentType="application/vnd.openxmlformats-officedocument.presentationml.notesSlide+xml" PartName="/ppt/notesSlides/notesSlide69.xml"/>
  <Override ContentType="application/vnd.openxmlformats-officedocument.presentationml.notesSlide+xml" PartName="/ppt/notesSlides/notesSlide70.xml"/>
  <Override ContentType="application/vnd.openxmlformats-officedocument.presentationml.notesSlide+xml" PartName="/ppt/notesSlides/notesSlide71.xml"/>
  <Override ContentType="application/vnd.openxmlformats-officedocument.presentationml.notesSlide+xml" PartName="/ppt/notesSlides/notesSlide72.xml"/>
  <Override ContentType="application/vnd.openxmlformats-officedocument.presentationml.notesSlide+xml" PartName="/ppt/notesSlides/notesSlide73.xml"/>
  <Override ContentType="application/vnd.openxmlformats-officedocument.presentationml.notesSlide+xml" PartName="/ppt/notesSlides/notesSlide74.xml"/>
  <Override ContentType="application/vnd.openxmlformats-officedocument.presentationml.notesSlide+xml" PartName="/ppt/notesSlides/notesSlide75.xml"/>
  <Override ContentType="application/vnd.openxmlformats-officedocument.presentationml.notesSlide+xml" PartName="/ppt/notesSlides/notesSlide76.xml"/>
  <Override ContentType="application/vnd.openxmlformats-officedocument.presentationml.notesSlide+xml" PartName="/ppt/notesSlides/notesSlide77.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80.xml"/>
  <Override ContentType="application/vnd.openxmlformats-officedocument.presentationml.notesSlide+xml" PartName="/ppt/notesSlides/notesSlide81.xml"/>
  <Override ContentType="application/vnd.openxmlformats-officedocument.presentationml.notesSlide+xml" PartName="/ppt/notesSlides/notesSlide82.xml"/>
  <Override ContentType="application/vnd.openxmlformats-officedocument.presentationml.notesSlide+xml" PartName="/ppt/notesSlides/notesSlide83.xml"/>
  <Override ContentType="application/vnd.openxmlformats-officedocument.presentationml.notesSlide+xml" PartName="/ppt/notesSlides/notesSlide84.xml"/>
  <Override ContentType="application/vnd.openxmlformats-officedocument.presentationml.notesSlide+xml" PartName="/ppt/notesSlides/notesSlide85.xml"/>
  <Override ContentType="application/vnd.openxmlformats-officedocument.presentationml.notesSlide+xml" PartName="/ppt/notesSlides/notesSlide86.xml"/>
  <Override ContentType="application/vnd.openxmlformats-officedocument.presentationml.notesSlide+xml" PartName="/ppt/notesSlides/notesSlide87.xml"/>
  <Override ContentType="application/vnd.openxmlformats-officedocument.presentationml.notesSlide+xml" PartName="/ppt/notesSlides/notesSlide88.xml"/>
  <Override ContentType="application/vnd.openxmlformats-officedocument.presentationml.notesSlide+xml" PartName="/ppt/notesSlides/notesSlide89.xml"/>
  <Override ContentType="application/vnd.openxmlformats-officedocument.presentationml.notesSlide+xml" PartName="/ppt/notesSlides/notesSlide90.xml"/>
  <Override ContentType="application/vnd.openxmlformats-officedocument.presentationml.notesSlide+xml" PartName="/ppt/notesSlides/notesSlide91.xml"/>
  <Override ContentType="application/vnd.openxmlformats-officedocument.presentationml.notesSlide+xml" PartName="/ppt/notesSlides/notesSlide92.xml"/>
  <Override ContentType="application/vnd.openxmlformats-officedocument.presentationml.notesSlide+xml" PartName="/ppt/notesSlides/notesSlide93.xml"/>
  <Override ContentType="application/vnd.openxmlformats-officedocument.presentationml.notesSlide+xml" PartName="/ppt/notesSlides/notesSlide94.xml"/>
  <Override ContentType="application/vnd.openxmlformats-officedocument.presentationml.notesSlide+xml" PartName="/ppt/notesSlides/notesSlide95.xml"/>
  <Override ContentType="application/vnd.openxmlformats-officedocument.presentationml.notesSlide+xml" PartName="/ppt/notesSlides/notesSlide96.xml"/>
  <Override ContentType="application/vnd.openxmlformats-officedocument.presentationml.notesSlide+xml" PartName="/ppt/notesSlides/notesSlide97.xml"/>
  <Override ContentType="application/vnd.openxmlformats-officedocument.presentationml.notesSlide+xml" PartName="/ppt/notesSlides/notesSlide98.xml"/>
  <Override ContentType="application/vnd.openxmlformats-officedocument.presentationml.notesSlide+xml" PartName="/ppt/notesSlides/notesSlide99.xml"/>
  <Override ContentType="application/vnd.openxmlformats-officedocument.presentationml.notesSlide+xml" PartName="/ppt/notesSlides/notesSlide100.xml"/>
  <Override ContentType="application/vnd.openxmlformats-officedocument.presentationml.notesSlide+xml" PartName="/ppt/notesSlides/notesSlide101.xml"/>
  <Override ContentType="application/vnd.openxmlformats-officedocument.presentationml.notesSlide+xml" PartName="/ppt/notesSlides/notesSlide102.xml"/>
  <Override ContentType="application/vnd.openxmlformats-officedocument.presentationml.notesSlide+xml" PartName="/ppt/notesSlides/notesSlide103.xml"/>
  <Override ContentType="application/vnd.openxmlformats-officedocument.presentationml.notesSlide+xml" PartName="/ppt/notesSlides/notesSlide104.xml"/>
  <Override ContentType="application/vnd.openxmlformats-officedocument.presentationml.notesSlide+xml" PartName="/ppt/notesSlides/notesSlide105.xml"/>
  <Override ContentType="application/vnd.openxmlformats-officedocument.presentationml.notesSlide+xml" PartName="/ppt/notesSlides/notesSlide106.xml"/>
  <Override ContentType="application/vnd.openxmlformats-officedocument.presentationml.notesSlide+xml" PartName="/ppt/notesSlides/notesSlide107.xml"/>
  <Override ContentType="application/vnd.openxmlformats-officedocument.presentationml.notesSlide+xml" PartName="/ppt/notesSlides/notesSlide108.xml"/>
  <Override ContentType="application/vnd.openxmlformats-officedocument.presentationml.notesSlide+xml" PartName="/ppt/notesSlides/notesSlide109.xml"/>
  <Override ContentType="application/vnd.openxmlformats-officedocument.presentationml.notesSlide+xml" PartName="/ppt/notesSlides/notesSlide110.xml"/>
  <Override ContentType="application/vnd.openxmlformats-officedocument.presentationml.notesSlide+xml" PartName="/ppt/notesSlides/notesSlide111.xml"/>
  <Override ContentType="application/vnd.openxmlformats-officedocument.presentationml.notesSlide+xml" PartName="/ppt/notesSlides/notesSlide112.xml"/>
  <Override ContentType="application/vnd.openxmlformats-officedocument.presentationml.notesSlide+xml" PartName="/ppt/notesSlides/notesSlide113.xml"/>
  <Override ContentType="application/vnd.openxmlformats-officedocument.presentationml.notesSlide+xml" PartName="/ppt/notesSlides/notesSlide114.xml"/>
  <Override ContentType="application/vnd.openxmlformats-officedocument.presentationml.notesSlide+xml" PartName="/ppt/notesSlides/notesSlide115.xml"/>
  <Override ContentType="application/vnd.openxmlformats-officedocument.presentationml.notesSlide+xml" PartName="/ppt/notesSlides/notesSlide116.xml"/>
  <Override ContentType="application/vnd.openxmlformats-officedocument.presentationml.notesSlide+xml" PartName="/ppt/notesSlides/notesSlide117.xml"/>
  <Override ContentType="application/vnd.openxmlformats-officedocument.presentationml.notesSlide+xml" PartName="/ppt/notesSlides/notesSlide118.xml"/>
  <Override ContentType="application/vnd.openxmlformats-officedocument.presentationml.notesSlide+xml" PartName="/ppt/notesSlides/notesSlide119.xml"/>
  <Override ContentType="application/vnd.openxmlformats-officedocument.presentationml.notesSlide+xml" PartName="/ppt/notesSlides/notesSlide120.xml"/>
  <Override ContentType="application/vnd.openxmlformats-officedocument.presentationml.notesSlide+xml" PartName="/ppt/notesSlides/notesSlide121.xml"/>
  <Override ContentType="application/vnd.openxmlformats-officedocument.presentationml.notesSlide+xml" PartName="/ppt/notesSlides/notesSlide122.xml"/>
  <Override ContentType="application/vnd.openxmlformats-officedocument.presentationml.notesSlide+xml" PartName="/ppt/notesSlides/notesSlide123.xml"/>
  <Override ContentType="application/vnd.openxmlformats-officedocument.presentationml.notesSlide+xml" PartName="/ppt/notesSlides/notesSlide124.xml"/>
  <Override ContentType="application/vnd.openxmlformats-officedocument.presentationml.notesSlide+xml" PartName="/ppt/notesSlides/notesSlide125.xml"/>
  <Override ContentType="application/vnd.openxmlformats-officedocument.presentationml.notesSlide+xml" PartName="/ppt/notesSlides/notesSlide126.xml"/>
  <Override ContentType="application/vnd.openxmlformats-officedocument.presentationml.notesSlide+xml" PartName="/ppt/notesSlides/notesSlide127.xml"/>
  <Override ContentType="application/vnd.openxmlformats-officedocument.presentationml.notesSlide+xml" PartName="/ppt/notesSlides/notesSlide128.xml"/>
  <Override ContentType="application/vnd.openxmlformats-officedocument.presentationml.notesSlide+xml" PartName="/ppt/notesSlides/notesSlide129.xml"/>
  <Override ContentType="application/vnd.openxmlformats-officedocument.presentationml.notesSlide+xml" PartName="/ppt/notesSlides/notesSlide130.xml"/>
  <Override ContentType="application/vnd.openxmlformats-officedocument.presentationml.notesSlide+xml" PartName="/ppt/notesSlides/notesSlide131.xml"/>
  <Override ContentType="application/vnd.openxmlformats-officedocument.presentationml.notesSlide+xml" PartName="/ppt/notesSlides/notesSlide132.xml"/>
  <Override ContentType="application/vnd.openxmlformats-officedocument.presentationml.notesSlide+xml" PartName="/ppt/notesSlides/notesSlide133.xml"/>
  <Override ContentType="application/vnd.openxmlformats-officedocument.presentationml.notesSlide+xml" PartName="/ppt/notesSlides/notesSlide134.xml"/>
  <Override ContentType="application/vnd.openxmlformats-officedocument.presentationml.notesSlide+xml" PartName="/ppt/notesSlides/notesSlide135.xml"/>
  <Override ContentType="application/vnd.openxmlformats-officedocument.presentationml.notesSlide+xml" PartName="/ppt/notesSlides/notesSlide136.xml"/>
  <Override ContentType="application/vnd.openxmlformats-officedocument.presentationml.notesSlide+xml" PartName="/ppt/notesSlides/notesSlide137.xml"/>
  <Override ContentType="application/vnd.openxmlformats-officedocument.presentationml.notesSlide+xml" PartName="/ppt/notesSlides/notesSlide138.xml"/>
  <Override ContentType="application/vnd.openxmlformats-officedocument.presentationml.notesSlide+xml" PartName="/ppt/notesSlides/notesSlide139.xml"/>
  <Override ContentType="application/vnd.openxmlformats-officedocument.presentationml.notesSlide+xml" PartName="/ppt/notesSlides/notesSlide140.xml"/>
  <Override ContentType="application/vnd.openxmlformats-officedocument.presentationml.notesSlide+xml" PartName="/ppt/notesSlides/notesSlide141.xml"/>
  <Override ContentType="application/vnd.openxmlformats-officedocument.presentationml.notesSlide+xml" PartName="/ppt/notesSlides/notesSlide142.xml"/>
  <Override ContentType="application/vnd.openxmlformats-officedocument.presentationml.notesSlide+xml" PartName="/ppt/notesSlides/notesSlide143.xml"/>
  <Override ContentType="application/vnd.openxmlformats-officedocument.presentationml.notesSlide+xml" PartName="/ppt/notesSlides/notesSlide144.xml"/>
  <Override ContentType="application/vnd.openxmlformats-officedocument.presentationml.notesSlide+xml" PartName="/ppt/notesSlides/notesSlide145.xml"/>
  <Override ContentType="application/vnd.openxmlformats-officedocument.presentationml.notesSlide+xml" PartName="/ppt/notesSlides/notesSlide146.xml"/>
  <Override ContentType="application/vnd.openxmlformats-officedocument.presentationml.notesSlide+xml" PartName="/ppt/notesSlides/notesSlide147.xml"/>
  <Override ContentType="application/vnd.openxmlformats-officedocument.presentationml.notesSlide+xml" PartName="/ppt/notesSlides/notesSlide148.xml"/>
  <Override ContentType="application/vnd.openxmlformats-officedocument.presentationml.notesSlide+xml" PartName="/ppt/notesSlides/notesSlide149.xml"/>
  <Override ContentType="application/vnd.openxmlformats-officedocument.presentationml.notesSlide+xml" PartName="/ppt/notesSlides/notesSlide150.xml"/>
  <Override ContentType="application/vnd.openxmlformats-officedocument.presentationml.notesSlide+xml" PartName="/ppt/notesSlides/notesSlide151.xml"/>
  <Override ContentType="application/vnd.openxmlformats-officedocument.presentationml.notesSlide+xml" PartName="/ppt/notesSlides/notesSlide152.xml"/>
  <Override ContentType="application/vnd.openxmlformats-officedocument.presentationml.notesSlide+xml" PartName="/ppt/notesSlides/notesSlide153.xml"/>
  <Override ContentType="application/vnd.openxmlformats-officedocument.presentationml.notesSlide+xml" PartName="/ppt/notesSlides/notesSlide154.xml"/>
  <Override ContentType="application/vnd.openxmlformats-officedocument.presentationml.notesSlide+xml" PartName="/ppt/notesSlides/notesSlide155.xml"/>
  <Override ContentType="application/vnd.openxmlformats-officedocument.presentationml.notesSlide+xml" PartName="/ppt/notesSlides/notesSlide156.xml"/>
  <Override ContentType="application/vnd.openxmlformats-officedocument.presentationml.notesSlide+xml" PartName="/ppt/notesSlides/notesSlide157.xml"/>
  <Override ContentType="application/vnd.openxmlformats-officedocument.presentationml.notesSlide+xml" PartName="/ppt/notesSlides/notesSlide158.xml"/>
  <Override ContentType="application/vnd.openxmlformats-officedocument.presentationml.notesSlide+xml" PartName="/ppt/notesSlides/notesSlide159.xml"/>
  <Override ContentType="application/vnd.openxmlformats-officedocument.presentationml.notesSlide+xml" PartName="/ppt/notesSlides/notesSlide160.xml"/>
  <Override ContentType="application/vnd.openxmlformats-officedocument.presentationml.notesSlide+xml" PartName="/ppt/notesSlides/notesSlide161.xml"/>
  <Override ContentType="application/vnd.openxmlformats-officedocument.presentationml.notesSlide+xml" PartName="/ppt/notesSlides/notesSlide162.xml"/>
  <Override ContentType="application/vnd.openxmlformats-officedocument.presentationml.notesSlide+xml" PartName="/ppt/notesSlides/notesSlide163.xml"/>
  <Override ContentType="application/vnd.openxmlformats-officedocument.presentationml.notesSlide+xml" PartName="/ppt/notesSlides/notesSlide164.xml"/>
  <Override ContentType="application/vnd.openxmlformats-officedocument.presentationml.notesSlide+xml" PartName="/ppt/notesSlides/notesSlide165.xml"/>
  <Override ContentType="application/vnd.openxmlformats-officedocument.presentationml.notesSlide+xml" PartName="/ppt/notesSlides/notesSlide166.xml"/>
  <Override ContentType="application/vnd.openxmlformats-officedocument.presentationml.notesSlide+xml" PartName="/ppt/notesSlides/notesSlide167.xml"/>
  <Override ContentType="application/vnd.openxmlformats-officedocument.presentationml.notesSlide+xml" PartName="/ppt/notesSlides/notesSlide168.xml"/>
  <Override ContentType="application/vnd.openxmlformats-officedocument.presentationml.notesSlide+xml" PartName="/ppt/notesSlides/notesSlide169.xml"/>
  <Override ContentType="application/vnd.openxmlformats-officedocument.presentationml.notesSlide+xml" PartName="/ppt/notesSlides/notesSlide170.xml"/>
  <Override ContentType="application/vnd.openxmlformats-officedocument.presentationml.notesSlide+xml" PartName="/ppt/notesSlides/notesSlide171.xml"/>
  <Override ContentType="application/vnd.openxmlformats-officedocument.presentationml.notesSlide+xml" PartName="/ppt/notesSlides/notesSlide172.xml"/>
  <Override ContentType="application/vnd.openxmlformats-officedocument.presentationml.notesSlide+xml" PartName="/ppt/notesSlides/notesSlide173.xml"/>
  <Override ContentType="application/vnd.openxmlformats-officedocument.presentationml.notesSlide+xml" PartName="/ppt/notesSlides/notesSlide174.xml"/>
  <Override ContentType="application/vnd.openxmlformats-officedocument.presentationml.notesSlide+xml" PartName="/ppt/notesSlides/notesSlide175.xml"/>
  <Override ContentType="application/vnd.openxmlformats-officedocument.presentationml.notesSlide+xml" PartName="/ppt/notesSlides/notesSlide176.xml"/>
  <Override ContentType="application/vnd.openxmlformats-officedocument.presentationml.notesSlide+xml" PartName="/ppt/notesSlides/notesSlide177.xml"/>
  <Override ContentType="application/vnd.openxmlformats-officedocument.presentationml.notesSlide+xml" PartName="/ppt/notesSlides/notesSlide178.xml"/>
  <Override ContentType="application/vnd.openxmlformats-officedocument.presentationml.notesSlide+xml" PartName="/ppt/notesSlides/notesSlide179.xml"/>
  <Override ContentType="application/vnd.openxmlformats-officedocument.presentationml.notesSlide+xml" PartName="/ppt/notesSlides/notesSlide180.xml"/>
  <Override ContentType="application/vnd.openxmlformats-officedocument.presentationml.notesSlide+xml" PartName="/ppt/notesSlides/notesSlide181.xml"/>
  <Override ContentType="application/vnd.openxmlformats-officedocument.presentationml.notesSlide+xml" PartName="/ppt/notesSlides/notesSlide182.xml"/>
  <Override ContentType="application/vnd.openxmlformats-officedocument.presentationml.notesSlide+xml" PartName="/ppt/notesSlides/notesSlide183.xml"/>
  <Override ContentType="application/vnd.openxmlformats-officedocument.presentationml.notesSlide+xml" PartName="/ppt/notesSlides/notesSlide184.xml"/>
  <Override ContentType="application/vnd.openxmlformats-officedocument.presentationml.notesSlide+xml" PartName="/ppt/notesSlides/notesSlide185.xml"/>
  <Override ContentType="application/vnd.openxmlformats-officedocument.presentationml.notesSlide+xml" PartName="/ppt/notesSlides/notesSlide186.xml"/>
  <Override ContentType="application/vnd.openxmlformats-officedocument.presentationml.notesSlide+xml" PartName="/ppt/notesSlides/notesSlide187.xml"/>
  <Override ContentType="application/vnd.openxmlformats-officedocument.presentationml.notesSlide+xml" PartName="/ppt/notesSlides/notesSlide188.xml"/>
  <Override ContentType="application/vnd.openxmlformats-officedocument.presentationml.notesSlide+xml" PartName="/ppt/notesSlides/notesSlide189.xml"/>
  <Override ContentType="application/vnd.openxmlformats-officedocument.presentationml.notesSlide+xml" PartName="/ppt/notesSlides/notesSlide190.xml"/>
  <Override ContentType="application/vnd.openxmlformats-officedocument.presentationml.notesSlide+xml" PartName="/ppt/notesSlides/notesSlide191.xml"/>
  <Override ContentType="application/vnd.openxmlformats-officedocument.presentationml.notesSlide+xml" PartName="/ppt/notesSlides/notesSlide192.xml"/>
  <Override ContentType="application/vnd.openxmlformats-officedocument.presentationml.notesSlide+xml" PartName="/ppt/notesSlides/notesSlide193.xml"/>
  <Override ContentType="application/vnd.openxmlformats-officedocument.presentationml.notesSlide+xml" PartName="/ppt/notesSlides/notesSlide194.xml"/>
  <Override ContentType="application/vnd.openxmlformats-officedocument.presentationml.notesSlide+xml" PartName="/ppt/notesSlides/notesSlide195.xml"/>
  <Override ContentType="application/vnd.openxmlformats-officedocument.presentationml.notesSlide+xml" PartName="/ppt/notesSlides/notesSlide196.xml"/>
  <Override ContentType="application/vnd.openxmlformats-officedocument.presentationml.notesSlide+xml" PartName="/ppt/notesSlides/notesSlide197.xml"/>
  <Override ContentType="application/vnd.openxmlformats-officedocument.presentationml.notesSlide+xml" PartName="/ppt/notesSlides/notesSlide198.xml"/>
  <Override ContentType="application/vnd.openxmlformats-officedocument.presentationml.notesSlide+xml" PartName="/ppt/notesSlides/notesSlide199.xml"/>
  <Override ContentType="application/vnd.openxmlformats-officedocument.presentationml.notesSlide+xml" PartName="/ppt/notesSlides/notesSlide200.xml"/>
  <Override ContentType="application/vnd.openxmlformats-officedocument.presentationml.notesSlide+xml" PartName="/ppt/notesSlides/notesSlide201.xml"/>
  <Override ContentType="application/vnd.openxmlformats-officedocument.presentationml.notesSlide+xml" PartName="/ppt/notesSlides/notesSlide202.xml"/>
  <Override ContentType="application/vnd.openxmlformats-officedocument.presentationml.notesSlide+xml" PartName="/ppt/notesSlides/notesSlide203.xml"/>
  <Override ContentType="application/vnd.openxmlformats-officedocument.presentationml.notesSlide+xml" PartName="/ppt/notesSlides/notesSlide204.xml"/>
  <Override ContentType="application/vnd.openxmlformats-officedocument.presentationml.notesSlide+xml" PartName="/ppt/notesSlides/notesSlide205.xml"/>
  <Override ContentType="application/vnd.openxmlformats-officedocument.presentationml.notesSlide+xml" PartName="/ppt/notesSlides/notesSlide206.xml"/>
  <Override ContentType="application/vnd.openxmlformats-officedocument.presentationml.notesSlide+xml" PartName="/ppt/notesSlides/notesSlide207.xml"/>
  <Override ContentType="application/vnd.openxmlformats-officedocument.presentationml.notesSlide+xml" PartName="/ppt/notesSlides/notesSlide208.xml"/>
  <Override ContentType="application/vnd.openxmlformats-officedocument.presentationml.notesSlide+xml" PartName="/ppt/notesSlides/notesSlide209.xml"/>
  <Override ContentType="application/vnd.openxmlformats-officedocument.presentationml.notesSlide+xml" PartName="/ppt/notesSlides/notesSlide210.xml"/>
  <Override ContentType="application/vnd.openxmlformats-officedocument.presentationml.notesSlide+xml" PartName="/ppt/notesSlides/notesSlide211.xml"/>
  <Override ContentType="application/vnd.openxmlformats-officedocument.presentationml.notesSlide+xml" PartName="/ppt/notesSlides/notesSlide212.xml"/>
  <Override ContentType="application/vnd.openxmlformats-officedocument.presentationml.notesSlide+xml" PartName="/ppt/notesSlides/notesSlide213.xml"/>
  <Override ContentType="application/vnd.openxmlformats-officedocument.presentationml.notesSlide+xml" PartName="/ppt/notesSlides/notesSlide214.xml"/>
  <Override ContentType="application/vnd.openxmlformats-officedocument.presentationml.notesSlide+xml" PartName="/ppt/notesSlides/notesSlide215.xml"/>
  <Override ContentType="application/vnd.openxmlformats-officedocument.presentationml.notesSlide+xml" PartName="/ppt/notesSlides/notesSlide216.xml"/>
  <Override ContentType="application/vnd.openxmlformats-officedocument.presentationml.notesSlide+xml" PartName="/ppt/notesSlides/notesSlide217.xml"/>
  <Override ContentType="application/vnd.openxmlformats-officedocument.presentationml.notesSlide+xml" PartName="/ppt/notesSlides/notesSlide218.xml"/>
  <Override ContentType="application/vnd.openxmlformats-officedocument.presentationml.notesSlide+xml" PartName="/ppt/notesSlides/notesSlide219.xml"/>
  <Override ContentType="application/vnd.openxmlformats-officedocument.presentationml.notesSlide+xml" PartName="/ppt/notesSlides/notesSlide220.xml"/>
  <Override ContentType="application/vnd.openxmlformats-officedocument.presentationml.notesSlide+xml" PartName="/ppt/notesSlides/notesSlide221.xml"/>
  <Override ContentType="application/vnd.openxmlformats-officedocument.presentationml.notesSlide+xml" PartName="/ppt/notesSlides/notesSlide222.xml"/>
  <Override ContentType="application/vnd.openxmlformats-officedocument.presentationml.notesSlide+xml" PartName="/ppt/notesSlides/notesSlide223.xml"/>
  <Override ContentType="application/vnd.openxmlformats-officedocument.presentationml.notesSlide+xml" PartName="/ppt/notesSlides/notesSlide224.xml"/>
  <Override ContentType="application/vnd.openxmlformats-officedocument.presentationml.notesSlide+xml" PartName="/ppt/notesSlides/notesSlide225.xml"/>
  <Override ContentType="application/vnd.openxmlformats-officedocument.presentationml.notesSlide+xml" PartName="/ppt/notesSlides/notesSlide226.xml"/>
  <Override ContentType="application/vnd.openxmlformats-officedocument.presentationml.notesSlide+xml" PartName="/ppt/notesSlides/notesSlide227.xml"/>
  <Override ContentType="application/vnd.openxmlformats-officedocument.presentationml.notesSlide+xml" PartName="/ppt/notesSlides/notesSlide228.xml"/>
  <Override ContentType="application/vnd.openxmlformats-officedocument.presentationml.notesSlide+xml" PartName="/ppt/notesSlides/notesSlide229.xml"/>
  <Override ContentType="application/vnd.openxmlformats-officedocument.presentationml.notesSlide+xml" PartName="/ppt/notesSlides/notesSlide230.xml"/>
  <Override ContentType="application/vnd.openxmlformats-officedocument.presentationml.notesSlide+xml" PartName="/ppt/notesSlides/notesSlide231.xml"/>
  <Override ContentType="application/vnd.openxmlformats-officedocument.presentationml.notesSlide+xml" PartName="/ppt/notesSlides/notesSlide232.xml"/>
  <Override ContentType="application/vnd.openxmlformats-officedocument.presentationml.notesSlide+xml" PartName="/ppt/notesSlides/notesSlide233.xml"/>
  <Override ContentType="application/vnd.openxmlformats-officedocument.presentationml.notesSlide+xml" PartName="/ppt/notesSlides/notesSlide234.xml"/>
  <Override ContentType="application/vnd.openxmlformats-officedocument.presentationml.notesSlide+xml" PartName="/ppt/notesSlides/notesSlide235.xml"/>
  <Override ContentType="application/vnd.openxmlformats-officedocument.presentationml.notesSlide+xml" PartName="/ppt/notesSlides/notesSlide236.xml"/>
  <Override ContentType="application/vnd.openxmlformats-officedocument.presentationml.notesSlide+xml" PartName="/ppt/notesSlides/notesSlide237.xml"/>
  <Override ContentType="application/vnd.openxmlformats-officedocument.presentationml.notesSlide+xml" PartName="/ppt/notesSlides/notesSlide238.xml"/>
  <Override ContentType="application/vnd.openxmlformats-officedocument.presentationml.notesSlide+xml" PartName="/ppt/notesSlides/notesSlide239.xml"/>
  <Override ContentType="application/vnd.openxmlformats-officedocument.presentationml.notesSlide+xml" PartName="/ppt/notesSlides/notesSlide240.xml"/>
  <Override ContentType="application/vnd.openxmlformats-officedocument.presentationml.notesSlide+xml" PartName="/ppt/notesSlides/notesSlide241.xml"/>
  <Override ContentType="application/vnd.openxmlformats-officedocument.presentationml.notesSlide+xml" PartName="/ppt/notesSlides/notesSlide242.xml"/>
  <Override ContentType="application/vnd.openxmlformats-officedocument.presentationml.notesSlide+xml" PartName="/ppt/notesSlides/notesSlide243.xml"/>
  <Override ContentType="application/vnd.openxmlformats-officedocument.presentationml.notesSlide+xml" PartName="/ppt/notesSlides/notesSlide244.xml"/>
  <Override ContentType="application/vnd.openxmlformats-officedocument.presentationml.notesSlide+xml" PartName="/ppt/notesSlides/notesSlide245.xml"/>
  <Override ContentType="application/vnd.openxmlformats-officedocument.presentationml.notesSlide+xml" PartName="/ppt/notesSlides/notesSlide246.xml"/>
  <Override ContentType="application/vnd.openxmlformats-officedocument.presentationml.notesSlide+xml" PartName="/ppt/notesSlides/notesSlide247.xml"/>
  <Override ContentType="application/vnd.openxmlformats-officedocument.presentationml.notesSlide+xml" PartName="/ppt/notesSlides/notesSlide248.xml"/>
  <Override ContentType="application/vnd.openxmlformats-officedocument.presentationml.notesSlide+xml" PartName="/ppt/notesSlides/notesSlide249.xml"/>
  <Override ContentType="application/vnd.openxmlformats-officedocument.presentationml.notesSlide+xml" PartName="/ppt/notesSlides/notesSlide250.xml"/>
  <Override ContentType="application/vnd.openxmlformats-officedocument.presentationml.notesSlide+xml" PartName="/ppt/notesSlides/notesSlide251.xml"/>
  <Override ContentType="application/vnd.openxmlformats-officedocument.presentationml.notesSlide+xml" PartName="/ppt/notesSlides/notesSlide252.xml"/>
  <Override ContentType="application/vnd.openxmlformats-officedocument.presentationml.notesSlide+xml" PartName="/ppt/notesSlides/notesSlide253.xml"/>
  <Override ContentType="application/vnd.openxmlformats-officedocument.presentationml.notesSlide+xml" PartName="/ppt/notesSlides/notesSlide254.xml"/>
  <Override ContentType="application/vnd.openxmlformats-officedocument.presentationml.notesSlide+xml" PartName="/ppt/notesSlides/notesSlide255.xml"/>
  <Override ContentType="application/vnd.openxmlformats-officedocument.presentationml.notesSlide+xml" PartName="/ppt/notesSlides/notesSlide256.xml"/>
  <Override ContentType="application/vnd.openxmlformats-officedocument.presentationml.notesSlide+xml" PartName="/ppt/notesSlides/notesSlide257.xml"/>
  <Override ContentType="application/vnd.openxmlformats-officedocument.presentationml.notesSlide+xml" PartName="/ppt/notesSlides/notesSlide258.xml"/>
  <Override ContentType="application/vnd.openxmlformats-officedocument.presentationml.notesSlide+xml" PartName="/ppt/notesSlides/notesSlide259.xml"/>
  <Override ContentType="application/vnd.openxmlformats-officedocument.presentationml.notesSlide+xml" PartName="/ppt/notesSlides/notesSlide260.xml"/>
  <Override ContentType="application/vnd.openxmlformats-officedocument.presentationml.notesSlide+xml" PartName="/ppt/notesSlides/notesSlide261.xml"/>
  <Override ContentType="application/vnd.openxmlformats-officedocument.presentationml.notesSlide+xml" PartName="/ppt/notesSlides/notesSlide262.xml"/>
  <Override ContentType="application/vnd.openxmlformats-officedocument.presentationml.notesSlide+xml" PartName="/ppt/notesSlides/notesSlide263.xml"/>
  <Override ContentType="application/vnd.openxmlformats-officedocument.presentationml.notesSlide+xml" PartName="/ppt/notesSlides/notesSlide264.xml"/>
  <Override ContentType="application/vnd.openxmlformats-officedocument.presentationml.notesSlide+xml" PartName="/ppt/notesSlides/notesSlide265.xml"/>
  <Override ContentType="application/vnd.openxmlformats-officedocument.presentationml.notesSlide+xml" PartName="/ppt/notesSlides/notesSlide266.xml"/>
  <Override ContentType="application/vnd.openxmlformats-officedocument.presentationml.notesSlide+xml" PartName="/ppt/notesSlides/notesSlide267.xml"/>
  <Override ContentType="application/vnd.openxmlformats-officedocument.presentationml.notesSlide+xml" PartName="/ppt/notesSlides/notesSlide268.xml"/>
  <Override ContentType="application/vnd.openxmlformats-officedocument.presentationml.notesSlide+xml" PartName="/ppt/notesSlides/notesSlide269.xml"/>
  <Override ContentType="application/vnd.openxmlformats-officedocument.presentationml.notesSlide+xml" PartName="/ppt/notesSlides/notesSlide270.xml"/>
  <Override ContentType="application/vnd.openxmlformats-officedocument.presentationml.notesSlide+xml" PartName="/ppt/notesSlides/notesSlide271.xml"/>
  <Override ContentType="application/vnd.openxmlformats-officedocument.presentationml.notesSlide+xml" PartName="/ppt/notesSlides/notesSlide272.xml"/>
  <Override ContentType="application/vnd.openxmlformats-officedocument.presentationml.notesSlide+xml" PartName="/ppt/notesSlides/notesSlide273.xml"/>
  <Override ContentType="application/vnd.openxmlformats-officedocument.presentationml.notesSlide+xml" PartName="/ppt/notesSlides/notesSlide274.xml"/>
  <Override ContentType="application/vnd.openxmlformats-officedocument.presentationml.notesSlide+xml" PartName="/ppt/notesSlides/notesSlide275.xml"/>
  <Override ContentType="application/vnd.openxmlformats-officedocument.presentationml.notesSlide+xml" PartName="/ppt/notesSlides/notesSlide276.xml"/>
  <Override ContentType="application/vnd.openxmlformats-officedocument.presentationml.notesSlide+xml" PartName="/ppt/notesSlides/notesSlide277.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4" Target="docProps/app.xml" Type="http://schemas.openxmlformats.org/officeDocument/2006/relationships/extended-properties"/><Relationship Id="rId1" Target="ppt/presentation.xml" Type="http://schemas.openxmlformats.org/officeDocument/2006/relationships/officeDocument"/><Relationship Id="rId2" Target="docProps/thumbnail.jpeg" Type="http://schemas.openxmlformats.org/package/2006/relationships/metadata/thumbnail"/><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 id="2147483764" r:id="rId2"/>
  </p:sldMasterIdLst>
  <p:notesMasterIdLst>
    <p:notesMasterId r:id="rId281"/>
  </p:notesMasterIdLst>
  <p:handoutMasterIdLst>
    <p:handoutMasterId r:id="rId282"/>
  </p:handoutMasterIdLst>
  <p:sldIdLst>
    <p:sldId id="653" r:id="rId3"/>
    <p:sldId id="1671" r:id="rId4"/>
    <p:sldId id="1927" r:id="rId5"/>
    <p:sldId id="1005" r:id="rId6"/>
    <p:sldId id="1006" r:id="rId7"/>
    <p:sldId id="1932" r:id="rId8"/>
    <p:sldId id="1672" r:id="rId9"/>
    <p:sldId id="1007" r:id="rId10"/>
    <p:sldId id="1335" r:id="rId11"/>
    <p:sldId id="1336" r:id="rId12"/>
    <p:sldId id="1662" r:id="rId13"/>
    <p:sldId id="1663" r:id="rId14"/>
    <p:sldId id="1664" r:id="rId15"/>
    <p:sldId id="1928" r:id="rId16"/>
    <p:sldId id="1665" r:id="rId17"/>
    <p:sldId id="1929" r:id="rId18"/>
    <p:sldId id="1666" r:id="rId19"/>
    <p:sldId id="1667" r:id="rId20"/>
    <p:sldId id="1673" r:id="rId21"/>
    <p:sldId id="1930" r:id="rId22"/>
    <p:sldId id="1668" r:id="rId23"/>
    <p:sldId id="1931" r:id="rId24"/>
    <p:sldId id="1669" r:id="rId25"/>
    <p:sldId id="1670" r:id="rId26"/>
    <p:sldId id="1674" r:id="rId27"/>
    <p:sldId id="1822" r:id="rId28"/>
    <p:sldId id="1676" r:id="rId29"/>
    <p:sldId id="1677" r:id="rId30"/>
    <p:sldId id="1933" r:id="rId31"/>
    <p:sldId id="1678" r:id="rId32"/>
    <p:sldId id="1679" r:id="rId33"/>
    <p:sldId id="1934" r:id="rId34"/>
    <p:sldId id="1680" r:id="rId35"/>
    <p:sldId id="1681" r:id="rId36"/>
    <p:sldId id="1682" r:id="rId37"/>
    <p:sldId id="1683" r:id="rId38"/>
    <p:sldId id="1684" r:id="rId39"/>
    <p:sldId id="1685" r:id="rId40"/>
    <p:sldId id="1686" r:id="rId41"/>
    <p:sldId id="1687" r:id="rId42"/>
    <p:sldId id="1688" r:id="rId43"/>
    <p:sldId id="1689" r:id="rId44"/>
    <p:sldId id="1690" r:id="rId45"/>
    <p:sldId id="1935" r:id="rId46"/>
    <p:sldId id="1936" r:id="rId47"/>
    <p:sldId id="1693" r:id="rId48"/>
    <p:sldId id="1694" r:id="rId49"/>
    <p:sldId id="1695" r:id="rId50"/>
    <p:sldId id="1937" r:id="rId51"/>
    <p:sldId id="1938" r:id="rId52"/>
    <p:sldId id="1698" r:id="rId53"/>
    <p:sldId id="1699" r:id="rId54"/>
    <p:sldId id="1700" r:id="rId55"/>
    <p:sldId id="1701" r:id="rId56"/>
    <p:sldId id="1940" r:id="rId57"/>
    <p:sldId id="1703" r:id="rId58"/>
    <p:sldId id="1704" r:id="rId59"/>
    <p:sldId id="1705" r:id="rId60"/>
    <p:sldId id="1706" r:id="rId61"/>
    <p:sldId id="1707" r:id="rId62"/>
    <p:sldId id="1708" r:id="rId63"/>
    <p:sldId id="1709" r:id="rId64"/>
    <p:sldId id="1710" r:id="rId65"/>
    <p:sldId id="1711" r:id="rId66"/>
    <p:sldId id="1941" r:id="rId67"/>
    <p:sldId id="1942" r:id="rId68"/>
    <p:sldId id="1943" r:id="rId69"/>
    <p:sldId id="1944" r:id="rId70"/>
    <p:sldId id="1712" r:id="rId71"/>
    <p:sldId id="1713" r:id="rId72"/>
    <p:sldId id="1714" r:id="rId73"/>
    <p:sldId id="1715" r:id="rId74"/>
    <p:sldId id="1945" r:id="rId75"/>
    <p:sldId id="1716" r:id="rId76"/>
    <p:sldId id="1738" r:id="rId77"/>
    <p:sldId id="1718" r:id="rId78"/>
    <p:sldId id="1719" r:id="rId79"/>
    <p:sldId id="1720" r:id="rId80"/>
    <p:sldId id="1946" r:id="rId81"/>
    <p:sldId id="1722" r:id="rId82"/>
    <p:sldId id="1723" r:id="rId83"/>
    <p:sldId id="1724" r:id="rId84"/>
    <p:sldId id="1725" r:id="rId85"/>
    <p:sldId id="1726" r:id="rId86"/>
    <p:sldId id="1947" r:id="rId87"/>
    <p:sldId id="1727" r:id="rId88"/>
    <p:sldId id="1728" r:id="rId89"/>
    <p:sldId id="1729" r:id="rId90"/>
    <p:sldId id="1730" r:id="rId91"/>
    <p:sldId id="1731" r:id="rId92"/>
    <p:sldId id="1732" r:id="rId93"/>
    <p:sldId id="1733" r:id="rId94"/>
    <p:sldId id="1734" r:id="rId95"/>
    <p:sldId id="1735" r:id="rId96"/>
    <p:sldId id="1736" r:id="rId97"/>
    <p:sldId id="1739" r:id="rId98"/>
    <p:sldId id="1741" r:id="rId99"/>
    <p:sldId id="1742" r:id="rId100"/>
    <p:sldId id="1743" r:id="rId101"/>
    <p:sldId id="1744" r:id="rId102"/>
    <p:sldId id="1745" r:id="rId103"/>
    <p:sldId id="1746" r:id="rId104"/>
    <p:sldId id="1747" r:id="rId105"/>
    <p:sldId id="1748" r:id="rId106"/>
    <p:sldId id="1749" r:id="rId107"/>
    <p:sldId id="1750" r:id="rId108"/>
    <p:sldId id="1751" r:id="rId109"/>
    <p:sldId id="1955" r:id="rId110"/>
    <p:sldId id="1752" r:id="rId111"/>
    <p:sldId id="1753" r:id="rId112"/>
    <p:sldId id="1754" r:id="rId113"/>
    <p:sldId id="1755" r:id="rId114"/>
    <p:sldId id="1756" r:id="rId115"/>
    <p:sldId id="1757" r:id="rId116"/>
    <p:sldId id="1758" r:id="rId117"/>
    <p:sldId id="1759" r:id="rId118"/>
    <p:sldId id="1760" r:id="rId119"/>
    <p:sldId id="1761" r:id="rId120"/>
    <p:sldId id="1762" r:id="rId121"/>
    <p:sldId id="1763" r:id="rId122"/>
    <p:sldId id="1764" r:id="rId123"/>
    <p:sldId id="1765" r:id="rId124"/>
    <p:sldId id="1766" r:id="rId125"/>
    <p:sldId id="1767" r:id="rId126"/>
    <p:sldId id="1768" r:id="rId127"/>
    <p:sldId id="1769" r:id="rId128"/>
    <p:sldId id="1770" r:id="rId129"/>
    <p:sldId id="1771" r:id="rId130"/>
    <p:sldId id="1772" r:id="rId131"/>
    <p:sldId id="1773" r:id="rId132"/>
    <p:sldId id="1774" r:id="rId133"/>
    <p:sldId id="1775" r:id="rId134"/>
    <p:sldId id="1776" r:id="rId135"/>
    <p:sldId id="1777" r:id="rId136"/>
    <p:sldId id="1778" r:id="rId137"/>
    <p:sldId id="1779" r:id="rId138"/>
    <p:sldId id="1780" r:id="rId139"/>
    <p:sldId id="1781" r:id="rId140"/>
    <p:sldId id="1782" r:id="rId141"/>
    <p:sldId id="1783" r:id="rId142"/>
    <p:sldId id="1784" r:id="rId143"/>
    <p:sldId id="1785" r:id="rId144"/>
    <p:sldId id="1786" r:id="rId145"/>
    <p:sldId id="1787" r:id="rId146"/>
    <p:sldId id="1788" r:id="rId147"/>
    <p:sldId id="1789" r:id="rId148"/>
    <p:sldId id="1790" r:id="rId149"/>
    <p:sldId id="1791" r:id="rId150"/>
    <p:sldId id="1792" r:id="rId151"/>
    <p:sldId id="1793" r:id="rId152"/>
    <p:sldId id="1794" r:id="rId153"/>
    <p:sldId id="1795" r:id="rId154"/>
    <p:sldId id="1796" r:id="rId155"/>
    <p:sldId id="1797" r:id="rId156"/>
    <p:sldId id="1798" r:id="rId157"/>
    <p:sldId id="1799" r:id="rId158"/>
    <p:sldId id="1800" r:id="rId159"/>
    <p:sldId id="1801" r:id="rId160"/>
    <p:sldId id="1802" r:id="rId161"/>
    <p:sldId id="1803" r:id="rId162"/>
    <p:sldId id="1804" r:id="rId163"/>
    <p:sldId id="1805" r:id="rId164"/>
    <p:sldId id="1806" r:id="rId165"/>
    <p:sldId id="1807" r:id="rId166"/>
    <p:sldId id="1808" r:id="rId167"/>
    <p:sldId id="1809" r:id="rId168"/>
    <p:sldId id="1810" r:id="rId169"/>
    <p:sldId id="1811" r:id="rId170"/>
    <p:sldId id="1812" r:id="rId171"/>
    <p:sldId id="1813" r:id="rId172"/>
    <p:sldId id="1814" r:id="rId173"/>
    <p:sldId id="1815" r:id="rId174"/>
    <p:sldId id="1816" r:id="rId175"/>
    <p:sldId id="1817" r:id="rId176"/>
    <p:sldId id="1818" r:id="rId177"/>
    <p:sldId id="1819" r:id="rId178"/>
    <p:sldId id="1823" r:id="rId179"/>
    <p:sldId id="1824" r:id="rId180"/>
    <p:sldId id="1825" r:id="rId181"/>
    <p:sldId id="1826" r:id="rId182"/>
    <p:sldId id="1827" r:id="rId183"/>
    <p:sldId id="1828" r:id="rId184"/>
    <p:sldId id="1829" r:id="rId185"/>
    <p:sldId id="1830" r:id="rId186"/>
    <p:sldId id="1831" r:id="rId187"/>
    <p:sldId id="1832" r:id="rId188"/>
    <p:sldId id="1835" r:id="rId189"/>
    <p:sldId id="1836" r:id="rId190"/>
    <p:sldId id="1837" r:id="rId191"/>
    <p:sldId id="1838" r:id="rId192"/>
    <p:sldId id="1948" r:id="rId193"/>
    <p:sldId id="1839" r:id="rId194"/>
    <p:sldId id="1840" r:id="rId195"/>
    <p:sldId id="1841" r:id="rId196"/>
    <p:sldId id="1842" r:id="rId197"/>
    <p:sldId id="1843" r:id="rId198"/>
    <p:sldId id="1844" r:id="rId199"/>
    <p:sldId id="1949" r:id="rId200"/>
    <p:sldId id="1845" r:id="rId201"/>
    <p:sldId id="1846" r:id="rId202"/>
    <p:sldId id="1950" r:id="rId203"/>
    <p:sldId id="1848" r:id="rId204"/>
    <p:sldId id="1951" r:id="rId205"/>
    <p:sldId id="1952" r:id="rId206"/>
    <p:sldId id="1850" r:id="rId207"/>
    <p:sldId id="1851" r:id="rId208"/>
    <p:sldId id="1852" r:id="rId209"/>
    <p:sldId id="1853" r:id="rId210"/>
    <p:sldId id="1854" r:id="rId211"/>
    <p:sldId id="1855" r:id="rId212"/>
    <p:sldId id="1856" r:id="rId213"/>
    <p:sldId id="1857" r:id="rId214"/>
    <p:sldId id="1858" r:id="rId215"/>
    <p:sldId id="1859" r:id="rId216"/>
    <p:sldId id="1860" r:id="rId217"/>
    <p:sldId id="1861" r:id="rId218"/>
    <p:sldId id="1862" r:id="rId219"/>
    <p:sldId id="1863" r:id="rId220"/>
    <p:sldId id="1864" r:id="rId221"/>
    <p:sldId id="1865" r:id="rId222"/>
    <p:sldId id="1866" r:id="rId223"/>
    <p:sldId id="1867" r:id="rId224"/>
    <p:sldId id="1868" r:id="rId225"/>
    <p:sldId id="1869" r:id="rId226"/>
    <p:sldId id="1870" r:id="rId227"/>
    <p:sldId id="1871" r:id="rId228"/>
    <p:sldId id="1872" r:id="rId229"/>
    <p:sldId id="1873" r:id="rId230"/>
    <p:sldId id="1874" r:id="rId231"/>
    <p:sldId id="1875" r:id="rId232"/>
    <p:sldId id="1876" r:id="rId233"/>
    <p:sldId id="1877" r:id="rId234"/>
    <p:sldId id="1878" r:id="rId235"/>
    <p:sldId id="1879" r:id="rId236"/>
    <p:sldId id="1880" r:id="rId237"/>
    <p:sldId id="1881" r:id="rId238"/>
    <p:sldId id="1882" r:id="rId239"/>
    <p:sldId id="1883" r:id="rId240"/>
    <p:sldId id="1884" r:id="rId241"/>
    <p:sldId id="1886" r:id="rId242"/>
    <p:sldId id="1887" r:id="rId243"/>
    <p:sldId id="1888" r:id="rId244"/>
    <p:sldId id="1889" r:id="rId245"/>
    <p:sldId id="1891" r:id="rId246"/>
    <p:sldId id="1892" r:id="rId247"/>
    <p:sldId id="1893" r:id="rId248"/>
    <p:sldId id="1953" r:id="rId249"/>
    <p:sldId id="1896" r:id="rId250"/>
    <p:sldId id="1897" r:id="rId251"/>
    <p:sldId id="1898" r:id="rId252"/>
    <p:sldId id="1899" r:id="rId253"/>
    <p:sldId id="1900" r:id="rId254"/>
    <p:sldId id="1901" r:id="rId255"/>
    <p:sldId id="1902" r:id="rId256"/>
    <p:sldId id="1903" r:id="rId257"/>
    <p:sldId id="1956" r:id="rId258"/>
    <p:sldId id="1954" r:id="rId259"/>
    <p:sldId id="1906" r:id="rId260"/>
    <p:sldId id="1907" r:id="rId261"/>
    <p:sldId id="1908" r:id="rId262"/>
    <p:sldId id="1909" r:id="rId263"/>
    <p:sldId id="1910" r:id="rId264"/>
    <p:sldId id="1911" r:id="rId265"/>
    <p:sldId id="1912" r:id="rId266"/>
    <p:sldId id="1913" r:id="rId267"/>
    <p:sldId id="1914" r:id="rId268"/>
    <p:sldId id="1915" r:id="rId269"/>
    <p:sldId id="1916" r:id="rId270"/>
    <p:sldId id="1917" r:id="rId271"/>
    <p:sldId id="1918" r:id="rId272"/>
    <p:sldId id="1919" r:id="rId273"/>
    <p:sldId id="1920" r:id="rId274"/>
    <p:sldId id="1921" r:id="rId275"/>
    <p:sldId id="1922" r:id="rId276"/>
    <p:sldId id="1923" r:id="rId277"/>
    <p:sldId id="1924" r:id="rId278"/>
    <p:sldId id="1925" r:id="rId279"/>
    <p:sldId id="1926" r:id="rId280"/>
  </p:sldIdLst>
  <p:sldSz cx="9144000" cy="6858000" type="screen4x3"/>
  <p:notesSz cx="7010400" cy="9296400"/>
  <p:custDataLst>
    <p:tags r:id="rId284"/>
  </p:custDataLst>
  <p:defaultTextStyle>
    <a:defPPr>
      <a:defRPr lang="en-US"/>
    </a:defPPr>
    <a:lvl1pPr algn="l" rtl="0" fontAlgn="base">
      <a:spcBef>
        <a:spcPct val="0"/>
      </a:spcBef>
      <a:spcAft>
        <a:spcPct val="0"/>
      </a:spcAft>
      <a:defRPr sz="3200" b="1" kern="1200">
        <a:solidFill>
          <a:srgbClr val="FFFFFF"/>
        </a:solidFill>
        <a:latin typeface="Arial" charset="0"/>
        <a:ea typeface="ＭＳ Ｐゴシック" charset="0"/>
        <a:cs typeface="ＭＳ Ｐゴシック" charset="0"/>
      </a:defRPr>
    </a:lvl1pPr>
    <a:lvl2pPr marL="457200" algn="l" rtl="0" fontAlgn="base">
      <a:spcBef>
        <a:spcPct val="0"/>
      </a:spcBef>
      <a:spcAft>
        <a:spcPct val="0"/>
      </a:spcAft>
      <a:defRPr sz="3200" b="1" kern="1200">
        <a:solidFill>
          <a:srgbClr val="FFFFFF"/>
        </a:solidFill>
        <a:latin typeface="Arial" charset="0"/>
        <a:ea typeface="ＭＳ Ｐゴシック" charset="0"/>
        <a:cs typeface="ＭＳ Ｐゴシック" charset="0"/>
      </a:defRPr>
    </a:lvl2pPr>
    <a:lvl3pPr marL="914400" algn="l" rtl="0" fontAlgn="base">
      <a:spcBef>
        <a:spcPct val="0"/>
      </a:spcBef>
      <a:spcAft>
        <a:spcPct val="0"/>
      </a:spcAft>
      <a:defRPr sz="3200" b="1" kern="1200">
        <a:solidFill>
          <a:srgbClr val="FFFFFF"/>
        </a:solidFill>
        <a:latin typeface="Arial" charset="0"/>
        <a:ea typeface="ＭＳ Ｐゴシック" charset="0"/>
        <a:cs typeface="ＭＳ Ｐゴシック" charset="0"/>
      </a:defRPr>
    </a:lvl3pPr>
    <a:lvl4pPr marL="1371600" algn="l" rtl="0" fontAlgn="base">
      <a:spcBef>
        <a:spcPct val="0"/>
      </a:spcBef>
      <a:spcAft>
        <a:spcPct val="0"/>
      </a:spcAft>
      <a:defRPr sz="3200" b="1" kern="1200">
        <a:solidFill>
          <a:srgbClr val="FFFFFF"/>
        </a:solidFill>
        <a:latin typeface="Arial" charset="0"/>
        <a:ea typeface="ＭＳ Ｐゴシック" charset="0"/>
        <a:cs typeface="ＭＳ Ｐゴシック" charset="0"/>
      </a:defRPr>
    </a:lvl4pPr>
    <a:lvl5pPr marL="1828800" algn="l" rtl="0" fontAlgn="base">
      <a:spcBef>
        <a:spcPct val="0"/>
      </a:spcBef>
      <a:spcAft>
        <a:spcPct val="0"/>
      </a:spcAft>
      <a:defRPr sz="3200" b="1" kern="1200">
        <a:solidFill>
          <a:srgbClr val="FFFFFF"/>
        </a:solidFill>
        <a:latin typeface="Arial" charset="0"/>
        <a:ea typeface="ＭＳ Ｐゴシック" charset="0"/>
        <a:cs typeface="ＭＳ Ｐゴシック" charset="0"/>
      </a:defRPr>
    </a:lvl5pPr>
    <a:lvl6pPr marL="2286000" algn="l" defTabSz="457200" rtl="0" eaLnBrk="1" latinLnBrk="0" hangingPunct="1">
      <a:defRPr sz="3200" b="1" kern="1200">
        <a:solidFill>
          <a:srgbClr val="FFFFFF"/>
        </a:solidFill>
        <a:latin typeface="Arial" charset="0"/>
        <a:ea typeface="ＭＳ Ｐゴシック" charset="0"/>
        <a:cs typeface="ＭＳ Ｐゴシック" charset="0"/>
      </a:defRPr>
    </a:lvl6pPr>
    <a:lvl7pPr marL="2743200" algn="l" defTabSz="457200" rtl="0" eaLnBrk="1" latinLnBrk="0" hangingPunct="1">
      <a:defRPr sz="3200" b="1" kern="1200">
        <a:solidFill>
          <a:srgbClr val="FFFFFF"/>
        </a:solidFill>
        <a:latin typeface="Arial" charset="0"/>
        <a:ea typeface="ＭＳ Ｐゴシック" charset="0"/>
        <a:cs typeface="ＭＳ Ｐゴシック" charset="0"/>
      </a:defRPr>
    </a:lvl7pPr>
    <a:lvl8pPr marL="3200400" algn="l" defTabSz="457200" rtl="0" eaLnBrk="1" latinLnBrk="0" hangingPunct="1">
      <a:defRPr sz="3200" b="1" kern="1200">
        <a:solidFill>
          <a:srgbClr val="FFFFFF"/>
        </a:solidFill>
        <a:latin typeface="Arial" charset="0"/>
        <a:ea typeface="ＭＳ Ｐゴシック" charset="0"/>
        <a:cs typeface="ＭＳ Ｐゴシック" charset="0"/>
      </a:defRPr>
    </a:lvl8pPr>
    <a:lvl9pPr marL="3657600" algn="l" defTabSz="457200" rtl="0" eaLnBrk="1" latinLnBrk="0" hangingPunct="1">
      <a:defRPr sz="3200" b="1" kern="1200">
        <a:solidFill>
          <a:srgbClr val="FFFFFF"/>
        </a:solidFill>
        <a:latin typeface="Arial" charset="0"/>
        <a:ea typeface="ＭＳ Ｐゴシック" charset="0"/>
        <a:cs typeface="ＭＳ Ｐゴシック" charset="0"/>
      </a:defRPr>
    </a:lvl9pPr>
  </p:defaultTextStyle>
  <p:extLst>
    <p:ext uri="{521415D9-36F7-43E2-AB2F-B90AF26B5E84}">
      <p14:sectionLst xmlns:p14="http://schemas.microsoft.com/office/powerpoint/2010/main">
        <p14:section name="chapter 1 Providing Safe Food" id="{F774E4B1-9C02-9C4B-8A31-517192454CC6}">
          <p14:sldIdLst>
            <p14:sldId id="653"/>
            <p14:sldId id="1671"/>
            <p14:sldId id="1927"/>
            <p14:sldId id="1005"/>
            <p14:sldId id="1006"/>
            <p14:sldId id="1932"/>
            <p14:sldId id="1672"/>
            <p14:sldId id="1007"/>
            <p14:sldId id="1335"/>
            <p14:sldId id="1336"/>
            <p14:sldId id="1662"/>
            <p14:sldId id="1663"/>
            <p14:sldId id="1664"/>
            <p14:sldId id="1928"/>
            <p14:sldId id="1665"/>
            <p14:sldId id="1929"/>
            <p14:sldId id="1666"/>
            <p14:sldId id="1667"/>
            <p14:sldId id="1673"/>
            <p14:sldId id="1930"/>
            <p14:sldId id="1668"/>
            <p14:sldId id="1931"/>
            <p14:sldId id="1669"/>
            <p14:sldId id="1670"/>
            <p14:sldId id="1674"/>
          </p14:sldIdLst>
        </p14:section>
        <p14:section name="chapter 2 Forms of Contamination" id="{07BD4D6D-5EE6-9F44-A1D3-B7E1F5274DD6}">
          <p14:sldIdLst>
            <p14:sldId id="1822"/>
            <p14:sldId id="1676"/>
            <p14:sldId id="1677"/>
            <p14:sldId id="1933"/>
            <p14:sldId id="1678"/>
            <p14:sldId id="1679"/>
            <p14:sldId id="1934"/>
            <p14:sldId id="1680"/>
            <p14:sldId id="1681"/>
            <p14:sldId id="1682"/>
            <p14:sldId id="1683"/>
            <p14:sldId id="1684"/>
            <p14:sldId id="1685"/>
            <p14:sldId id="1686"/>
            <p14:sldId id="1687"/>
            <p14:sldId id="1688"/>
            <p14:sldId id="1689"/>
            <p14:sldId id="1690"/>
            <p14:sldId id="1935"/>
            <p14:sldId id="1936"/>
            <p14:sldId id="1693"/>
            <p14:sldId id="1694"/>
            <p14:sldId id="1695"/>
            <p14:sldId id="1937"/>
            <p14:sldId id="1938"/>
            <p14:sldId id="1698"/>
            <p14:sldId id="1699"/>
            <p14:sldId id="1700"/>
            <p14:sldId id="1701"/>
            <p14:sldId id="1940"/>
            <p14:sldId id="1703"/>
            <p14:sldId id="1704"/>
            <p14:sldId id="1705"/>
            <p14:sldId id="1706"/>
            <p14:sldId id="1707"/>
            <p14:sldId id="1708"/>
            <p14:sldId id="1709"/>
            <p14:sldId id="1710"/>
            <p14:sldId id="1711"/>
            <p14:sldId id="1941"/>
            <p14:sldId id="1942"/>
            <p14:sldId id="1943"/>
            <p14:sldId id="1944"/>
            <p14:sldId id="1712"/>
            <p14:sldId id="1713"/>
            <p14:sldId id="1714"/>
            <p14:sldId id="1715"/>
            <p14:sldId id="1945"/>
            <p14:sldId id="1716"/>
          </p14:sldIdLst>
        </p14:section>
        <p14:section name="chapter 3 The Safe Food Handler" id="{19901A65-EE78-8449-AFFB-D240CE7723DA}">
          <p14:sldIdLst>
            <p14:sldId id="1738"/>
            <p14:sldId id="1718"/>
            <p14:sldId id="1719"/>
            <p14:sldId id="1720"/>
            <p14:sldId id="1946"/>
            <p14:sldId id="1722"/>
            <p14:sldId id="1723"/>
            <p14:sldId id="1724"/>
            <p14:sldId id="1725"/>
            <p14:sldId id="1726"/>
            <p14:sldId id="1947"/>
            <p14:sldId id="1727"/>
            <p14:sldId id="1728"/>
            <p14:sldId id="1729"/>
            <p14:sldId id="1730"/>
            <p14:sldId id="1731"/>
            <p14:sldId id="1732"/>
            <p14:sldId id="1733"/>
            <p14:sldId id="1734"/>
            <p14:sldId id="1735"/>
            <p14:sldId id="1736"/>
          </p14:sldIdLst>
        </p14:section>
        <p14:section name="chapter 4 The Flow of Food: An Introduction" id="{C1671CF2-EDE0-8244-92A2-2225092BCB3C}">
          <p14:sldIdLst>
            <p14:sldId id="1739"/>
            <p14:sldId id="1741"/>
            <p14:sldId id="1742"/>
            <p14:sldId id="1743"/>
            <p14:sldId id="1744"/>
            <p14:sldId id="1745"/>
            <p14:sldId id="1746"/>
            <p14:sldId id="1747"/>
            <p14:sldId id="1748"/>
            <p14:sldId id="1749"/>
            <p14:sldId id="1750"/>
            <p14:sldId id="1751"/>
            <p14:sldId id="1955"/>
          </p14:sldIdLst>
        </p14:section>
        <p14:section name="chapter 5 The Flow of Food: Purchasing, Receiving, and Storage" id="{25483380-41CE-414F-9894-CA20B1FB392A}">
          <p14:sldIdLst>
            <p14:sldId id="1752"/>
            <p14:sldId id="1753"/>
            <p14:sldId id="1754"/>
            <p14:sldId id="1755"/>
            <p14:sldId id="1756"/>
            <p14:sldId id="1757"/>
            <p14:sldId id="1758"/>
            <p14:sldId id="1759"/>
            <p14:sldId id="1760"/>
            <p14:sldId id="1761"/>
            <p14:sldId id="1762"/>
            <p14:sldId id="1763"/>
            <p14:sldId id="1764"/>
            <p14:sldId id="1765"/>
            <p14:sldId id="1766"/>
            <p14:sldId id="1767"/>
            <p14:sldId id="1768"/>
            <p14:sldId id="1769"/>
            <p14:sldId id="1770"/>
            <p14:sldId id="1771"/>
            <p14:sldId id="1772"/>
            <p14:sldId id="1773"/>
            <p14:sldId id="1774"/>
            <p14:sldId id="1775"/>
            <p14:sldId id="1776"/>
            <p14:sldId id="1777"/>
            <p14:sldId id="1778"/>
            <p14:sldId id="1779"/>
            <p14:sldId id="1780"/>
            <p14:sldId id="1781"/>
            <p14:sldId id="1782"/>
            <p14:sldId id="1783"/>
          </p14:sldIdLst>
        </p14:section>
        <p14:section name="chapter 6 The Flow of Food: Preparation" id="{31CFFD16-0C83-9542-B732-30F6AAF075EC}">
          <p14:sldIdLst>
            <p14:sldId id="1784"/>
            <p14:sldId id="1785"/>
            <p14:sldId id="1786"/>
            <p14:sldId id="1787"/>
            <p14:sldId id="1788"/>
            <p14:sldId id="1789"/>
            <p14:sldId id="1790"/>
            <p14:sldId id="1791"/>
            <p14:sldId id="1792"/>
            <p14:sldId id="1793"/>
            <p14:sldId id="1794"/>
            <p14:sldId id="1795"/>
            <p14:sldId id="1796"/>
            <p14:sldId id="1797"/>
            <p14:sldId id="1798"/>
            <p14:sldId id="1799"/>
            <p14:sldId id="1800"/>
            <p14:sldId id="1801"/>
            <p14:sldId id="1802"/>
            <p14:sldId id="1803"/>
            <p14:sldId id="1804"/>
            <p14:sldId id="1805"/>
            <p14:sldId id="1806"/>
            <p14:sldId id="1807"/>
            <p14:sldId id="1808"/>
            <p14:sldId id="1809"/>
            <p14:sldId id="1810"/>
            <p14:sldId id="1811"/>
            <p14:sldId id="1812"/>
            <p14:sldId id="1813"/>
            <p14:sldId id="1814"/>
            <p14:sldId id="1815"/>
            <p14:sldId id="1816"/>
            <p14:sldId id="1817"/>
            <p14:sldId id="1818"/>
            <p14:sldId id="1819"/>
          </p14:sldIdLst>
        </p14:section>
        <p14:section name="chapter 7 The Flow of Food: Service" id="{5791D24C-71AB-0D4A-ACD2-8B60A00F54A3}">
          <p14:sldIdLst>
            <p14:sldId id="1823"/>
            <p14:sldId id="1824"/>
            <p14:sldId id="1825"/>
            <p14:sldId id="1826"/>
            <p14:sldId id="1827"/>
            <p14:sldId id="1828"/>
            <p14:sldId id="1829"/>
            <p14:sldId id="1830"/>
            <p14:sldId id="1831"/>
            <p14:sldId id="1832"/>
            <p14:sldId id="1835"/>
            <p14:sldId id="1836"/>
            <p14:sldId id="1837"/>
            <p14:sldId id="1838"/>
            <p14:sldId id="1948"/>
            <p14:sldId id="1839"/>
            <p14:sldId id="1840"/>
            <p14:sldId id="1841"/>
            <p14:sldId id="1842"/>
            <p14:sldId id="1843"/>
          </p14:sldIdLst>
        </p14:section>
        <p14:section name="chapter 8 Food Safety Management Systems" id="{47B69A46-7F99-174A-AB40-FFF43E96D8D1}">
          <p14:sldIdLst>
            <p14:sldId id="1844"/>
            <p14:sldId id="1949"/>
            <p14:sldId id="1845"/>
            <p14:sldId id="1846"/>
            <p14:sldId id="1950"/>
            <p14:sldId id="1848"/>
            <p14:sldId id="1951"/>
            <p14:sldId id="1952"/>
            <p14:sldId id="1850"/>
            <p14:sldId id="1851"/>
            <p14:sldId id="1852"/>
            <p14:sldId id="1853"/>
            <p14:sldId id="1854"/>
            <p14:sldId id="1855"/>
            <p14:sldId id="1856"/>
            <p14:sldId id="1857"/>
            <p14:sldId id="1858"/>
            <p14:sldId id="1859"/>
            <p14:sldId id="1860"/>
            <p14:sldId id="1861"/>
          </p14:sldIdLst>
        </p14:section>
        <p14:section name="chapte 9 Safe Facilities and Pest Management" id="{1693709C-BF11-904F-BD8B-E532E2E4608A}">
          <p14:sldIdLst>
            <p14:sldId id="1862"/>
            <p14:sldId id="1863"/>
            <p14:sldId id="1864"/>
            <p14:sldId id="1865"/>
            <p14:sldId id="1866"/>
            <p14:sldId id="1867"/>
            <p14:sldId id="1868"/>
            <p14:sldId id="1869"/>
            <p14:sldId id="1870"/>
            <p14:sldId id="1871"/>
            <p14:sldId id="1872"/>
            <p14:sldId id="1873"/>
            <p14:sldId id="1874"/>
            <p14:sldId id="1875"/>
            <p14:sldId id="1876"/>
            <p14:sldId id="1877"/>
            <p14:sldId id="1878"/>
            <p14:sldId id="1879"/>
            <p14:sldId id="1880"/>
            <p14:sldId id="1881"/>
            <p14:sldId id="1882"/>
            <p14:sldId id="1883"/>
            <p14:sldId id="1884"/>
            <p14:sldId id="1886"/>
            <p14:sldId id="1887"/>
            <p14:sldId id="1888"/>
            <p14:sldId id="1889"/>
            <p14:sldId id="1891"/>
            <p14:sldId id="1892"/>
          </p14:sldIdLst>
        </p14:section>
        <p14:section name="chapter 10 Cleaning and Santizing" id="{26810960-3511-1F4F-A887-B870226A1C24}">
          <p14:sldIdLst>
            <p14:sldId id="1893"/>
            <p14:sldId id="1953"/>
            <p14:sldId id="1896"/>
            <p14:sldId id="1897"/>
            <p14:sldId id="1898"/>
            <p14:sldId id="1899"/>
            <p14:sldId id="1900"/>
            <p14:sldId id="1901"/>
            <p14:sldId id="1902"/>
            <p14:sldId id="1903"/>
            <p14:sldId id="1956"/>
            <p14:sldId id="1954"/>
            <p14:sldId id="1906"/>
            <p14:sldId id="1907"/>
            <p14:sldId id="1908"/>
            <p14:sldId id="1909"/>
            <p14:sldId id="1910"/>
            <p14:sldId id="1911"/>
            <p14:sldId id="1912"/>
            <p14:sldId id="1913"/>
            <p14:sldId id="1914"/>
            <p14:sldId id="1915"/>
            <p14:sldId id="1916"/>
            <p14:sldId id="1917"/>
            <p14:sldId id="1918"/>
            <p14:sldId id="1919"/>
            <p14:sldId id="1920"/>
            <p14:sldId id="1921"/>
            <p14:sldId id="1922"/>
            <p14:sldId id="1923"/>
            <p14:sldId id="1924"/>
            <p14:sldId id="1925"/>
            <p14:sldId id="192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1E5298"/>
    <a:srgbClr val="CC0000"/>
    <a:srgbClr val="D6ECEE"/>
    <a:srgbClr val="EAEAEA"/>
    <a:srgbClr val="FFFFFF"/>
    <a:srgbClr val="5F5F5F"/>
    <a:srgbClr val="333333"/>
    <a:srgbClr val="009DD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780" autoAdjust="0"/>
    <p:restoredTop sz="97924" autoAdjust="0"/>
  </p:normalViewPr>
  <p:slideViewPr>
    <p:cSldViewPr snapToGrid="0">
      <p:cViewPr>
        <p:scale>
          <a:sx n="125" d="100"/>
          <a:sy n="125" d="100"/>
        </p:scale>
        <p:origin x="-1568" y="-184"/>
      </p:cViewPr>
      <p:guideLst>
        <p:guide orient="horz" pos="192"/>
        <p:guide orient="horz" pos="716"/>
        <p:guide orient="horz" pos="100"/>
        <p:guide orient="horz" pos="1714"/>
        <p:guide orient="horz" pos="2678"/>
        <p:guide orient="horz" pos="783"/>
        <p:guide orient="horz" pos="1293"/>
        <p:guide orient="horz" pos="2256"/>
        <p:guide pos="5364"/>
        <p:guide pos="4855"/>
        <p:guide pos="2807"/>
        <p:guide pos="882"/>
        <p:guide pos="2264"/>
        <p:guide pos="3502"/>
        <p:guide pos="3649"/>
        <p:guide pos="2122"/>
        <p:guide pos="312"/>
        <p:guide pos="2948"/>
        <p:guide pos="244"/>
        <p:guide pos="5433"/>
      </p:guideLst>
    </p:cSldViewPr>
  </p:slideViewPr>
  <p:outlineViewPr>
    <p:cViewPr>
      <p:scale>
        <a:sx n="33" d="100"/>
        <a:sy n="33" d="100"/>
      </p:scale>
      <p:origin x="0" y="4136"/>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Lst>
  </p:outlineViewPr>
  <p:notesTextViewPr>
    <p:cViewPr>
      <p:scale>
        <a:sx n="100" d="100"/>
        <a:sy n="100" d="100"/>
      </p:scale>
      <p:origin x="0" y="0"/>
    </p:cViewPr>
  </p:notesTextViewPr>
  <p:sorterViewPr>
    <p:cViewPr>
      <p:scale>
        <a:sx n="100" d="100"/>
        <a:sy n="100" d="100"/>
      </p:scale>
      <p:origin x="0" y="0"/>
    </p:cViewPr>
  </p:sorterViewPr>
  <p:notesViewPr>
    <p:cSldViewPr>
      <p:cViewPr>
        <p:scale>
          <a:sx n="75" d="100"/>
          <a:sy n="75" d="100"/>
        </p:scale>
        <p:origin x="-1284" y="948"/>
      </p:cViewPr>
      <p:guideLst>
        <p:guide orient="horz" pos="2856"/>
        <p:guide pos="624"/>
      </p:guideLst>
    </p:cSldViewPr>
  </p:notesViewPr>
  <p:gridSpacing cx="114300" cy="114300"/>
</p:viewPr>
</file>

<file path=ppt/_rels/presentation.xml.rels><?xml version="1.0" encoding="UTF-8" standalone="yes"?>
<Relationships xmlns="http://schemas.openxmlformats.org/package/2006/relationships"><Relationship Id="rId106" Type="http://schemas.openxmlformats.org/officeDocument/2006/relationships/slide" Target="slides/slide104.xml"/><Relationship Id="rId107" Type="http://schemas.openxmlformats.org/officeDocument/2006/relationships/slide" Target="slides/slide105.xml"/><Relationship Id="rId108" Type="http://schemas.openxmlformats.org/officeDocument/2006/relationships/slide" Target="slides/slide106.xml"/><Relationship Id="rId109" Type="http://schemas.openxmlformats.org/officeDocument/2006/relationships/slide" Target="slides/slide107.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slide" Target="slides/slide73.xml"/><Relationship Id="rId76" Type="http://schemas.openxmlformats.org/officeDocument/2006/relationships/slide" Target="slides/slide74.xml"/><Relationship Id="rId77" Type="http://schemas.openxmlformats.org/officeDocument/2006/relationships/slide" Target="slides/slide75.xml"/><Relationship Id="rId78" Type="http://schemas.openxmlformats.org/officeDocument/2006/relationships/slide" Target="slides/slide76.xml"/><Relationship Id="rId79" Type="http://schemas.openxmlformats.org/officeDocument/2006/relationships/slide" Target="slides/slide77.xml"/><Relationship Id="rId170" Type="http://schemas.openxmlformats.org/officeDocument/2006/relationships/slide" Target="slides/slide168.xml"/><Relationship Id="rId171" Type="http://schemas.openxmlformats.org/officeDocument/2006/relationships/slide" Target="slides/slide169.xml"/><Relationship Id="rId172" Type="http://schemas.openxmlformats.org/officeDocument/2006/relationships/slide" Target="slides/slide170.xml"/><Relationship Id="rId173" Type="http://schemas.openxmlformats.org/officeDocument/2006/relationships/slide" Target="slides/slide171.xml"/><Relationship Id="rId174" Type="http://schemas.openxmlformats.org/officeDocument/2006/relationships/slide" Target="slides/slide172.xml"/><Relationship Id="rId175" Type="http://schemas.openxmlformats.org/officeDocument/2006/relationships/slide" Target="slides/slide173.xml"/><Relationship Id="rId176" Type="http://schemas.openxmlformats.org/officeDocument/2006/relationships/slide" Target="slides/slide174.xml"/><Relationship Id="rId177" Type="http://schemas.openxmlformats.org/officeDocument/2006/relationships/slide" Target="slides/slide175.xml"/><Relationship Id="rId178" Type="http://schemas.openxmlformats.org/officeDocument/2006/relationships/slide" Target="slides/slide176.xml"/><Relationship Id="rId179" Type="http://schemas.openxmlformats.org/officeDocument/2006/relationships/slide" Target="slides/slide177.xml"/><Relationship Id="rId260" Type="http://schemas.openxmlformats.org/officeDocument/2006/relationships/slide" Target="slides/slide258.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61" Type="http://schemas.openxmlformats.org/officeDocument/2006/relationships/slide" Target="slides/slide259.xml"/><Relationship Id="rId262" Type="http://schemas.openxmlformats.org/officeDocument/2006/relationships/slide" Target="slides/slide260.xml"/><Relationship Id="rId263" Type="http://schemas.openxmlformats.org/officeDocument/2006/relationships/slide" Target="slides/slide261.xml"/><Relationship Id="rId264" Type="http://schemas.openxmlformats.org/officeDocument/2006/relationships/slide" Target="slides/slide262.xml"/><Relationship Id="rId110" Type="http://schemas.openxmlformats.org/officeDocument/2006/relationships/slide" Target="slides/slide108.xml"/><Relationship Id="rId111" Type="http://schemas.openxmlformats.org/officeDocument/2006/relationships/slide" Target="slides/slide109.xml"/><Relationship Id="rId112" Type="http://schemas.openxmlformats.org/officeDocument/2006/relationships/slide" Target="slides/slide110.xml"/><Relationship Id="rId113" Type="http://schemas.openxmlformats.org/officeDocument/2006/relationships/slide" Target="slides/slide111.xml"/><Relationship Id="rId114" Type="http://schemas.openxmlformats.org/officeDocument/2006/relationships/slide" Target="slides/slide112.xml"/><Relationship Id="rId115" Type="http://schemas.openxmlformats.org/officeDocument/2006/relationships/slide" Target="slides/slide113.xml"/><Relationship Id="rId116" Type="http://schemas.openxmlformats.org/officeDocument/2006/relationships/slide" Target="slides/slide114.xml"/><Relationship Id="rId117" Type="http://schemas.openxmlformats.org/officeDocument/2006/relationships/slide" Target="slides/slide115.xml"/><Relationship Id="rId118" Type="http://schemas.openxmlformats.org/officeDocument/2006/relationships/slide" Target="slides/slide116.xml"/><Relationship Id="rId119" Type="http://schemas.openxmlformats.org/officeDocument/2006/relationships/slide" Target="slides/slide117.xml"/><Relationship Id="rId200" Type="http://schemas.openxmlformats.org/officeDocument/2006/relationships/slide" Target="slides/slide198.xml"/><Relationship Id="rId201" Type="http://schemas.openxmlformats.org/officeDocument/2006/relationships/slide" Target="slides/slide199.xml"/><Relationship Id="rId202" Type="http://schemas.openxmlformats.org/officeDocument/2006/relationships/slide" Target="slides/slide200.xml"/><Relationship Id="rId203" Type="http://schemas.openxmlformats.org/officeDocument/2006/relationships/slide" Target="slides/slide201.xml"/><Relationship Id="rId204" Type="http://schemas.openxmlformats.org/officeDocument/2006/relationships/slide" Target="slides/slide202.xml"/><Relationship Id="rId205" Type="http://schemas.openxmlformats.org/officeDocument/2006/relationships/slide" Target="slides/slide203.xml"/><Relationship Id="rId206" Type="http://schemas.openxmlformats.org/officeDocument/2006/relationships/slide" Target="slides/slide204.xml"/><Relationship Id="rId207" Type="http://schemas.openxmlformats.org/officeDocument/2006/relationships/slide" Target="slides/slide205.xml"/><Relationship Id="rId208" Type="http://schemas.openxmlformats.org/officeDocument/2006/relationships/slide" Target="slides/slide206.xml"/><Relationship Id="rId209" Type="http://schemas.openxmlformats.org/officeDocument/2006/relationships/slide" Target="slides/slide207.xml"/><Relationship Id="rId265" Type="http://schemas.openxmlformats.org/officeDocument/2006/relationships/slide" Target="slides/slide263.xml"/><Relationship Id="rId266" Type="http://schemas.openxmlformats.org/officeDocument/2006/relationships/slide" Target="slides/slide264.xml"/><Relationship Id="rId267" Type="http://schemas.openxmlformats.org/officeDocument/2006/relationships/slide" Target="slides/slide265.xml"/><Relationship Id="rId268" Type="http://schemas.openxmlformats.org/officeDocument/2006/relationships/slide" Target="slides/slide266.xml"/><Relationship Id="rId269" Type="http://schemas.openxmlformats.org/officeDocument/2006/relationships/slide" Target="slides/slide26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80" Type="http://schemas.openxmlformats.org/officeDocument/2006/relationships/slide" Target="slides/slide78.xml"/><Relationship Id="rId81" Type="http://schemas.openxmlformats.org/officeDocument/2006/relationships/slide" Target="slides/slide79.xml"/><Relationship Id="rId82" Type="http://schemas.openxmlformats.org/officeDocument/2006/relationships/slide" Target="slides/slide80.xml"/><Relationship Id="rId83" Type="http://schemas.openxmlformats.org/officeDocument/2006/relationships/slide" Target="slides/slide81.xml"/><Relationship Id="rId84" Type="http://schemas.openxmlformats.org/officeDocument/2006/relationships/slide" Target="slides/slide82.xml"/><Relationship Id="rId85" Type="http://schemas.openxmlformats.org/officeDocument/2006/relationships/slide" Target="slides/slide83.xml"/><Relationship Id="rId86" Type="http://schemas.openxmlformats.org/officeDocument/2006/relationships/slide" Target="slides/slide84.xml"/><Relationship Id="rId87" Type="http://schemas.openxmlformats.org/officeDocument/2006/relationships/slide" Target="slides/slide85.xml"/><Relationship Id="rId88" Type="http://schemas.openxmlformats.org/officeDocument/2006/relationships/slide" Target="slides/slide86.xml"/><Relationship Id="rId89" Type="http://schemas.openxmlformats.org/officeDocument/2006/relationships/slide" Target="slides/slide87.xml"/><Relationship Id="rId180" Type="http://schemas.openxmlformats.org/officeDocument/2006/relationships/slide" Target="slides/slide178.xml"/><Relationship Id="rId181" Type="http://schemas.openxmlformats.org/officeDocument/2006/relationships/slide" Target="slides/slide179.xml"/><Relationship Id="rId182" Type="http://schemas.openxmlformats.org/officeDocument/2006/relationships/slide" Target="slides/slide180.xml"/><Relationship Id="rId183" Type="http://schemas.openxmlformats.org/officeDocument/2006/relationships/slide" Target="slides/slide181.xml"/><Relationship Id="rId184" Type="http://schemas.openxmlformats.org/officeDocument/2006/relationships/slide" Target="slides/slide182.xml"/><Relationship Id="rId185" Type="http://schemas.openxmlformats.org/officeDocument/2006/relationships/slide" Target="slides/slide183.xml"/><Relationship Id="rId186" Type="http://schemas.openxmlformats.org/officeDocument/2006/relationships/slide" Target="slides/slide184.xml"/><Relationship Id="rId187" Type="http://schemas.openxmlformats.org/officeDocument/2006/relationships/slide" Target="slides/slide185.xml"/><Relationship Id="rId188" Type="http://schemas.openxmlformats.org/officeDocument/2006/relationships/slide" Target="slides/slide186.xml"/><Relationship Id="rId189" Type="http://schemas.openxmlformats.org/officeDocument/2006/relationships/slide" Target="slides/slide187.xml"/><Relationship Id="rId270" Type="http://schemas.openxmlformats.org/officeDocument/2006/relationships/slide" Target="slides/slide268.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271" Type="http://schemas.openxmlformats.org/officeDocument/2006/relationships/slide" Target="slides/slide269.xml"/><Relationship Id="rId272" Type="http://schemas.openxmlformats.org/officeDocument/2006/relationships/slide" Target="slides/slide270.xml"/><Relationship Id="rId273" Type="http://schemas.openxmlformats.org/officeDocument/2006/relationships/slide" Target="slides/slide271.xml"/><Relationship Id="rId274" Type="http://schemas.openxmlformats.org/officeDocument/2006/relationships/slide" Target="slides/slide272.xml"/><Relationship Id="rId120" Type="http://schemas.openxmlformats.org/officeDocument/2006/relationships/slide" Target="slides/slide118.xml"/><Relationship Id="rId121" Type="http://schemas.openxmlformats.org/officeDocument/2006/relationships/slide" Target="slides/slide119.xml"/><Relationship Id="rId122" Type="http://schemas.openxmlformats.org/officeDocument/2006/relationships/slide" Target="slides/slide120.xml"/><Relationship Id="rId123" Type="http://schemas.openxmlformats.org/officeDocument/2006/relationships/slide" Target="slides/slide121.xml"/><Relationship Id="rId124" Type="http://schemas.openxmlformats.org/officeDocument/2006/relationships/slide" Target="slides/slide122.xml"/><Relationship Id="rId125" Type="http://schemas.openxmlformats.org/officeDocument/2006/relationships/slide" Target="slides/slide123.xml"/><Relationship Id="rId126" Type="http://schemas.openxmlformats.org/officeDocument/2006/relationships/slide" Target="slides/slide124.xml"/><Relationship Id="rId127" Type="http://schemas.openxmlformats.org/officeDocument/2006/relationships/slide" Target="slides/slide125.xml"/><Relationship Id="rId128" Type="http://schemas.openxmlformats.org/officeDocument/2006/relationships/slide" Target="slides/slide126.xml"/><Relationship Id="rId129" Type="http://schemas.openxmlformats.org/officeDocument/2006/relationships/slide" Target="slides/slide127.xml"/><Relationship Id="rId210" Type="http://schemas.openxmlformats.org/officeDocument/2006/relationships/slide" Target="slides/slide208.xml"/><Relationship Id="rId211" Type="http://schemas.openxmlformats.org/officeDocument/2006/relationships/slide" Target="slides/slide209.xml"/><Relationship Id="rId212" Type="http://schemas.openxmlformats.org/officeDocument/2006/relationships/slide" Target="slides/slide210.xml"/><Relationship Id="rId213" Type="http://schemas.openxmlformats.org/officeDocument/2006/relationships/slide" Target="slides/slide211.xml"/><Relationship Id="rId214" Type="http://schemas.openxmlformats.org/officeDocument/2006/relationships/slide" Target="slides/slide212.xml"/><Relationship Id="rId215" Type="http://schemas.openxmlformats.org/officeDocument/2006/relationships/slide" Target="slides/slide213.xml"/><Relationship Id="rId216" Type="http://schemas.openxmlformats.org/officeDocument/2006/relationships/slide" Target="slides/slide214.xml"/><Relationship Id="rId217" Type="http://schemas.openxmlformats.org/officeDocument/2006/relationships/slide" Target="slides/slide215.xml"/><Relationship Id="rId218" Type="http://schemas.openxmlformats.org/officeDocument/2006/relationships/slide" Target="slides/slide216.xml"/><Relationship Id="rId219" Type="http://schemas.openxmlformats.org/officeDocument/2006/relationships/slide" Target="slides/slide217.xml"/><Relationship Id="rId275" Type="http://schemas.openxmlformats.org/officeDocument/2006/relationships/slide" Target="slides/slide273.xml"/><Relationship Id="rId276" Type="http://schemas.openxmlformats.org/officeDocument/2006/relationships/slide" Target="slides/slide274.xml"/><Relationship Id="rId277" Type="http://schemas.openxmlformats.org/officeDocument/2006/relationships/slide" Target="slides/slide275.xml"/><Relationship Id="rId278" Type="http://schemas.openxmlformats.org/officeDocument/2006/relationships/slide" Target="slides/slide276.xml"/><Relationship Id="rId279" Type="http://schemas.openxmlformats.org/officeDocument/2006/relationships/slide" Target="slides/slide277.xml"/><Relationship Id="rId90" Type="http://schemas.openxmlformats.org/officeDocument/2006/relationships/slide" Target="slides/slide88.xml"/><Relationship Id="rId91" Type="http://schemas.openxmlformats.org/officeDocument/2006/relationships/slide" Target="slides/slide89.xml"/><Relationship Id="rId92" Type="http://schemas.openxmlformats.org/officeDocument/2006/relationships/slide" Target="slides/slide90.xml"/><Relationship Id="rId93" Type="http://schemas.openxmlformats.org/officeDocument/2006/relationships/slide" Target="slides/slide91.xml"/><Relationship Id="rId94" Type="http://schemas.openxmlformats.org/officeDocument/2006/relationships/slide" Target="slides/slide92.xml"/><Relationship Id="rId95" Type="http://schemas.openxmlformats.org/officeDocument/2006/relationships/slide" Target="slides/slide93.xml"/><Relationship Id="rId96" Type="http://schemas.openxmlformats.org/officeDocument/2006/relationships/slide" Target="slides/slide94.xml"/><Relationship Id="rId97" Type="http://schemas.openxmlformats.org/officeDocument/2006/relationships/slide" Target="slides/slide95.xml"/><Relationship Id="rId98" Type="http://schemas.openxmlformats.org/officeDocument/2006/relationships/slide" Target="slides/slide96.xml"/><Relationship Id="rId99" Type="http://schemas.openxmlformats.org/officeDocument/2006/relationships/slide" Target="slides/slide97.xml"/><Relationship Id="rId190" Type="http://schemas.openxmlformats.org/officeDocument/2006/relationships/slide" Target="slides/slide188.xml"/><Relationship Id="rId191" Type="http://schemas.openxmlformats.org/officeDocument/2006/relationships/slide" Target="slides/slide189.xml"/><Relationship Id="rId192" Type="http://schemas.openxmlformats.org/officeDocument/2006/relationships/slide" Target="slides/slide190.xml"/><Relationship Id="rId193" Type="http://schemas.openxmlformats.org/officeDocument/2006/relationships/slide" Target="slides/slide191.xml"/><Relationship Id="rId194" Type="http://schemas.openxmlformats.org/officeDocument/2006/relationships/slide" Target="slides/slide192.xml"/><Relationship Id="rId195" Type="http://schemas.openxmlformats.org/officeDocument/2006/relationships/slide" Target="slides/slide193.xml"/><Relationship Id="rId196" Type="http://schemas.openxmlformats.org/officeDocument/2006/relationships/slide" Target="slides/slide194.xml"/><Relationship Id="rId197" Type="http://schemas.openxmlformats.org/officeDocument/2006/relationships/slide" Target="slides/slide195.xml"/><Relationship Id="rId198" Type="http://schemas.openxmlformats.org/officeDocument/2006/relationships/slide" Target="slides/slide196.xml"/><Relationship Id="rId199" Type="http://schemas.openxmlformats.org/officeDocument/2006/relationships/slide" Target="slides/slide197.xml"/><Relationship Id="rId280" Type="http://schemas.openxmlformats.org/officeDocument/2006/relationships/slide" Target="slides/slide278.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81" Type="http://schemas.openxmlformats.org/officeDocument/2006/relationships/notesMaster" Target="notesMasters/notesMaster1.xml"/><Relationship Id="rId282" Type="http://schemas.openxmlformats.org/officeDocument/2006/relationships/handoutMaster" Target="handoutMasters/handoutMaster1.xml"/><Relationship Id="rId283" Type="http://schemas.openxmlformats.org/officeDocument/2006/relationships/printerSettings" Target="printerSettings/printerSettings1.bin"/><Relationship Id="rId284" Type="http://schemas.openxmlformats.org/officeDocument/2006/relationships/tags" Target="tags/tag1.xml"/><Relationship Id="rId130" Type="http://schemas.openxmlformats.org/officeDocument/2006/relationships/slide" Target="slides/slide128.xml"/><Relationship Id="rId131" Type="http://schemas.openxmlformats.org/officeDocument/2006/relationships/slide" Target="slides/slide129.xml"/><Relationship Id="rId132" Type="http://schemas.openxmlformats.org/officeDocument/2006/relationships/slide" Target="slides/slide130.xml"/><Relationship Id="rId133" Type="http://schemas.openxmlformats.org/officeDocument/2006/relationships/slide" Target="slides/slide131.xml"/><Relationship Id="rId220" Type="http://schemas.openxmlformats.org/officeDocument/2006/relationships/slide" Target="slides/slide218.xml"/><Relationship Id="rId221" Type="http://schemas.openxmlformats.org/officeDocument/2006/relationships/slide" Target="slides/slide219.xml"/><Relationship Id="rId222" Type="http://schemas.openxmlformats.org/officeDocument/2006/relationships/slide" Target="slides/slide220.xml"/><Relationship Id="rId223" Type="http://schemas.openxmlformats.org/officeDocument/2006/relationships/slide" Target="slides/slide221.xml"/><Relationship Id="rId224" Type="http://schemas.openxmlformats.org/officeDocument/2006/relationships/slide" Target="slides/slide222.xml"/><Relationship Id="rId225" Type="http://schemas.openxmlformats.org/officeDocument/2006/relationships/slide" Target="slides/slide223.xml"/><Relationship Id="rId226" Type="http://schemas.openxmlformats.org/officeDocument/2006/relationships/slide" Target="slides/slide224.xml"/><Relationship Id="rId227" Type="http://schemas.openxmlformats.org/officeDocument/2006/relationships/slide" Target="slides/slide225.xml"/><Relationship Id="rId228" Type="http://schemas.openxmlformats.org/officeDocument/2006/relationships/slide" Target="slides/slide226.xml"/><Relationship Id="rId229" Type="http://schemas.openxmlformats.org/officeDocument/2006/relationships/slide" Target="slides/slide227.xml"/><Relationship Id="rId134" Type="http://schemas.openxmlformats.org/officeDocument/2006/relationships/slide" Target="slides/slide132.xml"/><Relationship Id="rId135" Type="http://schemas.openxmlformats.org/officeDocument/2006/relationships/slide" Target="slides/slide133.xml"/><Relationship Id="rId136" Type="http://schemas.openxmlformats.org/officeDocument/2006/relationships/slide" Target="slides/slide134.xml"/><Relationship Id="rId137" Type="http://schemas.openxmlformats.org/officeDocument/2006/relationships/slide" Target="slides/slide135.xml"/><Relationship Id="rId138" Type="http://schemas.openxmlformats.org/officeDocument/2006/relationships/slide" Target="slides/slide136.xml"/><Relationship Id="rId139" Type="http://schemas.openxmlformats.org/officeDocument/2006/relationships/slide" Target="slides/slide137.xml"/><Relationship Id="rId285" Type="http://schemas.openxmlformats.org/officeDocument/2006/relationships/presProps" Target="presProps.xml"/><Relationship Id="rId286" Type="http://schemas.openxmlformats.org/officeDocument/2006/relationships/viewProps" Target="viewProps.xml"/><Relationship Id="rId287" Type="http://schemas.openxmlformats.org/officeDocument/2006/relationships/theme" Target="theme/theme1.xml"/><Relationship Id="rId288" Type="http://schemas.openxmlformats.org/officeDocument/2006/relationships/tableStyles" Target="tableStyles.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40" Type="http://schemas.openxmlformats.org/officeDocument/2006/relationships/slide" Target="slides/slide138.xml"/><Relationship Id="rId141" Type="http://schemas.openxmlformats.org/officeDocument/2006/relationships/slide" Target="slides/slide139.xml"/><Relationship Id="rId142" Type="http://schemas.openxmlformats.org/officeDocument/2006/relationships/slide" Target="slides/slide140.xml"/><Relationship Id="rId143" Type="http://schemas.openxmlformats.org/officeDocument/2006/relationships/slide" Target="slides/slide141.xml"/><Relationship Id="rId144" Type="http://schemas.openxmlformats.org/officeDocument/2006/relationships/slide" Target="slides/slide142.xml"/><Relationship Id="rId145" Type="http://schemas.openxmlformats.org/officeDocument/2006/relationships/slide" Target="slides/slide143.xml"/><Relationship Id="rId146" Type="http://schemas.openxmlformats.org/officeDocument/2006/relationships/slide" Target="slides/slide144.xml"/><Relationship Id="rId147" Type="http://schemas.openxmlformats.org/officeDocument/2006/relationships/slide" Target="slides/slide145.xml"/><Relationship Id="rId148" Type="http://schemas.openxmlformats.org/officeDocument/2006/relationships/slide" Target="slides/slide146.xml"/><Relationship Id="rId149" Type="http://schemas.openxmlformats.org/officeDocument/2006/relationships/slide" Target="slides/slide147.xml"/><Relationship Id="rId230" Type="http://schemas.openxmlformats.org/officeDocument/2006/relationships/slide" Target="slides/slide228.xml"/><Relationship Id="rId231" Type="http://schemas.openxmlformats.org/officeDocument/2006/relationships/slide" Target="slides/slide229.xml"/><Relationship Id="rId232" Type="http://schemas.openxmlformats.org/officeDocument/2006/relationships/slide" Target="slides/slide230.xml"/><Relationship Id="rId233" Type="http://schemas.openxmlformats.org/officeDocument/2006/relationships/slide" Target="slides/slide231.xml"/><Relationship Id="rId234" Type="http://schemas.openxmlformats.org/officeDocument/2006/relationships/slide" Target="slides/slide232.xml"/><Relationship Id="rId235" Type="http://schemas.openxmlformats.org/officeDocument/2006/relationships/slide" Target="slides/slide233.xml"/><Relationship Id="rId236" Type="http://schemas.openxmlformats.org/officeDocument/2006/relationships/slide" Target="slides/slide234.xml"/><Relationship Id="rId237" Type="http://schemas.openxmlformats.org/officeDocument/2006/relationships/slide" Target="slides/slide235.xml"/><Relationship Id="rId238" Type="http://schemas.openxmlformats.org/officeDocument/2006/relationships/slide" Target="slides/slide236.xml"/><Relationship Id="rId239" Type="http://schemas.openxmlformats.org/officeDocument/2006/relationships/slide" Target="slides/slide23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150" Type="http://schemas.openxmlformats.org/officeDocument/2006/relationships/slide" Target="slides/slide148.xml"/><Relationship Id="rId151" Type="http://schemas.openxmlformats.org/officeDocument/2006/relationships/slide" Target="slides/slide149.xml"/><Relationship Id="rId152" Type="http://schemas.openxmlformats.org/officeDocument/2006/relationships/slide" Target="slides/slide150.xml"/><Relationship Id="rId153" Type="http://schemas.openxmlformats.org/officeDocument/2006/relationships/slide" Target="slides/slide151.xml"/><Relationship Id="rId154" Type="http://schemas.openxmlformats.org/officeDocument/2006/relationships/slide" Target="slides/slide152.xml"/><Relationship Id="rId155" Type="http://schemas.openxmlformats.org/officeDocument/2006/relationships/slide" Target="slides/slide153.xml"/><Relationship Id="rId156" Type="http://schemas.openxmlformats.org/officeDocument/2006/relationships/slide" Target="slides/slide154.xml"/><Relationship Id="rId157" Type="http://schemas.openxmlformats.org/officeDocument/2006/relationships/slide" Target="slides/slide155.xml"/><Relationship Id="rId158" Type="http://schemas.openxmlformats.org/officeDocument/2006/relationships/slide" Target="slides/slide156.xml"/><Relationship Id="rId159" Type="http://schemas.openxmlformats.org/officeDocument/2006/relationships/slide" Target="slides/slide157.xml"/><Relationship Id="rId240" Type="http://schemas.openxmlformats.org/officeDocument/2006/relationships/slide" Target="slides/slide238.xml"/><Relationship Id="rId241" Type="http://schemas.openxmlformats.org/officeDocument/2006/relationships/slide" Target="slides/slide239.xml"/><Relationship Id="rId242" Type="http://schemas.openxmlformats.org/officeDocument/2006/relationships/slide" Target="slides/slide240.xml"/><Relationship Id="rId243" Type="http://schemas.openxmlformats.org/officeDocument/2006/relationships/slide" Target="slides/slide241.xml"/><Relationship Id="rId244" Type="http://schemas.openxmlformats.org/officeDocument/2006/relationships/slide" Target="slides/slide242.xml"/><Relationship Id="rId245" Type="http://schemas.openxmlformats.org/officeDocument/2006/relationships/slide" Target="slides/slide243.xml"/><Relationship Id="rId246" Type="http://schemas.openxmlformats.org/officeDocument/2006/relationships/slide" Target="slides/slide244.xml"/><Relationship Id="rId247" Type="http://schemas.openxmlformats.org/officeDocument/2006/relationships/slide" Target="slides/slide245.xml"/><Relationship Id="rId248" Type="http://schemas.openxmlformats.org/officeDocument/2006/relationships/slide" Target="slides/slide246.xml"/><Relationship Id="rId249" Type="http://schemas.openxmlformats.org/officeDocument/2006/relationships/slide" Target="slides/slide24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160" Type="http://schemas.openxmlformats.org/officeDocument/2006/relationships/slide" Target="slides/slide158.xml"/><Relationship Id="rId161" Type="http://schemas.openxmlformats.org/officeDocument/2006/relationships/slide" Target="slides/slide159.xml"/><Relationship Id="rId162" Type="http://schemas.openxmlformats.org/officeDocument/2006/relationships/slide" Target="slides/slide160.xml"/><Relationship Id="rId163" Type="http://schemas.openxmlformats.org/officeDocument/2006/relationships/slide" Target="slides/slide161.xml"/><Relationship Id="rId164" Type="http://schemas.openxmlformats.org/officeDocument/2006/relationships/slide" Target="slides/slide162.xml"/><Relationship Id="rId165" Type="http://schemas.openxmlformats.org/officeDocument/2006/relationships/slide" Target="slides/slide163.xml"/><Relationship Id="rId166" Type="http://schemas.openxmlformats.org/officeDocument/2006/relationships/slide" Target="slides/slide164.xml"/><Relationship Id="rId167" Type="http://schemas.openxmlformats.org/officeDocument/2006/relationships/slide" Target="slides/slide165.xml"/><Relationship Id="rId168" Type="http://schemas.openxmlformats.org/officeDocument/2006/relationships/slide" Target="slides/slide166.xml"/><Relationship Id="rId169" Type="http://schemas.openxmlformats.org/officeDocument/2006/relationships/slide" Target="slides/slide167.xml"/><Relationship Id="rId250" Type="http://schemas.openxmlformats.org/officeDocument/2006/relationships/slide" Target="slides/slide248.xml"/><Relationship Id="rId251" Type="http://schemas.openxmlformats.org/officeDocument/2006/relationships/slide" Target="slides/slide249.xml"/><Relationship Id="rId252" Type="http://schemas.openxmlformats.org/officeDocument/2006/relationships/slide" Target="slides/slide250.xml"/><Relationship Id="rId253" Type="http://schemas.openxmlformats.org/officeDocument/2006/relationships/slide" Target="slides/slide251.xml"/><Relationship Id="rId254" Type="http://schemas.openxmlformats.org/officeDocument/2006/relationships/slide" Target="slides/slide252.xml"/><Relationship Id="rId255" Type="http://schemas.openxmlformats.org/officeDocument/2006/relationships/slide" Target="slides/slide253.xml"/><Relationship Id="rId256" Type="http://schemas.openxmlformats.org/officeDocument/2006/relationships/slide" Target="slides/slide254.xml"/><Relationship Id="rId257" Type="http://schemas.openxmlformats.org/officeDocument/2006/relationships/slide" Target="slides/slide255.xml"/><Relationship Id="rId258" Type="http://schemas.openxmlformats.org/officeDocument/2006/relationships/slide" Target="slides/slide256.xml"/><Relationship Id="rId259" Type="http://schemas.openxmlformats.org/officeDocument/2006/relationships/slide" Target="slides/slide257.xml"/><Relationship Id="rId100" Type="http://schemas.openxmlformats.org/officeDocument/2006/relationships/slide" Target="slides/slide98.xml"/><Relationship Id="rId101" Type="http://schemas.openxmlformats.org/officeDocument/2006/relationships/slide" Target="slides/slide99.xml"/><Relationship Id="rId102" Type="http://schemas.openxmlformats.org/officeDocument/2006/relationships/slide" Target="slides/slide100.xml"/><Relationship Id="rId103" Type="http://schemas.openxmlformats.org/officeDocument/2006/relationships/slide" Target="slides/slide101.xml"/><Relationship Id="rId104" Type="http://schemas.openxmlformats.org/officeDocument/2006/relationships/slide" Target="slides/slide102.xml"/><Relationship Id="rId105" Type="http://schemas.openxmlformats.org/officeDocument/2006/relationships/slide" Target="slides/slide103.xml"/></Relationships>
</file>

<file path=ppt/_rels/viewProps.xml.rels><?xml version="1.0" encoding="UTF-8" standalone="yes"?>
<Relationships xmlns="http://schemas.openxmlformats.org/package/2006/relationships"><Relationship Id="rId9" Type="http://schemas.openxmlformats.org/officeDocument/2006/relationships/slide" Target="slides/slide152.xml"/><Relationship Id="rId20" Type="http://schemas.openxmlformats.org/officeDocument/2006/relationships/slide" Target="slides/slide234.xml"/><Relationship Id="rId21" Type="http://schemas.openxmlformats.org/officeDocument/2006/relationships/slide" Target="slides/slide243.xml"/><Relationship Id="rId22" Type="http://schemas.openxmlformats.org/officeDocument/2006/relationships/slide" Target="slides/slide244.xml"/><Relationship Id="rId23" Type="http://schemas.openxmlformats.org/officeDocument/2006/relationships/slide" Target="slides/slide247.xml"/><Relationship Id="rId24" Type="http://schemas.openxmlformats.org/officeDocument/2006/relationships/slide" Target="slides/slide255.xml"/><Relationship Id="rId25" Type="http://schemas.openxmlformats.org/officeDocument/2006/relationships/slide" Target="slides/slide264.xml"/><Relationship Id="rId26" Type="http://schemas.openxmlformats.org/officeDocument/2006/relationships/slide" Target="slides/slide265.xml"/><Relationship Id="rId10" Type="http://schemas.openxmlformats.org/officeDocument/2006/relationships/slide" Target="slides/slide153.xml"/><Relationship Id="rId11" Type="http://schemas.openxmlformats.org/officeDocument/2006/relationships/slide" Target="slides/slide174.xml"/><Relationship Id="rId12" Type="http://schemas.openxmlformats.org/officeDocument/2006/relationships/slide" Target="slides/slide175.xml"/><Relationship Id="rId13" Type="http://schemas.openxmlformats.org/officeDocument/2006/relationships/slide" Target="slides/slide176.xml"/><Relationship Id="rId14" Type="http://schemas.openxmlformats.org/officeDocument/2006/relationships/slide" Target="slides/slide218.xml"/><Relationship Id="rId15" Type="http://schemas.openxmlformats.org/officeDocument/2006/relationships/slide" Target="slides/slide220.xml"/><Relationship Id="rId16" Type="http://schemas.openxmlformats.org/officeDocument/2006/relationships/slide" Target="slides/slide221.xml"/><Relationship Id="rId17" Type="http://schemas.openxmlformats.org/officeDocument/2006/relationships/slide" Target="slides/slide222.xml"/><Relationship Id="rId18" Type="http://schemas.openxmlformats.org/officeDocument/2006/relationships/slide" Target="slides/slide224.xml"/><Relationship Id="rId19" Type="http://schemas.openxmlformats.org/officeDocument/2006/relationships/slide" Target="slides/slide225.xml"/><Relationship Id="rId1" Type="http://schemas.openxmlformats.org/officeDocument/2006/relationships/slide" Target="slides/slide12.xml"/><Relationship Id="rId2" Type="http://schemas.openxmlformats.org/officeDocument/2006/relationships/slide" Target="slides/slide38.xml"/><Relationship Id="rId3" Type="http://schemas.openxmlformats.org/officeDocument/2006/relationships/slide" Target="slides/slide82.xml"/><Relationship Id="rId4" Type="http://schemas.openxmlformats.org/officeDocument/2006/relationships/slide" Target="slides/slide95.xml"/><Relationship Id="rId5" Type="http://schemas.openxmlformats.org/officeDocument/2006/relationships/slide" Target="slides/slide148.xml"/><Relationship Id="rId6" Type="http://schemas.openxmlformats.org/officeDocument/2006/relationships/slide" Target="slides/slide149.xml"/><Relationship Id="rId7" Type="http://schemas.openxmlformats.org/officeDocument/2006/relationships/slide" Target="slides/slide150.xml"/><Relationship Id="rId8" Type="http://schemas.openxmlformats.org/officeDocument/2006/relationships/slide" Target="slides/slide1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7" tIns="46219" rIns="92437" bIns="46219" numCol="1" anchor="t" anchorCtr="0" compatLnSpc="1">
            <a:prstTxWarp prst="textNoShape">
              <a:avLst/>
            </a:prstTxWarp>
          </a:bodyPr>
          <a:lstStyle>
            <a:lvl1pPr defTabSz="925513">
              <a:defRPr sz="1200" b="0">
                <a:solidFill>
                  <a:schemeClr val="tx1"/>
                </a:solidFill>
                <a:ea typeface="+mn-ea"/>
                <a:cs typeface="+mn-cs"/>
              </a:defRPr>
            </a:lvl1pPr>
          </a:lstStyle>
          <a:p>
            <a:pPr>
              <a:defRPr/>
            </a:pPr>
            <a:endParaRPr lang="en-US"/>
          </a:p>
        </p:txBody>
      </p:sp>
      <p:sp>
        <p:nvSpPr>
          <p:cNvPr id="88067" name="Rectangle 3"/>
          <p:cNvSpPr>
            <a:spLocks noGrp="1" noChangeArrowheads="1"/>
          </p:cNvSpPr>
          <p:nvPr>
            <p:ph type="dt" sz="quarter" idx="1"/>
          </p:nvPr>
        </p:nvSpPr>
        <p:spPr bwMode="auto">
          <a:xfrm>
            <a:off x="3973513" y="0"/>
            <a:ext cx="3036887"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7" tIns="46219" rIns="92437" bIns="46219" numCol="1" anchor="t" anchorCtr="0" compatLnSpc="1">
            <a:prstTxWarp prst="textNoShape">
              <a:avLst/>
            </a:prstTxWarp>
          </a:bodyPr>
          <a:lstStyle>
            <a:lvl1pPr algn="r" defTabSz="925513">
              <a:defRPr sz="1200" b="0">
                <a:solidFill>
                  <a:schemeClr val="tx1"/>
                </a:solidFill>
                <a:ea typeface="+mn-ea"/>
                <a:cs typeface="+mn-cs"/>
              </a:defRPr>
            </a:lvl1pPr>
          </a:lstStyle>
          <a:p>
            <a:pPr>
              <a:defRPr/>
            </a:pPr>
            <a:endParaRPr lang="en-US"/>
          </a:p>
        </p:txBody>
      </p:sp>
      <p:sp>
        <p:nvSpPr>
          <p:cNvPr id="88068" name="Rectangle 4"/>
          <p:cNvSpPr>
            <a:spLocks noGrp="1" noChangeArrowheads="1"/>
          </p:cNvSpPr>
          <p:nvPr>
            <p:ph type="ftr" sz="quarter" idx="2"/>
          </p:nvPr>
        </p:nvSpPr>
        <p:spPr bwMode="auto">
          <a:xfrm>
            <a:off x="0"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7" tIns="46219" rIns="92437" bIns="46219" numCol="1" anchor="b" anchorCtr="0" compatLnSpc="1">
            <a:prstTxWarp prst="textNoShape">
              <a:avLst/>
            </a:prstTxWarp>
          </a:bodyPr>
          <a:lstStyle>
            <a:lvl1pPr defTabSz="925513">
              <a:defRPr sz="1200" b="0">
                <a:solidFill>
                  <a:schemeClr val="tx1"/>
                </a:solidFill>
                <a:ea typeface="+mn-ea"/>
                <a:cs typeface="+mn-cs"/>
              </a:defRPr>
            </a:lvl1pPr>
          </a:lstStyle>
          <a:p>
            <a:pPr>
              <a:defRPr/>
            </a:pPr>
            <a:endParaRPr lang="en-US"/>
          </a:p>
        </p:txBody>
      </p:sp>
      <p:sp>
        <p:nvSpPr>
          <p:cNvPr id="88069" name="Rectangle 5"/>
          <p:cNvSpPr>
            <a:spLocks noGrp="1" noChangeArrowheads="1"/>
          </p:cNvSpPr>
          <p:nvPr>
            <p:ph type="sldNum" sz="quarter" idx="3"/>
          </p:nvPr>
        </p:nvSpPr>
        <p:spPr bwMode="auto">
          <a:xfrm>
            <a:off x="3973513" y="8831263"/>
            <a:ext cx="3036887"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7" tIns="46219" rIns="92437" bIns="46219" numCol="1" anchor="b" anchorCtr="0" compatLnSpc="1">
            <a:prstTxWarp prst="textNoShape">
              <a:avLst/>
            </a:prstTxWarp>
          </a:bodyPr>
          <a:lstStyle>
            <a:lvl1pPr algn="r" defTabSz="925513">
              <a:defRPr sz="1200" b="0">
                <a:solidFill>
                  <a:schemeClr val="tx1"/>
                </a:solidFill>
                <a:cs typeface="+mn-cs"/>
              </a:defRPr>
            </a:lvl1pPr>
          </a:lstStyle>
          <a:p>
            <a:pPr>
              <a:defRPr/>
            </a:pPr>
            <a:fld id="{00481EF4-5CB2-5446-B12D-99F9E709CA26}" type="slidenum">
              <a:rPr lang="en-US"/>
              <a:pPr>
                <a:defRPr/>
              </a:pPr>
              <a:t>‹#›</a:t>
            </a:fld>
            <a:endParaRPr lang="en-US"/>
          </a:p>
        </p:txBody>
      </p:sp>
    </p:spTree>
    <p:extLst>
      <p:ext uri="{BB962C8B-B14F-4D97-AF65-F5344CB8AC3E}">
        <p14:creationId xmlns:p14="http://schemas.microsoft.com/office/powerpoint/2010/main" val="17257740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7" tIns="46219" rIns="92437" bIns="46219" numCol="1" anchor="t" anchorCtr="0" compatLnSpc="1">
            <a:prstTxWarp prst="textNoShape">
              <a:avLst/>
            </a:prstTxWarp>
          </a:bodyPr>
          <a:lstStyle>
            <a:lvl1pPr defTabSz="925513">
              <a:defRPr sz="1200" b="0">
                <a:solidFill>
                  <a:schemeClr val="tx1"/>
                </a:solidFill>
                <a:ea typeface="+mn-ea"/>
                <a:cs typeface="+mn-cs"/>
              </a:defRPr>
            </a:lvl1pPr>
          </a:lstStyle>
          <a:p>
            <a:pPr>
              <a:defRPr/>
            </a:pPr>
            <a:endParaRPr lang="en-US"/>
          </a:p>
        </p:txBody>
      </p:sp>
      <p:sp>
        <p:nvSpPr>
          <p:cNvPr id="11267" name="Rectangle 3"/>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7" tIns="46219" rIns="92437" bIns="46219" numCol="1" anchor="t" anchorCtr="0" compatLnSpc="1">
            <a:prstTxWarp prst="textNoShape">
              <a:avLst/>
            </a:prstTxWarp>
          </a:bodyPr>
          <a:lstStyle>
            <a:lvl1pPr algn="r" defTabSz="925513">
              <a:defRPr sz="1200" b="0">
                <a:solidFill>
                  <a:schemeClr val="tx1"/>
                </a:solidFill>
                <a:ea typeface="+mn-ea"/>
                <a:cs typeface="+mn-cs"/>
              </a:defRPr>
            </a:lvl1pPr>
          </a:lstStyle>
          <a:p>
            <a:pPr>
              <a:defRPr/>
            </a:pPr>
            <a:endParaRPr lang="en-US"/>
          </a:p>
        </p:txBody>
      </p:sp>
      <p:sp>
        <p:nvSpPr>
          <p:cNvPr id="29082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val="1"/>
            </a:ext>
          </a:extLst>
        </p:spPr>
      </p:sp>
      <p:sp>
        <p:nvSpPr>
          <p:cNvPr id="11269" name="Rectangle 5"/>
          <p:cNvSpPr>
            <a:spLocks noGrp="1" noChangeArrowheads="1"/>
          </p:cNvSpPr>
          <p:nvPr>
            <p:ph type="body" sz="quarter" idx="3"/>
          </p:nvPr>
        </p:nvSpPr>
        <p:spPr bwMode="auto">
          <a:xfrm>
            <a:off x="701675" y="4416425"/>
            <a:ext cx="5608638"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7" tIns="46219" rIns="92437" bIns="4621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70" name="Rectangle 6"/>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7" tIns="46219" rIns="92437" bIns="46219" numCol="1" anchor="b" anchorCtr="0" compatLnSpc="1">
            <a:prstTxWarp prst="textNoShape">
              <a:avLst/>
            </a:prstTxWarp>
          </a:bodyPr>
          <a:lstStyle>
            <a:lvl1pPr defTabSz="925513">
              <a:defRPr sz="1200" b="0">
                <a:solidFill>
                  <a:schemeClr val="tx1"/>
                </a:solidFill>
                <a:ea typeface="+mn-ea"/>
                <a:cs typeface="+mn-cs"/>
              </a:defRPr>
            </a:lvl1pPr>
          </a:lstStyle>
          <a:p>
            <a:pPr>
              <a:defRPr/>
            </a:pPr>
            <a:endParaRPr lang="en-US"/>
          </a:p>
        </p:txBody>
      </p:sp>
      <p:sp>
        <p:nvSpPr>
          <p:cNvPr id="11271" name="Rectangle 7"/>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7" tIns="46219" rIns="92437" bIns="46219" numCol="1" anchor="b" anchorCtr="0" compatLnSpc="1">
            <a:prstTxWarp prst="textNoShape">
              <a:avLst/>
            </a:prstTxWarp>
          </a:bodyPr>
          <a:lstStyle>
            <a:lvl1pPr algn="r" defTabSz="925513">
              <a:defRPr sz="1200" b="0">
                <a:solidFill>
                  <a:schemeClr val="tx1"/>
                </a:solidFill>
                <a:cs typeface="+mn-cs"/>
              </a:defRPr>
            </a:lvl1pPr>
          </a:lstStyle>
          <a:p>
            <a:pPr>
              <a:defRPr/>
            </a:pPr>
            <a:fld id="{E1470029-A89C-3948-A056-70844596351F}" type="slidenum">
              <a:rPr lang="en-US"/>
              <a:pPr>
                <a:defRPr/>
              </a:pPr>
              <a:t>‹#›</a:t>
            </a:fld>
            <a:endParaRPr lang="en-US"/>
          </a:p>
        </p:txBody>
      </p:sp>
    </p:spTree>
    <p:extLst>
      <p:ext uri="{BB962C8B-B14F-4D97-AF65-F5344CB8AC3E}">
        <p14:creationId xmlns:p14="http://schemas.microsoft.com/office/powerpoint/2010/main" val="3805569933"/>
      </p:ext>
    </p:extLst>
  </p:cSld>
  <p:clrMap bg1="lt1" tx1="dk1" bg2="lt2" tx2="dk2" accent1="accent1" accent2="accent2" accent3="accent3" accent4="accent4" accent5="accent5" accent6="accent6" hlink="hlink" folHlink="folHlink"/>
  <p:notesStyle>
    <a:lvl1pPr marL="2333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ＭＳ Ｐゴシック" charset="0"/>
      </a:defRPr>
    </a:lvl1pPr>
    <a:lvl2pPr marL="6905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11477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6049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20621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6.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7.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8.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0.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2.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3.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4.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5.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6.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7.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8.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0.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1.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2.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3.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4.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5.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6.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7.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8.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0.xml"/></Relationships>
</file>

<file path=ppt/notesSlides/_rels/notesSlide1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1.xml"/></Relationships>
</file>

<file path=ppt/notesSlides/_rels/notesSlide1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2.xml"/></Relationships>
</file>

<file path=ppt/notesSlides/_rels/notesSlide1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3.xml"/></Relationships>
</file>

<file path=ppt/notesSlides/_rels/notesSlide1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4.xml"/></Relationships>
</file>

<file path=ppt/notesSlides/_rels/notesSlide1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5.xml"/></Relationships>
</file>

<file path=ppt/notesSlides/_rels/notesSlide1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6.xml"/></Relationships>
</file>

<file path=ppt/notesSlides/_rels/notesSlide1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7.xml"/></Relationships>
</file>

<file path=ppt/notesSlides/_rels/notesSlide1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8.xml"/></Relationships>
</file>

<file path=ppt/notesSlides/_rels/notesSlide1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0.xml"/></Relationships>
</file>

<file path=ppt/notesSlides/_rels/notesSlide1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1.xml"/></Relationships>
</file>

<file path=ppt/notesSlides/_rels/notesSlide1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2.xml"/></Relationships>
</file>

<file path=ppt/notesSlides/_rels/notesSlide1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3.xml"/></Relationships>
</file>

<file path=ppt/notesSlides/_rels/notesSlide1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4.xml"/></Relationships>
</file>

<file path=ppt/notesSlides/_rels/notesSlide1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5.xml"/></Relationships>
</file>

<file path=ppt/notesSlides/_rels/notesSlide1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6.xml"/></Relationships>
</file>

<file path=ppt/notesSlides/_rels/notesSlide1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7.xml"/></Relationships>
</file>

<file path=ppt/notesSlides/_rels/notesSlide1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8.xml"/></Relationships>
</file>

<file path=ppt/notesSlides/_rels/notesSlide1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0.xml"/></Relationships>
</file>

<file path=ppt/notesSlides/_rels/notesSlide1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1.xml"/></Relationships>
</file>

<file path=ppt/notesSlides/_rels/notesSlide1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2.xml"/></Relationships>
</file>

<file path=ppt/notesSlides/_rels/notesSlide1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3.xml"/></Relationships>
</file>

<file path=ppt/notesSlides/_rels/notesSlide1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4.xml"/></Relationships>
</file>

<file path=ppt/notesSlides/_rels/notesSlide1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5.xml"/></Relationships>
</file>

<file path=ppt/notesSlides/_rels/notesSlide1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6.xml"/></Relationships>
</file>

<file path=ppt/notesSlides/_rels/notesSlide1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7.xml"/></Relationships>
</file>

<file path=ppt/notesSlides/_rels/notesSlide1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8.xml"/></Relationships>
</file>

<file path=ppt/notesSlides/_rels/notesSlide1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0.xml"/></Relationships>
</file>

<file path=ppt/notesSlides/_rels/notesSlide1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1.xml"/></Relationships>
</file>

<file path=ppt/notesSlides/_rels/notesSlide1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2.xml"/></Relationships>
</file>

<file path=ppt/notesSlides/_rels/notesSlide1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3.xml"/></Relationships>
</file>

<file path=ppt/notesSlides/_rels/notesSlide1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4.xml"/></Relationships>
</file>

<file path=ppt/notesSlides/_rels/notesSlide1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5.xml"/></Relationships>
</file>

<file path=ppt/notesSlides/_rels/notesSlide1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6.xml"/></Relationships>
</file>

<file path=ppt/notesSlides/_rels/notesSlide1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7.xml"/></Relationships>
</file>

<file path=ppt/notesSlides/_rels/notesSlide1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8.xml"/></Relationships>
</file>

<file path=ppt/notesSlides/_rels/notesSlide1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0.xml"/></Relationships>
</file>

<file path=ppt/notesSlides/_rels/notesSlide1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1.xml"/></Relationships>
</file>

<file path=ppt/notesSlides/_rels/notesSlide1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2.xml"/></Relationships>
</file>

<file path=ppt/notesSlides/_rels/notesSlide1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3.xml"/></Relationships>
</file>

<file path=ppt/notesSlides/_rels/notesSlide1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4.xml"/></Relationships>
</file>

<file path=ppt/notesSlides/_rels/notesSlide1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5.xml"/></Relationships>
</file>

<file path=ppt/notesSlides/_rels/notesSlide1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6.xml"/></Relationships>
</file>

<file path=ppt/notesSlides/_rels/notesSlide1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7.xml"/></Relationships>
</file>

<file path=ppt/notesSlides/_rels/notesSlide1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8.xml"/></Relationships>
</file>

<file path=ppt/notesSlides/_rels/notesSlide1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0.xml"/></Relationships>
</file>

<file path=ppt/notesSlides/_rels/notesSlide1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1.xml"/></Relationships>
</file>

<file path=ppt/notesSlides/_rels/notesSlide1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2.xml"/></Relationships>
</file>

<file path=ppt/notesSlides/_rels/notesSlide1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3.xml"/></Relationships>
</file>

<file path=ppt/notesSlides/_rels/notesSlide1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4.xml"/></Relationships>
</file>

<file path=ppt/notesSlides/_rels/notesSlide1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5.xml"/></Relationships>
</file>

<file path=ppt/notesSlides/_rels/notesSlide1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6.xml"/></Relationships>
</file>

<file path=ppt/notesSlides/_rels/notesSlide1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7.xml"/></Relationships>
</file>

<file path=ppt/notesSlides/_rels/notesSlide1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8.xml"/></Relationships>
</file>

<file path=ppt/notesSlides/_rels/notesSlide1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0.xml"/></Relationships>
</file>

<file path=ppt/notesSlides/_rels/notesSlide1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1.xml"/></Relationships>
</file>

<file path=ppt/notesSlides/_rels/notesSlide1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2.xml"/></Relationships>
</file>

<file path=ppt/notesSlides/_rels/notesSlide1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3.xml"/></Relationships>
</file>

<file path=ppt/notesSlides/_rels/notesSlide1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4.xml"/></Relationships>
</file>

<file path=ppt/notesSlides/_rels/notesSlide1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5.xml"/></Relationships>
</file>

<file path=ppt/notesSlides/_rels/notesSlide1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6.xml"/></Relationships>
</file>

<file path=ppt/notesSlides/_rels/notesSlide1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7.xml"/></Relationships>
</file>

<file path=ppt/notesSlides/_rels/notesSlide1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8.xml"/></Relationships>
</file>

<file path=ppt/notesSlides/_rels/notesSlide1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0.xml"/></Relationships>
</file>

<file path=ppt/notesSlides/_rels/notesSlide2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1.xml"/></Relationships>
</file>

<file path=ppt/notesSlides/_rels/notesSlide20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2.xml"/></Relationships>
</file>

<file path=ppt/notesSlides/_rels/notesSlide20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3.xml"/></Relationships>
</file>

<file path=ppt/notesSlides/_rels/notesSlide20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4.xml"/></Relationships>
</file>

<file path=ppt/notesSlides/_rels/notesSlide20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5.xml"/></Relationships>
</file>

<file path=ppt/notesSlides/_rels/notesSlide20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6.xml"/></Relationships>
</file>

<file path=ppt/notesSlides/_rels/notesSlide20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7.xml"/></Relationships>
</file>

<file path=ppt/notesSlides/_rels/notesSlide20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8.xml"/></Relationships>
</file>

<file path=ppt/notesSlides/_rels/notesSlide20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9.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0.xml"/></Relationships>
</file>

<file path=ppt/notesSlides/_rels/notesSlide2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1.xml"/></Relationships>
</file>

<file path=ppt/notesSlides/_rels/notesSlide2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2.xml"/></Relationships>
</file>

<file path=ppt/notesSlides/_rels/notesSlide2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3.xml"/></Relationships>
</file>

<file path=ppt/notesSlides/_rels/notesSlide2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4.xml"/></Relationships>
</file>

<file path=ppt/notesSlides/_rels/notesSlide2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5.xml"/></Relationships>
</file>

<file path=ppt/notesSlides/_rels/notesSlide2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6.xml"/></Relationships>
</file>

<file path=ppt/notesSlides/_rels/notesSlide2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7.xml"/></Relationships>
</file>

<file path=ppt/notesSlides/_rels/notesSlide2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8.xml"/></Relationships>
</file>

<file path=ppt/notesSlides/_rels/notesSlide2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0.xml"/></Relationships>
</file>

<file path=ppt/notesSlides/_rels/notesSlide2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1.xml"/></Relationships>
</file>

<file path=ppt/notesSlides/_rels/notesSlide2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2.xml"/></Relationships>
</file>

<file path=ppt/notesSlides/_rels/notesSlide2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3.xml"/></Relationships>
</file>

<file path=ppt/notesSlides/_rels/notesSlide2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4.xml"/></Relationships>
</file>

<file path=ppt/notesSlides/_rels/notesSlide2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5.xml"/></Relationships>
</file>

<file path=ppt/notesSlides/_rels/notesSlide2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6.xml"/></Relationships>
</file>

<file path=ppt/notesSlides/_rels/notesSlide2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7.xml"/></Relationships>
</file>

<file path=ppt/notesSlides/_rels/notesSlide2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8.xml"/></Relationships>
</file>

<file path=ppt/notesSlides/_rels/notesSlide2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0.xml"/></Relationships>
</file>

<file path=ppt/notesSlides/_rels/notesSlide2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1.xml"/></Relationships>
</file>

<file path=ppt/notesSlides/_rels/notesSlide2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2.xml"/></Relationships>
</file>

<file path=ppt/notesSlides/_rels/notesSlide2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3.xml"/></Relationships>
</file>

<file path=ppt/notesSlides/_rels/notesSlide2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4.xml"/></Relationships>
</file>

<file path=ppt/notesSlides/_rels/notesSlide2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5.xml"/></Relationships>
</file>

<file path=ppt/notesSlides/_rels/notesSlide2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6.xml"/></Relationships>
</file>

<file path=ppt/notesSlides/_rels/notesSlide2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7.xml"/></Relationships>
</file>

<file path=ppt/notesSlides/_rels/notesSlide2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8.xml"/></Relationships>
</file>

<file path=ppt/notesSlides/_rels/notesSlide2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0.xml"/></Relationships>
</file>

<file path=ppt/notesSlides/_rels/notesSlide2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1.xml"/></Relationships>
</file>

<file path=ppt/notesSlides/_rels/notesSlide2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2.xml"/></Relationships>
</file>

<file path=ppt/notesSlides/_rels/notesSlide2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3.xml"/></Relationships>
</file>

<file path=ppt/notesSlides/_rels/notesSlide2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4.xml"/></Relationships>
</file>

<file path=ppt/notesSlides/_rels/notesSlide2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5.xml"/></Relationships>
</file>

<file path=ppt/notesSlides/_rels/notesSlide2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6.xml"/></Relationships>
</file>

<file path=ppt/notesSlides/_rels/notesSlide2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7.xml"/></Relationships>
</file>

<file path=ppt/notesSlides/_rels/notesSlide2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8.xml"/></Relationships>
</file>

<file path=ppt/notesSlides/_rels/notesSlide2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0.xml"/></Relationships>
</file>

<file path=ppt/notesSlides/_rels/notesSlide2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1.xml"/></Relationships>
</file>

<file path=ppt/notesSlides/_rels/notesSlide2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2.xml"/></Relationships>
</file>

<file path=ppt/notesSlides/_rels/notesSlide2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3.xml"/></Relationships>
</file>

<file path=ppt/notesSlides/_rels/notesSlide2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4.xml"/></Relationships>
</file>

<file path=ppt/notesSlides/_rels/notesSlide2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5.xml"/></Relationships>
</file>

<file path=ppt/notesSlides/_rels/notesSlide2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7.xml"/></Relationships>
</file>

<file path=ppt/notesSlides/_rels/notesSlide2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8.xml"/></Relationships>
</file>

<file path=ppt/notesSlides/_rels/notesSlide2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9.xml"/></Relationships>
</file>

<file path=ppt/notesSlides/_rels/notesSlide2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1.xml"/></Relationships>
</file>

<file path=ppt/notesSlides/_rels/notesSlide2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2.xml"/></Relationships>
</file>

<file path=ppt/notesSlides/_rels/notesSlide2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3.xml"/></Relationships>
</file>

<file path=ppt/notesSlides/_rels/notesSlide2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4.xml"/></Relationships>
</file>

<file path=ppt/notesSlides/_rels/notesSlide2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5.xml"/></Relationships>
</file>

<file path=ppt/notesSlides/_rels/notesSlide2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6.xml"/></Relationships>
</file>

<file path=ppt/notesSlides/_rels/notesSlide2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7.xml"/></Relationships>
</file>

<file path=ppt/notesSlides/_rels/notesSlide2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8.xml"/></Relationships>
</file>

<file path=ppt/notesSlides/_rels/notesSlide2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9.xml"/></Relationships>
</file>

<file path=ppt/notesSlides/_rels/notesSlide2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1.xml"/></Relationships>
</file>

<file path=ppt/notesSlides/_rels/notesSlide2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2.xml"/></Relationships>
</file>

<file path=ppt/notesSlides/_rels/notesSlide2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3.xml"/></Relationships>
</file>

<file path=ppt/notesSlides/_rels/notesSlide2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4.xml"/></Relationships>
</file>

<file path=ppt/notesSlides/_rels/notesSlide2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5.xml"/></Relationships>
</file>

<file path=ppt/notesSlides/_rels/notesSlide2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6.xml"/></Relationships>
</file>

<file path=ppt/notesSlides/_rels/notesSlide2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7.xml"/></Relationships>
</file>

<file path=ppt/notesSlides/_rels/notesSlide2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8847C7A5-2CC3-F54B-A217-D07ADA2B9AFD}" type="slidenum">
              <a:rPr lang="en-US" sz="1200" b="0" smtClean="0">
                <a:solidFill>
                  <a:schemeClr val="tx1"/>
                </a:solidFill>
              </a:rPr>
              <a:pPr eaLnBrk="1" hangingPunct="1">
                <a:defRPr/>
              </a:pPr>
              <a:t>1</a:t>
            </a:fld>
            <a:endParaRPr lang="en-US" sz="1200" b="0" smtClean="0">
              <a:solidFill>
                <a:schemeClr val="tx1"/>
              </a:solidFill>
            </a:endParaRPr>
          </a:p>
        </p:txBody>
      </p:sp>
      <p:sp>
        <p:nvSpPr>
          <p:cNvPr id="291843" name="Rectangle 2"/>
          <p:cNvSpPr>
            <a:spLocks noGrp="1" noRot="1" noChangeAspect="1" noChangeArrowheads="1" noTextEdit="1"/>
          </p:cNvSpPr>
          <p:nvPr>
            <p:ph type="sldImg"/>
          </p:nvPr>
        </p:nvSpPr>
        <p:spPr>
          <a:xfrm>
            <a:off x="1182688" y="696913"/>
            <a:ext cx="4648200" cy="3486150"/>
          </a:xfrm>
          <a:ln/>
        </p:spPr>
      </p:sp>
      <p:sp>
        <p:nvSpPr>
          <p:cNvPr id="291844" name="Notes Placeholder 1"/>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a:defRPr/>
            </a:pPr>
            <a:endParaRPr lang="en-US">
              <a:latin typeface="Times New Roman" charset="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41F796AF-E147-7D4B-920A-B2D20F4944E9}" type="slidenum">
              <a:rPr lang="en-US" sz="1200" b="0" smtClean="0">
                <a:solidFill>
                  <a:schemeClr val="tx1"/>
                </a:solidFill>
              </a:rPr>
              <a:pPr eaLnBrk="1" hangingPunct="1">
                <a:defRPr/>
              </a:pPr>
              <a:t>10</a:t>
            </a:fld>
            <a:endParaRPr lang="en-US" sz="1200" b="0" smtClean="0">
              <a:solidFill>
                <a:schemeClr val="tx1"/>
              </a:solidFill>
            </a:endParaRPr>
          </a:p>
        </p:txBody>
      </p:sp>
      <p:sp>
        <p:nvSpPr>
          <p:cNvPr id="301059" name="Rectangle 2"/>
          <p:cNvSpPr>
            <a:spLocks noGrp="1" noRot="1" noChangeAspect="1" noChangeArrowheads="1" noTextEdit="1"/>
          </p:cNvSpPr>
          <p:nvPr>
            <p:ph type="sldImg"/>
          </p:nvPr>
        </p:nvSpPr>
        <p:spPr>
          <a:xfrm>
            <a:off x="1181100" y="698500"/>
            <a:ext cx="4648200" cy="3486150"/>
          </a:xfrm>
          <a:ln/>
        </p:spPr>
      </p:sp>
      <p:sp>
        <p:nvSpPr>
          <p:cNvPr id="301060" name="Rectangle 3"/>
          <p:cNvSpPr>
            <a:spLocks noGrp="1" noChangeArrowheads="1"/>
          </p:cNvSpPr>
          <p:nvPr>
            <p:ph type="body" idx="1"/>
          </p:nvPr>
        </p:nvSpPr>
        <p:spPr>
          <a:xfrm>
            <a:off x="935038" y="4416425"/>
            <a:ext cx="5140325" cy="4183063"/>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4300" indent="-114300" eaLnBrk="1" hangingPunct="1">
              <a:defRPr/>
            </a:pPr>
            <a:r>
              <a:rPr lang="en-US">
                <a:latin typeface="Times New Roman" charset="0"/>
                <a:cs typeface="+mn-cs"/>
              </a:rPr>
              <a:t> </a:t>
            </a: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BFFB4A8F-1992-2A49-8CDB-E58C20013C49}" type="slidenum">
              <a:rPr lang="en-US" sz="1200" b="0" smtClean="0">
                <a:solidFill>
                  <a:schemeClr val="tx1"/>
                </a:solidFill>
              </a:rPr>
              <a:pPr eaLnBrk="1" hangingPunct="1">
                <a:defRPr/>
              </a:pPr>
              <a:t>100</a:t>
            </a:fld>
            <a:endParaRPr lang="en-US" sz="1200" b="0" smtClean="0">
              <a:solidFill>
                <a:schemeClr val="tx1"/>
              </a:solidFill>
            </a:endParaRPr>
          </a:p>
        </p:txBody>
      </p:sp>
      <p:sp>
        <p:nvSpPr>
          <p:cNvPr id="393219" name="Rectangle 2"/>
          <p:cNvSpPr>
            <a:spLocks noGrp="1" noRot="1" noChangeAspect="1" noChangeArrowheads="1" noTextEdit="1"/>
          </p:cNvSpPr>
          <p:nvPr>
            <p:ph type="sldImg"/>
          </p:nvPr>
        </p:nvSpPr>
        <p:spPr>
          <a:xfrm>
            <a:off x="1182688" y="696913"/>
            <a:ext cx="4648200" cy="3486150"/>
          </a:xfrm>
          <a:ln/>
        </p:spPr>
      </p:sp>
      <p:sp>
        <p:nvSpPr>
          <p:cNvPr id="393220" name="Rectangle 3"/>
          <p:cNvSpPr>
            <a:spLocks noGrp="1" noChangeArrowheads="1"/>
          </p:cNvSpPr>
          <p:nvPr>
            <p:ph type="body" idx="1"/>
          </p:nvPr>
        </p:nvSpPr>
        <p:spPr>
          <a:xfrm>
            <a:off x="876300" y="4441825"/>
            <a:ext cx="5257800" cy="4435475"/>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3177" tIns="46589" rIns="93177" bIns="46589"/>
          <a:lstStyle/>
          <a:p>
            <a:pPr marL="114300" indent="-114300" eaLnBrk="1" hangingPunct="1">
              <a:tabLst>
                <a:tab pos="457200" algn="l"/>
              </a:tabLst>
              <a:defRPr/>
            </a:pPr>
            <a:r>
              <a:rPr lang="en-US" b="1">
                <a:latin typeface="Times New Roman" charset="0"/>
                <a:cs typeface="+mn-cs"/>
              </a:rPr>
              <a:t>Instructor Notes</a:t>
            </a:r>
          </a:p>
          <a:p>
            <a:pPr marL="114300" indent="-114300" eaLnBrk="1" hangingPunct="1">
              <a:buFontTx/>
              <a:buChar char="•"/>
              <a:tabLst>
                <a:tab pos="457200" algn="l"/>
              </a:tabLst>
              <a:defRPr/>
            </a:pPr>
            <a:r>
              <a:rPr lang="en-US">
                <a:latin typeface="Times New Roman" charset="0"/>
                <a:cs typeface="+mn-cs"/>
              </a:rPr>
              <a:t>If you need to use the same table to prep different types of food, prep raw meat, fish, and poultry; and ready-to-eat food at different times. You must clean and sanitize work surfaces and utensils between each type of food. For example, by prepping ready-to-eat food before raw food, you can minimize the chance for cross-contamination.</a:t>
            </a:r>
          </a:p>
          <a:p>
            <a:pPr marL="114300" indent="-114300" eaLnBrk="1" hangingPunct="1">
              <a:buFontTx/>
              <a:buChar char="•"/>
              <a:tabLst>
                <a:tab pos="457200" algn="l"/>
              </a:tabLst>
              <a:defRPr/>
            </a:pPr>
            <a:r>
              <a:rPr lang="en-US">
                <a:latin typeface="Times New Roman" charset="0"/>
                <a:cs typeface="+mn-cs"/>
              </a:rPr>
              <a:t>Buy food that doesn</a:t>
            </a:r>
            <a:r>
              <a:rPr lang="ja-JP" altLang="en-US">
                <a:latin typeface="Times New Roman" charset="0"/>
                <a:cs typeface="+mn-cs"/>
              </a:rPr>
              <a:t>’</a:t>
            </a:r>
            <a:r>
              <a:rPr lang="en-US">
                <a:latin typeface="Times New Roman" charset="0"/>
                <a:cs typeface="+mn-cs"/>
              </a:rPr>
              <a:t>t require much prepping or handling. For example, you could buy precooked chicken breasts or chopped lettuce, as shown in the photo in the slide.</a:t>
            </a: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74C0C1C1-70DD-0646-8865-BBDDE91005D7}" type="slidenum">
              <a:rPr lang="en-US" sz="1200" b="0" smtClean="0">
                <a:solidFill>
                  <a:schemeClr val="tx1"/>
                </a:solidFill>
              </a:rPr>
              <a:pPr eaLnBrk="1" hangingPunct="1">
                <a:defRPr/>
              </a:pPr>
              <a:t>101</a:t>
            </a:fld>
            <a:endParaRPr lang="en-US" sz="1200" b="0" smtClean="0">
              <a:solidFill>
                <a:schemeClr val="tx1"/>
              </a:solidFill>
            </a:endParaRPr>
          </a:p>
        </p:txBody>
      </p:sp>
      <p:sp>
        <p:nvSpPr>
          <p:cNvPr id="394243" name="Rectangle 2"/>
          <p:cNvSpPr>
            <a:spLocks noGrp="1" noRot="1" noChangeAspect="1" noChangeArrowheads="1" noTextEdit="1"/>
          </p:cNvSpPr>
          <p:nvPr>
            <p:ph type="sldImg"/>
          </p:nvPr>
        </p:nvSpPr>
        <p:spPr>
          <a:xfrm>
            <a:off x="1182688" y="696913"/>
            <a:ext cx="4648200" cy="3486150"/>
          </a:xfrm>
          <a:ln/>
        </p:spPr>
      </p:sp>
      <p:sp>
        <p:nvSpPr>
          <p:cNvPr id="394244" name="Rectangle 3"/>
          <p:cNvSpPr>
            <a:spLocks noGrp="1" noChangeArrowheads="1"/>
          </p:cNvSpPr>
          <p:nvPr>
            <p:ph type="body" idx="1"/>
          </p:nvPr>
        </p:nvSpPr>
        <p:spPr>
          <a:xfrm>
            <a:off x="876300" y="4441825"/>
            <a:ext cx="5257800" cy="4435475"/>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3177" tIns="46589" rIns="93177" bIns="46589"/>
          <a:lstStyle/>
          <a:p>
            <a:pPr marL="114300" indent="-114300" eaLnBrk="1" hangingPunct="1">
              <a:tabLst>
                <a:tab pos="457200" algn="l"/>
              </a:tabLst>
              <a:defRPr/>
            </a:pPr>
            <a:r>
              <a:rPr lang="en-US" b="1">
                <a:latin typeface="Times New Roman" charset="0"/>
                <a:cs typeface="+mn-cs"/>
              </a:rPr>
              <a:t>Instructor Notes</a:t>
            </a:r>
          </a:p>
          <a:p>
            <a:pPr marL="114300" indent="-114300" eaLnBrk="1" hangingPunct="1">
              <a:buFontTx/>
              <a:buChar char="•"/>
              <a:tabLst>
                <a:tab pos="457200" algn="l"/>
              </a:tabLst>
              <a:defRPr/>
            </a:pPr>
            <a:r>
              <a:rPr lang="en-US">
                <a:latin typeface="Times New Roman" charset="0"/>
                <a:cs typeface="+mn-cs"/>
              </a:rPr>
              <a:t>Most foodborne illnesses happen because TCS food has been time-temperature abused. Remember, TCS food has been time-temperature abused any time it remains between 41°F and 135°F (5°C and 57°C). This is called the temperature danger zone because pathogens grow in this range. But most pathogens grow much faster between 70°F and 125°F (21°C and 52°C). </a:t>
            </a:r>
          </a:p>
          <a:p>
            <a:pPr marL="114300" indent="-114300" eaLnBrk="1" hangingPunct="1">
              <a:buFontTx/>
              <a:buChar char="•"/>
              <a:tabLst>
                <a:tab pos="457200" algn="l"/>
              </a:tabLst>
              <a:defRPr/>
            </a:pPr>
            <a:r>
              <a:rPr lang="en-US">
                <a:latin typeface="Times New Roman" charset="0"/>
                <a:cs typeface="+mn-cs"/>
              </a:rPr>
              <a:t>Food is being temperature abused whenever it is handled in the following ways. Cooked to the wrong internal temperature. Held at the wrong temperature. Cooled or reheated incorrectly. </a:t>
            </a:r>
          </a:p>
          <a:p>
            <a:pPr marL="114300" indent="-114300" eaLnBrk="1" hangingPunct="1">
              <a:buFontTx/>
              <a:buChar char="•"/>
              <a:tabLst>
                <a:tab pos="457200" algn="l"/>
              </a:tabLst>
              <a:defRPr/>
            </a:pPr>
            <a:r>
              <a:rPr lang="en-US">
                <a:latin typeface="Times New Roman" charset="0"/>
                <a:cs typeface="+mn-cs"/>
              </a:rPr>
              <a:t>The longer food stays in the temperature danger zone, the more time pathogens have to grow. To keep food safe, you must reduce the time it spends in this temperature range. If food is held in this range for four or more hours, you must throw it out.</a:t>
            </a: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E3B40A4A-9881-1744-A506-6761665D8AF6}" type="slidenum">
              <a:rPr lang="en-US" sz="1200" b="0" smtClean="0">
                <a:solidFill>
                  <a:schemeClr val="tx1"/>
                </a:solidFill>
              </a:rPr>
              <a:pPr eaLnBrk="1" hangingPunct="1">
                <a:defRPr/>
              </a:pPr>
              <a:t>102</a:t>
            </a:fld>
            <a:endParaRPr lang="en-US" sz="1200" b="0" smtClean="0">
              <a:solidFill>
                <a:schemeClr val="tx1"/>
              </a:solidFill>
            </a:endParaRPr>
          </a:p>
        </p:txBody>
      </p:sp>
      <p:sp>
        <p:nvSpPr>
          <p:cNvPr id="395267" name="Rectangle 2"/>
          <p:cNvSpPr>
            <a:spLocks noGrp="1" noRot="1" noChangeAspect="1" noChangeArrowheads="1" noTextEdit="1"/>
          </p:cNvSpPr>
          <p:nvPr>
            <p:ph type="sldImg"/>
          </p:nvPr>
        </p:nvSpPr>
        <p:spPr>
          <a:xfrm>
            <a:off x="1182688" y="696913"/>
            <a:ext cx="4648200" cy="3486150"/>
          </a:xfrm>
          <a:ln/>
        </p:spPr>
      </p:sp>
      <p:sp>
        <p:nvSpPr>
          <p:cNvPr id="237571" name="Rectangle 3"/>
          <p:cNvSpPr>
            <a:spLocks noGrp="1" noChangeArrowheads="1"/>
          </p:cNvSpPr>
          <p:nvPr>
            <p:ph type="body" idx="1"/>
          </p:nvPr>
        </p:nvSpPr>
        <p:spPr>
          <a:xfrm>
            <a:off x="876300" y="4441825"/>
            <a:ext cx="5257800" cy="4435475"/>
          </a:xfrm>
          <a:noFill/>
        </p:spPr>
        <p:txBody>
          <a:bodyPr lIns="93177" tIns="46589" rIns="93177" bIns="46589"/>
          <a:lstStyle/>
          <a:p>
            <a:pPr marL="114300" indent="-114300" eaLnBrk="1" hangingPunct="1">
              <a:tabLst>
                <a:tab pos="457200" algn="l"/>
              </a:tabLst>
            </a:pPr>
            <a:r>
              <a:rPr lang="en-US" b="1">
                <a:latin typeface="Times New Roman" charset="0"/>
              </a:rPr>
              <a:t>Instructor Notes</a:t>
            </a:r>
          </a:p>
          <a:p>
            <a:pPr marL="114300" indent="-114300" eaLnBrk="1" hangingPunct="1">
              <a:buFontTx/>
              <a:buChar char="•"/>
              <a:tabLst>
                <a:tab pos="457200" algn="l"/>
              </a:tabLst>
            </a:pPr>
            <a:r>
              <a:rPr lang="en-US">
                <a:latin typeface="Times New Roman" charset="0"/>
              </a:rPr>
              <a:t>Learn which food items should be checked, how often, and by whom.</a:t>
            </a:r>
          </a:p>
          <a:p>
            <a:pPr marL="114300" indent="-114300" eaLnBrk="1" hangingPunct="1">
              <a:buFontTx/>
              <a:buChar char="•"/>
              <a:tabLst>
                <a:tab pos="457200" algn="l"/>
              </a:tabLst>
            </a:pPr>
            <a:r>
              <a:rPr lang="en-US">
                <a:latin typeface="Times New Roman" charset="0"/>
              </a:rPr>
              <a:t>Use timers in prep areas to check how long food is in the temperature danger zone.</a:t>
            </a:r>
          </a:p>
          <a:p>
            <a:pPr marL="114300" indent="-114300" eaLnBrk="1" hangingPunct="1">
              <a:buFontTx/>
              <a:buChar char="•"/>
              <a:tabLst>
                <a:tab pos="457200" algn="l"/>
              </a:tabLst>
            </a:pPr>
            <a:r>
              <a:rPr lang="en-US">
                <a:latin typeface="Times New Roman" charset="0"/>
              </a:rPr>
              <a:t>A policy limiting the amount of food that can be removed from a cooler when prepping it can limit the time food spends in the temperature danger zone.</a:t>
            </a:r>
          </a:p>
          <a:p>
            <a:pPr marL="114300" indent="-114300" eaLnBrk="1" hangingPunct="1">
              <a:buFontTx/>
              <a:buChar char="•"/>
              <a:tabLst>
                <a:tab pos="457200" algn="l"/>
              </a:tabLst>
            </a:pPr>
            <a:r>
              <a:rPr lang="en-US">
                <a:latin typeface="Times New Roman" charset="0"/>
              </a:rPr>
              <a:t>Reheating soup that was being held below 135</a:t>
            </a:r>
            <a:r>
              <a:rPr lang="en-US">
                <a:latin typeface="Cambria Math" charset="0"/>
              </a:rPr>
              <a:t>"°</a:t>
            </a:r>
            <a:r>
              <a:rPr lang="en-US">
                <a:latin typeface="Times New Roman" charset="0"/>
              </a:rPr>
              <a:t>"F (57</a:t>
            </a:r>
            <a:r>
              <a:rPr lang="en-US">
                <a:latin typeface="Cambria Math" charset="0"/>
              </a:rPr>
              <a:t>"°</a:t>
            </a:r>
            <a:r>
              <a:rPr lang="en-US">
                <a:latin typeface="Times New Roman" charset="0"/>
              </a:rPr>
              <a:t>"C) is an example of a corrective action.</a:t>
            </a: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95EC04F5-24E1-5C4D-BD31-8BC0575EBE25}" type="slidenum">
              <a:rPr lang="en-US" sz="1200" b="0" smtClean="0">
                <a:solidFill>
                  <a:schemeClr val="tx1"/>
                </a:solidFill>
              </a:rPr>
              <a:pPr eaLnBrk="1" hangingPunct="1">
                <a:defRPr/>
              </a:pPr>
              <a:t>103</a:t>
            </a:fld>
            <a:endParaRPr lang="en-US" sz="1200" b="0" smtClean="0">
              <a:solidFill>
                <a:schemeClr val="tx1"/>
              </a:solidFill>
            </a:endParaRPr>
          </a:p>
        </p:txBody>
      </p:sp>
      <p:sp>
        <p:nvSpPr>
          <p:cNvPr id="396291" name="Rectangle 2"/>
          <p:cNvSpPr>
            <a:spLocks noGrp="1" noRot="1" noChangeAspect="1" noChangeArrowheads="1" noTextEdit="1"/>
          </p:cNvSpPr>
          <p:nvPr>
            <p:ph type="sldImg"/>
          </p:nvPr>
        </p:nvSpPr>
        <p:spPr>
          <a:xfrm>
            <a:off x="1182688" y="696913"/>
            <a:ext cx="4648200" cy="3486150"/>
          </a:xfrm>
          <a:ln/>
        </p:spPr>
      </p:sp>
      <p:sp>
        <p:nvSpPr>
          <p:cNvPr id="396292" name="Rectangle 3"/>
          <p:cNvSpPr>
            <a:spLocks noGrp="1" noChangeArrowheads="1"/>
          </p:cNvSpPr>
          <p:nvPr>
            <p:ph type="body" idx="1"/>
          </p:nvPr>
        </p:nvSpPr>
        <p:spPr>
          <a:xfrm>
            <a:off x="876300" y="4441825"/>
            <a:ext cx="5257800" cy="4435475"/>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3177" tIns="46589" rIns="93177" bIns="46589"/>
          <a:lstStyle/>
          <a:p>
            <a:pPr marL="114300" indent="-114300" eaLnBrk="1" hangingPunct="1">
              <a:tabLst>
                <a:tab pos="457200" algn="l"/>
              </a:tabLst>
              <a:defRPr/>
            </a:pPr>
            <a:r>
              <a:rPr lang="en-US" b="1">
                <a:latin typeface="Times New Roman" charset="0"/>
                <a:cs typeface="+mn-cs"/>
              </a:rPr>
              <a:t>Instructor Notes</a:t>
            </a:r>
          </a:p>
          <a:p>
            <a:pPr marL="114300" indent="-114300" eaLnBrk="1" hangingPunct="1">
              <a:buFontTx/>
              <a:buChar char="•"/>
              <a:tabLst>
                <a:tab pos="457200" algn="l"/>
              </a:tabLst>
              <a:defRPr/>
            </a:pPr>
            <a:r>
              <a:rPr lang="en-US">
                <a:latin typeface="Times New Roman" charset="0"/>
                <a:cs typeface="+mn-cs"/>
              </a:rPr>
              <a:t>A bimetallic stemmed thermometer can check temperatures from 0˚F to 220˚F  (–18˚C to 104˚C).</a:t>
            </a:r>
          </a:p>
          <a:p>
            <a:pPr marL="114300" indent="-114300" eaLnBrk="1" hangingPunct="1">
              <a:buFontTx/>
              <a:buChar char="•"/>
              <a:tabLst>
                <a:tab pos="457200" algn="l"/>
              </a:tabLst>
              <a:defRPr/>
            </a:pPr>
            <a:r>
              <a:rPr lang="en-US">
                <a:latin typeface="Times New Roman" charset="0"/>
                <a:cs typeface="+mn-cs"/>
              </a:rPr>
              <a:t>This thermometer measures temperature through its metal stem. When checking temperatures, insert the stem into the food up to the dimple. You must do this because the sensing area of the thermometer goes from the tip of the stem to the dimple. This trait makes this thermometer useful for checking the temperature of large or thick food. It is usually not practical for thin food, such as hamburger patties.</a:t>
            </a:r>
          </a:p>
          <a:p>
            <a:pPr marL="114300" indent="-114300" eaLnBrk="1" hangingPunct="1">
              <a:buFontTx/>
              <a:buChar char="•"/>
              <a:tabLst>
                <a:tab pos="457200" algn="l"/>
              </a:tabLst>
              <a:defRPr/>
            </a:pPr>
            <a:r>
              <a:rPr lang="en-US">
                <a:latin typeface="Times New Roman" charset="0"/>
                <a:cs typeface="+mn-cs"/>
              </a:rPr>
              <a:t>The calibration nut is used to adjust the thermometer to make it accurate. </a:t>
            </a:r>
          </a:p>
          <a:p>
            <a:pPr marL="114300" indent="-114300" eaLnBrk="1" hangingPunct="1">
              <a:tabLst>
                <a:tab pos="457200" algn="l"/>
              </a:tabLst>
              <a:defRPr/>
            </a:pPr>
            <a:endParaRPr lang="en-US">
              <a:latin typeface="Times New Roman" charset="0"/>
              <a:cs typeface="+mn-cs"/>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AF71B089-C93D-224C-9280-2FA5D717B2BF}" type="slidenum">
              <a:rPr lang="en-US" sz="1200" b="0" smtClean="0">
                <a:solidFill>
                  <a:schemeClr val="tx1"/>
                </a:solidFill>
              </a:rPr>
              <a:pPr eaLnBrk="1" hangingPunct="1">
                <a:defRPr/>
              </a:pPr>
              <a:t>104</a:t>
            </a:fld>
            <a:endParaRPr lang="en-US" sz="1200" b="0" smtClean="0">
              <a:solidFill>
                <a:schemeClr val="tx1"/>
              </a:solidFill>
            </a:endParaRPr>
          </a:p>
        </p:txBody>
      </p:sp>
      <p:sp>
        <p:nvSpPr>
          <p:cNvPr id="397315" name="Rectangle 2"/>
          <p:cNvSpPr>
            <a:spLocks noGrp="1" noRot="1" noChangeAspect="1" noChangeArrowheads="1" noTextEdit="1"/>
          </p:cNvSpPr>
          <p:nvPr>
            <p:ph type="sldImg"/>
          </p:nvPr>
        </p:nvSpPr>
        <p:spPr>
          <a:xfrm>
            <a:off x="1182688" y="696913"/>
            <a:ext cx="4648200" cy="3486150"/>
          </a:xfrm>
          <a:ln/>
        </p:spPr>
      </p:sp>
      <p:sp>
        <p:nvSpPr>
          <p:cNvPr id="397316" name="Rectangle 3"/>
          <p:cNvSpPr>
            <a:spLocks noGrp="1" noChangeArrowheads="1"/>
          </p:cNvSpPr>
          <p:nvPr>
            <p:ph type="body" idx="1"/>
          </p:nvPr>
        </p:nvSpPr>
        <p:spPr>
          <a:xfrm>
            <a:off x="876300" y="4441825"/>
            <a:ext cx="5257800" cy="4435475"/>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3177" tIns="46589" rIns="93177" bIns="46589"/>
          <a:lstStyle/>
          <a:p>
            <a:pPr marL="114300" indent="-114300" eaLnBrk="1" hangingPunct="1">
              <a:tabLst>
                <a:tab pos="457200" algn="l"/>
              </a:tabLst>
              <a:defRPr/>
            </a:pPr>
            <a:r>
              <a:rPr lang="en-US" b="1">
                <a:latin typeface="Times New Roman" charset="0"/>
                <a:cs typeface="+mn-cs"/>
              </a:rPr>
              <a:t>Instructor Notes</a:t>
            </a:r>
          </a:p>
          <a:p>
            <a:pPr marL="114300" indent="-114300" eaLnBrk="1" hangingPunct="1">
              <a:buFontTx/>
              <a:buChar char="•"/>
              <a:tabLst>
                <a:tab pos="457200" algn="l"/>
              </a:tabLst>
              <a:defRPr/>
            </a:pPr>
            <a:r>
              <a:rPr lang="en-US">
                <a:latin typeface="Times New Roman" charset="0"/>
                <a:cs typeface="+mn-cs"/>
              </a:rPr>
              <a:t>The sensing area on thermocouples and thermistors is on the tip of their probe. This means you don</a:t>
            </a:r>
            <a:r>
              <a:rPr lang="ja-JP" altLang="en-US">
                <a:latin typeface="Times New Roman" charset="0"/>
                <a:cs typeface="+mn-cs"/>
              </a:rPr>
              <a:t>’</a:t>
            </a:r>
            <a:r>
              <a:rPr lang="en-US">
                <a:latin typeface="Times New Roman" charset="0"/>
                <a:cs typeface="+mn-cs"/>
              </a:rPr>
              <a:t>t have to insert them into the food as far as bimetallic stemmed thermometers to get a correct reading. Thermocouples and thermistors are good for checking the temperature of both thick and thin food.</a:t>
            </a:r>
          </a:p>
          <a:p>
            <a:pPr marL="114300" indent="-114300" eaLnBrk="1" hangingPunct="1">
              <a:buFontTx/>
              <a:buChar char="•"/>
              <a:tabLst>
                <a:tab pos="457200" algn="l"/>
              </a:tabLst>
              <a:defRPr/>
            </a:pPr>
            <a:r>
              <a:rPr lang="en-US">
                <a:latin typeface="Times New Roman" charset="0"/>
                <a:cs typeface="+mn-cs"/>
              </a:rPr>
              <a:t>Thermocouples and thermistors come in several styles and sizes. Many come with different types of probes. </a:t>
            </a:r>
          </a:p>
          <a:p>
            <a:pPr marL="114300" indent="-114300" eaLnBrk="1" hangingPunct="1">
              <a:buFontTx/>
              <a:buChar char="•"/>
              <a:tabLst>
                <a:tab pos="457200" algn="l"/>
              </a:tabLst>
              <a:defRPr/>
            </a:pPr>
            <a:r>
              <a:rPr lang="en-US">
                <a:latin typeface="Times New Roman" charset="0"/>
                <a:cs typeface="+mn-cs"/>
              </a:rPr>
              <a:t>Immersion probes are used to check the temperature of liquids such as soups, sauces, and frying oil.</a:t>
            </a:r>
          </a:p>
          <a:p>
            <a:pPr marL="114300" indent="-114300" eaLnBrk="1" hangingPunct="1">
              <a:buFontTx/>
              <a:buChar char="•"/>
              <a:tabLst>
                <a:tab pos="457200" algn="l"/>
              </a:tabLst>
              <a:defRPr/>
            </a:pPr>
            <a:r>
              <a:rPr lang="en-US">
                <a:latin typeface="Times New Roman" charset="0"/>
                <a:cs typeface="+mn-cs"/>
              </a:rPr>
              <a:t>Surface probes are used to check the temperature of flat cooking equipment such as griddles.</a:t>
            </a:r>
          </a:p>
          <a:p>
            <a:pPr marL="114300" indent="-114300" eaLnBrk="1" hangingPunct="1">
              <a:buFontTx/>
              <a:buChar char="•"/>
              <a:tabLst>
                <a:tab pos="457200" algn="l"/>
              </a:tabLst>
              <a:defRPr/>
            </a:pPr>
            <a:r>
              <a:rPr lang="en-US">
                <a:latin typeface="Times New Roman" charset="0"/>
                <a:cs typeface="+mn-cs"/>
              </a:rPr>
              <a:t>Penetration probes are used to check the internal temperature of food. Small-diameter probes should be used to check the internal temperature of thin food such as meat patties and fish fillets.</a:t>
            </a:r>
          </a:p>
          <a:p>
            <a:pPr marL="114300" indent="-114300" eaLnBrk="1" hangingPunct="1">
              <a:buFontTx/>
              <a:buChar char="•"/>
              <a:tabLst>
                <a:tab pos="457200" algn="l"/>
              </a:tabLst>
              <a:defRPr/>
            </a:pPr>
            <a:r>
              <a:rPr lang="en-US">
                <a:latin typeface="Times New Roman" charset="0"/>
                <a:cs typeface="+mn-cs"/>
              </a:rPr>
              <a:t>Air probes are used to check the temperature inside coolers and ovens.</a:t>
            </a:r>
          </a:p>
          <a:p>
            <a:pPr marL="238125" lvl="1" indent="-122238" eaLnBrk="1" hangingPunct="1">
              <a:spcBef>
                <a:spcPct val="50000"/>
              </a:spcBef>
              <a:buFontTx/>
              <a:buChar char="•"/>
              <a:tabLst>
                <a:tab pos="457200" algn="l"/>
              </a:tabLst>
              <a:defRPr/>
            </a:pPr>
            <a:endParaRPr lang="en-US">
              <a:latin typeface="Times New Roman" charset="0"/>
              <a:cs typeface="Times New Roman" charset="0"/>
            </a:endParaRPr>
          </a:p>
          <a:p>
            <a:pPr marL="114300" indent="-114300" eaLnBrk="1" hangingPunct="1">
              <a:buFontTx/>
              <a:buChar char="•"/>
              <a:tabLst>
                <a:tab pos="457200" algn="l"/>
              </a:tabLst>
              <a:defRPr/>
            </a:pPr>
            <a:endParaRPr lang="en-US">
              <a:latin typeface="Times New Roman" charset="0"/>
              <a:cs typeface="+mn-cs"/>
            </a:endParaRPr>
          </a:p>
          <a:p>
            <a:pPr marL="114300" indent="-114300" eaLnBrk="1" hangingPunct="1">
              <a:buFontTx/>
              <a:buChar char="•"/>
              <a:tabLst>
                <a:tab pos="457200" algn="l"/>
              </a:tabLst>
              <a:defRPr/>
            </a:pPr>
            <a:endParaRPr lang="en-US" sz="1000">
              <a:latin typeface="Times New Roman" charset="0"/>
              <a:cs typeface="+mn-cs"/>
            </a:endParaRPr>
          </a:p>
          <a:p>
            <a:pPr marL="114300" indent="-114300" eaLnBrk="1" hangingPunct="1">
              <a:tabLst>
                <a:tab pos="457200" algn="l"/>
              </a:tabLst>
              <a:defRPr/>
            </a:pPr>
            <a:endParaRPr lang="en-US" sz="1000">
              <a:latin typeface="Times New Roman" charset="0"/>
              <a:cs typeface="+mn-cs"/>
            </a:endParaRPr>
          </a:p>
          <a:p>
            <a:pPr marL="114300" indent="-114300" eaLnBrk="1" hangingPunct="1">
              <a:tabLst>
                <a:tab pos="457200" algn="l"/>
              </a:tabLst>
              <a:defRPr/>
            </a:pPr>
            <a:r>
              <a:rPr lang="en-US" sz="1000">
                <a:latin typeface="Times New Roman" charset="0"/>
                <a:cs typeface="+mn-cs"/>
              </a:rPr>
              <a:t>.</a:t>
            </a:r>
          </a:p>
          <a:p>
            <a:pPr marL="114300" indent="-114300" eaLnBrk="1" hangingPunct="1">
              <a:buFontTx/>
              <a:buChar char="•"/>
              <a:tabLst>
                <a:tab pos="457200" algn="l"/>
              </a:tabLst>
              <a:defRPr/>
            </a:pPr>
            <a:endParaRPr lang="en-US" sz="1000">
              <a:latin typeface="Times New Roman" charset="0"/>
              <a:cs typeface="+mn-cs"/>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552AF618-17C3-4144-AD2D-5E74B09264E3}" type="slidenum">
              <a:rPr lang="en-US" sz="1200" b="0" smtClean="0">
                <a:solidFill>
                  <a:schemeClr val="tx1"/>
                </a:solidFill>
              </a:rPr>
              <a:pPr eaLnBrk="1" hangingPunct="1">
                <a:defRPr/>
              </a:pPr>
              <a:t>105</a:t>
            </a:fld>
            <a:endParaRPr lang="en-US" sz="1200" b="0" smtClean="0">
              <a:solidFill>
                <a:schemeClr val="tx1"/>
              </a:solidFill>
            </a:endParaRPr>
          </a:p>
        </p:txBody>
      </p:sp>
      <p:sp>
        <p:nvSpPr>
          <p:cNvPr id="398339" name="Rectangle 2"/>
          <p:cNvSpPr>
            <a:spLocks noGrp="1" noRot="1" noChangeAspect="1" noChangeArrowheads="1" noTextEdit="1"/>
          </p:cNvSpPr>
          <p:nvPr>
            <p:ph type="sldImg"/>
          </p:nvPr>
        </p:nvSpPr>
        <p:spPr>
          <a:ln/>
        </p:spPr>
      </p:sp>
      <p:sp>
        <p:nvSpPr>
          <p:cNvPr id="398340" name="Rectangle 3"/>
          <p:cNvSpPr>
            <a:spLocks noGrp="1" noChangeArrowheads="1"/>
          </p:cNvSpPr>
          <p:nvPr>
            <p:ph type="body" idx="1"/>
          </p:nvPr>
        </p:nvSpPr>
        <p:spPr>
          <a:xfrm>
            <a:off x="876300" y="4440238"/>
            <a:ext cx="5257800" cy="44370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4300" indent="-114300" eaLnBrk="1" hangingPunct="1">
              <a:defRPr/>
            </a:pPr>
            <a:r>
              <a:rPr lang="en-US" b="1">
                <a:latin typeface="Times New Roman" charset="0"/>
                <a:cs typeface="+mn-cs"/>
              </a:rPr>
              <a:t>Instructor Notes</a:t>
            </a:r>
          </a:p>
          <a:p>
            <a:pPr marL="114300" indent="-114300" eaLnBrk="1" hangingPunct="1">
              <a:buFontTx/>
              <a:buChar char="•"/>
              <a:defRPr/>
            </a:pPr>
            <a:r>
              <a:rPr lang="en-US">
                <a:latin typeface="Times New Roman" charset="0"/>
                <a:cs typeface="+mn-cs"/>
              </a:rPr>
              <a:t>These thermometers cannot measure air temperature or the internal temperature of food. </a:t>
            </a:r>
          </a:p>
          <a:p>
            <a:pPr marL="114300" indent="-114300" eaLnBrk="1" hangingPunct="1">
              <a:buFontTx/>
              <a:buChar char="•"/>
              <a:defRPr/>
            </a:pPr>
            <a:r>
              <a:rPr lang="en-US">
                <a:latin typeface="Times New Roman" charset="0"/>
                <a:cs typeface="+mn-cs"/>
              </a:rPr>
              <a:t>Hold the thermometer as close as possible to the food, food package, or equipment without touching it. Do NOT take readings through glass or metal, such as stainless steel or aluminum. </a:t>
            </a:r>
          </a:p>
          <a:p>
            <a:pPr marL="114300" indent="-114300" eaLnBrk="1" hangingPunct="1">
              <a:buFontTx/>
              <a:buChar char="•"/>
              <a:defRPr/>
            </a:pPr>
            <a:r>
              <a:rPr lang="en-US">
                <a:latin typeface="Times New Roman" charset="0"/>
                <a:cs typeface="+mn-cs"/>
              </a:rPr>
              <a:t>Always follow the manufacturers</a:t>
            </a:r>
            <a:r>
              <a:rPr lang="ja-JP" altLang="en-US">
                <a:latin typeface="Times New Roman" charset="0"/>
                <a:cs typeface="+mn-cs"/>
              </a:rPr>
              <a:t>’</a:t>
            </a:r>
            <a:r>
              <a:rPr lang="en-US">
                <a:latin typeface="Times New Roman" charset="0"/>
                <a:cs typeface="+mn-cs"/>
              </a:rPr>
              <a:t> guidelines. This should give you the most accurate readings.</a:t>
            </a:r>
          </a:p>
          <a:p>
            <a:pPr marL="114300" indent="-114300" eaLnBrk="1" hangingPunct="1">
              <a:lnSpc>
                <a:spcPct val="80000"/>
              </a:lnSpc>
              <a:spcBef>
                <a:spcPct val="50000"/>
              </a:spcBef>
              <a:buFontTx/>
              <a:buChar char="•"/>
              <a:defRPr/>
            </a:pPr>
            <a:endParaRPr lang="en-US">
              <a:latin typeface="Times New Roman" charset="0"/>
              <a:cs typeface="Times New Roman" charset="0"/>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36B92E84-E1B5-524D-A945-97420B4BE528}" type="slidenum">
              <a:rPr lang="en-US" sz="1200" b="0" smtClean="0">
                <a:solidFill>
                  <a:schemeClr val="tx1"/>
                </a:solidFill>
              </a:rPr>
              <a:pPr eaLnBrk="1" hangingPunct="1">
                <a:defRPr/>
              </a:pPr>
              <a:t>106</a:t>
            </a:fld>
            <a:endParaRPr lang="en-US" sz="1200" b="0" smtClean="0">
              <a:solidFill>
                <a:schemeClr val="tx1"/>
              </a:solidFill>
            </a:endParaRPr>
          </a:p>
        </p:txBody>
      </p:sp>
      <p:sp>
        <p:nvSpPr>
          <p:cNvPr id="399363" name="Rectangle 2"/>
          <p:cNvSpPr>
            <a:spLocks noGrp="1" noRot="1" noChangeAspect="1" noChangeArrowheads="1" noTextEdit="1"/>
          </p:cNvSpPr>
          <p:nvPr>
            <p:ph type="sldImg"/>
          </p:nvPr>
        </p:nvSpPr>
        <p:spPr>
          <a:ln/>
        </p:spPr>
      </p:sp>
      <p:sp>
        <p:nvSpPr>
          <p:cNvPr id="399364" name="Rectangle 3"/>
          <p:cNvSpPr>
            <a:spLocks noGrp="1" noChangeArrowheads="1"/>
          </p:cNvSpPr>
          <p:nvPr>
            <p:ph type="body" idx="1"/>
          </p:nvPr>
        </p:nvSpPr>
        <p:spPr>
          <a:xfrm>
            <a:off x="876300" y="4440238"/>
            <a:ext cx="5257800" cy="44370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4300" indent="-114300" eaLnBrk="1" hangingPunct="1">
              <a:defRPr/>
            </a:pPr>
            <a:r>
              <a:rPr lang="en-US" b="1">
                <a:latin typeface="Times New Roman" charset="0"/>
                <a:cs typeface="+mn-cs"/>
              </a:rPr>
              <a:t>Instructor Notes</a:t>
            </a:r>
          </a:p>
          <a:p>
            <a:pPr marL="114300" indent="-114300" eaLnBrk="1" hangingPunct="1">
              <a:buFontTx/>
              <a:buChar char="•"/>
              <a:defRPr/>
            </a:pPr>
            <a:r>
              <a:rPr lang="en-US">
                <a:latin typeface="Times New Roman" charset="0"/>
                <a:cs typeface="+mn-cs"/>
              </a:rPr>
              <a:t>Some devices monitor both time and temperature. The time-temperature indicator (TTI) is an example. These tags are attached to packaging by the supplier. A color change appears in the window if the food has been time-temperature abused during shipment or storage. This color change is not reversible, so you know if the food has been abused. </a:t>
            </a:r>
          </a:p>
          <a:p>
            <a:pPr marL="114300" indent="-114300" eaLnBrk="1" hangingPunct="1">
              <a:buFontTx/>
              <a:buChar char="•"/>
              <a:defRPr/>
            </a:pPr>
            <a:r>
              <a:rPr lang="en-US">
                <a:latin typeface="Times New Roman" charset="0"/>
                <a:cs typeface="+mn-cs"/>
              </a:rPr>
              <a:t>Some suppliers place temperature-recording devices inside their delivery trucks. These devices constantly check and record temperatures. You can check the device during receiving to make sure food was at safe temperatures while it was being shipped.</a:t>
            </a:r>
            <a:endParaRPr lang="en-US">
              <a:latin typeface="Times New Roman" charset="0"/>
              <a:cs typeface="Times New Roman" charset="0"/>
            </a:endParaRPr>
          </a:p>
          <a:p>
            <a:pPr marL="114300" indent="-114300" eaLnBrk="1" hangingPunct="1">
              <a:buFontTx/>
              <a:buChar char="•"/>
              <a:defRPr/>
            </a:pPr>
            <a:r>
              <a:rPr lang="en-US">
                <a:latin typeface="Times New Roman" charset="0"/>
                <a:cs typeface="+mn-cs"/>
              </a:rPr>
              <a:t>Other tools are available that can help you monitor temperature. A maximum registering thermometer is one type. This thermometer indicates the highest temperature reached during use and is used where temperature readings cannot be continuously observed. It works well for checking final rinse temperatures of dishwashing machines.</a:t>
            </a:r>
          </a:p>
          <a:p>
            <a:pPr marL="114300" indent="-114300" eaLnBrk="1" hangingPunct="1">
              <a:defRPr/>
            </a:pPr>
            <a:endParaRPr lang="en-US">
              <a:latin typeface="Times New Roman" charset="0"/>
              <a:cs typeface="Times New Roman" charset="0"/>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BC7DAED3-ED6A-A04C-9B9E-F0F0395FEE26}" type="slidenum">
              <a:rPr lang="en-US" sz="1200" b="0" smtClean="0">
                <a:solidFill>
                  <a:schemeClr val="tx1"/>
                </a:solidFill>
              </a:rPr>
              <a:pPr eaLnBrk="1" hangingPunct="1">
                <a:defRPr/>
              </a:pPr>
              <a:t>107</a:t>
            </a:fld>
            <a:endParaRPr lang="en-US" sz="1200" b="0" smtClean="0">
              <a:solidFill>
                <a:schemeClr val="tx1"/>
              </a:solidFill>
            </a:endParaRPr>
          </a:p>
        </p:txBody>
      </p:sp>
      <p:sp>
        <p:nvSpPr>
          <p:cNvPr id="400387" name="Rectangle 2"/>
          <p:cNvSpPr>
            <a:spLocks noGrp="1" noRot="1" noChangeAspect="1" noChangeArrowheads="1" noTextEdit="1"/>
          </p:cNvSpPr>
          <p:nvPr>
            <p:ph type="sldImg"/>
          </p:nvPr>
        </p:nvSpPr>
        <p:spPr>
          <a:xfrm>
            <a:off x="1182688" y="696913"/>
            <a:ext cx="4648200" cy="3486150"/>
          </a:xfrm>
          <a:ln/>
        </p:spPr>
      </p:sp>
      <p:sp>
        <p:nvSpPr>
          <p:cNvPr id="400388" name="Rectangle 3"/>
          <p:cNvSpPr>
            <a:spLocks noGrp="1" noChangeArrowheads="1"/>
          </p:cNvSpPr>
          <p:nvPr>
            <p:ph type="body" idx="1"/>
          </p:nvPr>
        </p:nvSpPr>
        <p:spPr>
          <a:xfrm>
            <a:off x="876300" y="4465638"/>
            <a:ext cx="5607050" cy="41830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b="1">
                <a:latin typeface="Times New Roman" charset="0"/>
                <a:cs typeface="+mn-cs"/>
              </a:rPr>
              <a:t>Instructor Notes</a:t>
            </a:r>
          </a:p>
          <a:p>
            <a:pPr eaLnBrk="1" hangingPunct="1">
              <a:buFontTx/>
              <a:buChar char="•"/>
              <a:defRPr/>
            </a:pPr>
            <a:r>
              <a:rPr lang="en-US">
                <a:latin typeface="Times New Roman" charset="0"/>
                <a:cs typeface="+mn-cs"/>
              </a:rPr>
              <a:t>Thermometers should be washed, rinsed, sanitized, and air-dried before and after each use to prevent cross-contamination. Be sure the sanitizing solution you use is for food-contact surfaces.</a:t>
            </a:r>
          </a:p>
          <a:p>
            <a:pPr eaLnBrk="1" hangingPunct="1">
              <a:buFontTx/>
              <a:buChar char="•"/>
              <a:defRPr/>
            </a:pPr>
            <a:r>
              <a:rPr lang="en-US">
                <a:latin typeface="Times New Roman" charset="0"/>
                <a:cs typeface="+mn-cs"/>
              </a:rPr>
              <a:t>Thermometers can lose their accuracy when they are bumped or dropped. It can also happen when they go through severe temperature change. When this happens, the thermometer must be calibrated, or adjusted, to give a correct reading. Make sure your thermometers are accurate by calibrating them regularly. You should do this before each shift. You should also do this before the first delivery arrives. Some thermometers cannot be calibrated and must be replaced. Others will need to be sent back to the manufacturer for calibration. Follow the manufacturer</a:t>
            </a:r>
            <a:r>
              <a:rPr lang="ja-JP" altLang="en-US">
                <a:latin typeface="Times New Roman" charset="0"/>
                <a:cs typeface="+mn-cs"/>
              </a:rPr>
              <a:t>’</a:t>
            </a:r>
            <a:r>
              <a:rPr lang="en-US">
                <a:latin typeface="Times New Roman" charset="0"/>
                <a:cs typeface="+mn-cs"/>
              </a:rPr>
              <a:t>s directions regarding calibration.</a:t>
            </a:r>
          </a:p>
          <a:p>
            <a:pPr eaLnBrk="1" hangingPunct="1">
              <a:buFontTx/>
              <a:buChar char="•"/>
              <a:defRPr/>
            </a:pPr>
            <a:r>
              <a:rPr lang="en-US">
                <a:latin typeface="Times New Roman" charset="0"/>
                <a:cs typeface="+mn-cs"/>
              </a:rPr>
              <a:t>Glass thermometers, such as candy thermometers, can be a physical contaminant if they break. They can only be used when enclosed in a shatterproof casing.</a:t>
            </a:r>
          </a:p>
          <a:p>
            <a:pPr eaLnBrk="1" hangingPunct="1">
              <a:defRPr/>
            </a:pPr>
            <a:endParaRPr lang="en-US">
              <a:latin typeface="Times New Roman" charset="0"/>
              <a:cs typeface="+mn-cs"/>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03D5E3F2-35AC-9E4F-9ABE-32EBE6F285D6}" type="slidenum">
              <a:rPr lang="en-US" sz="1200" b="0" smtClean="0">
                <a:solidFill>
                  <a:schemeClr val="tx1"/>
                </a:solidFill>
              </a:rPr>
              <a:pPr eaLnBrk="1" hangingPunct="1">
                <a:defRPr/>
              </a:pPr>
              <a:t>108</a:t>
            </a:fld>
            <a:endParaRPr lang="en-US" sz="1200" b="0" smtClean="0">
              <a:solidFill>
                <a:schemeClr val="tx1"/>
              </a:solidFill>
            </a:endParaRPr>
          </a:p>
        </p:txBody>
      </p:sp>
      <p:sp>
        <p:nvSpPr>
          <p:cNvPr id="401411" name="Rectangle 2"/>
          <p:cNvSpPr>
            <a:spLocks noGrp="1" noRot="1" noChangeAspect="1" noChangeArrowheads="1" noTextEdit="1"/>
          </p:cNvSpPr>
          <p:nvPr>
            <p:ph type="sldImg"/>
          </p:nvPr>
        </p:nvSpPr>
        <p:spPr>
          <a:xfrm>
            <a:off x="1182688" y="696913"/>
            <a:ext cx="4648200" cy="3486150"/>
          </a:xfrm>
          <a:ln/>
        </p:spPr>
      </p:sp>
      <p:sp>
        <p:nvSpPr>
          <p:cNvPr id="401412" name="Rectangle 3"/>
          <p:cNvSpPr>
            <a:spLocks noGrp="1" noChangeArrowheads="1"/>
          </p:cNvSpPr>
          <p:nvPr>
            <p:ph type="body" idx="1"/>
          </p:nvPr>
        </p:nvSpPr>
        <p:spPr>
          <a:xfrm>
            <a:off x="876300" y="4465638"/>
            <a:ext cx="5607050" cy="41830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b="1">
                <a:latin typeface="Times New Roman" charset="0"/>
                <a:cs typeface="+mn-cs"/>
              </a:rPr>
              <a:t>Instructor Notes</a:t>
            </a:r>
          </a:p>
          <a:p>
            <a:pPr eaLnBrk="1" hangingPunct="1">
              <a:buFontTx/>
              <a:buChar char="•"/>
              <a:defRPr/>
            </a:pPr>
            <a:r>
              <a:rPr lang="en-US">
                <a:latin typeface="Times New Roman" charset="0"/>
                <a:cs typeface="+mn-cs"/>
              </a:rPr>
              <a:t>When checking the temperature of food, insert the probe into the thickest part of the food, as shown in the slide photo. This is usually in the center. Also take another reading in a different spot. The temperature may vary in different areas. Before recording a temperature, wait for the thermometer reading to steady. Wait at least 15 seconds after you insert the stem or the probe into the food.</a:t>
            </a:r>
          </a:p>
          <a:p>
            <a:pPr eaLnBrk="1" hangingPunct="1">
              <a:defRPr/>
            </a:pPr>
            <a:endParaRPr lang="en-US">
              <a:latin typeface="Times New Roman" charset="0"/>
              <a:cs typeface="+mn-cs"/>
            </a:endParaRPr>
          </a:p>
          <a:p>
            <a:pPr eaLnBrk="1" hangingPunct="1">
              <a:defRPr/>
            </a:pPr>
            <a:endParaRPr lang="en-US">
              <a:latin typeface="Times New Roman" charset="0"/>
              <a:cs typeface="+mn-cs"/>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Slide Image Placeholder 1"/>
          <p:cNvSpPr>
            <a:spLocks noGrp="1" noRot="1" noChangeAspect="1" noTextEdit="1"/>
          </p:cNvSpPr>
          <p:nvPr>
            <p:ph type="sldImg"/>
          </p:nvPr>
        </p:nvSpPr>
        <p:spPr>
          <a:ln/>
        </p:spPr>
      </p:sp>
      <p:sp>
        <p:nvSpPr>
          <p:cNvPr id="402435"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a:defRPr/>
            </a:pPr>
            <a:endParaRPr lang="en-US">
              <a:latin typeface="Times New Roman" charset="0"/>
              <a:cs typeface="+mn-cs"/>
            </a:endParaRPr>
          </a:p>
        </p:txBody>
      </p:sp>
      <p:sp>
        <p:nvSpPr>
          <p:cNvPr id="402436"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E495EC52-0243-9643-9D2B-9B2EC18CE35D}" type="slidenum">
              <a:rPr lang="en-US" sz="1200" b="0" smtClean="0">
                <a:solidFill>
                  <a:schemeClr val="tx1"/>
                </a:solidFill>
              </a:rPr>
              <a:pPr eaLnBrk="1" hangingPunct="1">
                <a:defRPr/>
              </a:pPr>
              <a:t>109</a:t>
            </a:fld>
            <a:endParaRPr lang="en-US" sz="1200" b="0" smtClean="0">
              <a:solidFill>
                <a:schemeClr val="tx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551E3F7E-E783-3240-95AF-4AB7832FB19C}" type="slidenum">
              <a:rPr lang="en-US" sz="1200" b="0" smtClean="0">
                <a:solidFill>
                  <a:schemeClr val="tx1"/>
                </a:solidFill>
              </a:rPr>
              <a:pPr eaLnBrk="1" hangingPunct="1">
                <a:defRPr/>
              </a:pPr>
              <a:t>11</a:t>
            </a:fld>
            <a:endParaRPr lang="en-US" sz="1200" b="0" smtClean="0">
              <a:solidFill>
                <a:schemeClr val="tx1"/>
              </a:solidFill>
            </a:endParaRPr>
          </a:p>
        </p:txBody>
      </p:sp>
      <p:sp>
        <p:nvSpPr>
          <p:cNvPr id="302083" name="Rectangle 2"/>
          <p:cNvSpPr>
            <a:spLocks noGrp="1" noRot="1" noChangeAspect="1" noChangeArrowheads="1" noTextEdit="1"/>
          </p:cNvSpPr>
          <p:nvPr>
            <p:ph type="sldImg"/>
          </p:nvPr>
        </p:nvSpPr>
        <p:spPr>
          <a:xfrm>
            <a:off x="1181100" y="698500"/>
            <a:ext cx="4648200" cy="3486150"/>
          </a:xfrm>
          <a:ln/>
        </p:spPr>
      </p:sp>
      <p:sp>
        <p:nvSpPr>
          <p:cNvPr id="302084" name="Rectangle 3"/>
          <p:cNvSpPr>
            <a:spLocks noGrp="1" noChangeArrowheads="1"/>
          </p:cNvSpPr>
          <p:nvPr>
            <p:ph type="body" idx="1"/>
          </p:nvPr>
        </p:nvSpPr>
        <p:spPr>
          <a:xfrm>
            <a:off x="879475" y="4465638"/>
            <a:ext cx="5140325" cy="41830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4300" indent="-114300" eaLnBrk="1" hangingPunct="1">
              <a:defRPr/>
            </a:pPr>
            <a:r>
              <a:rPr lang="en-US">
                <a:latin typeface="Times New Roman" charset="0"/>
                <a:cs typeface="+mn-cs"/>
              </a:rPr>
              <a:t> </a:t>
            </a:r>
            <a:r>
              <a:rPr lang="en-US" b="1">
                <a:latin typeface="Times New Roman" charset="0"/>
                <a:cs typeface="+mn-cs"/>
              </a:rPr>
              <a:t>Instructor Notes</a:t>
            </a:r>
          </a:p>
          <a:p>
            <a:pPr marL="114300" indent="-114300" eaLnBrk="1" hangingPunct="1">
              <a:buFontTx/>
              <a:buChar char="•"/>
              <a:defRPr/>
            </a:pPr>
            <a:r>
              <a:rPr lang="en-US">
                <a:latin typeface="Times New Roman" charset="0"/>
                <a:cs typeface="+mn-cs"/>
              </a:rPr>
              <a:t>If food is not handled correctly, it can become unsafe. These are the five most common food-handling mistakes, or risk factors, that can cause for foodborne illness.</a:t>
            </a: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CC329A5C-967B-6C49-B6B7-AA8AA8EA10FE}" type="slidenum">
              <a:rPr lang="en-US" sz="1200" b="0" smtClean="0">
                <a:solidFill>
                  <a:schemeClr val="tx1"/>
                </a:solidFill>
              </a:rPr>
              <a:pPr eaLnBrk="1" hangingPunct="1">
                <a:defRPr/>
              </a:pPr>
              <a:t>110</a:t>
            </a:fld>
            <a:endParaRPr lang="en-US" sz="1200" b="0" smtClean="0">
              <a:solidFill>
                <a:schemeClr val="tx1"/>
              </a:solidFill>
            </a:endParaRPr>
          </a:p>
        </p:txBody>
      </p:sp>
      <p:sp>
        <p:nvSpPr>
          <p:cNvPr id="403459" name="Rectangle 2"/>
          <p:cNvSpPr>
            <a:spLocks noGrp="1" noRot="1" noChangeAspect="1" noChangeArrowheads="1" noTextEdit="1"/>
          </p:cNvSpPr>
          <p:nvPr>
            <p:ph type="sldImg"/>
          </p:nvPr>
        </p:nvSpPr>
        <p:spPr>
          <a:ln/>
        </p:spPr>
      </p:sp>
      <p:sp>
        <p:nvSpPr>
          <p:cNvPr id="403460" name="Rectangle 3"/>
          <p:cNvSpPr>
            <a:spLocks noGrp="1" noChangeArrowheads="1"/>
          </p:cNvSpPr>
          <p:nvPr>
            <p:ph type="body" idx="1"/>
          </p:nvPr>
        </p:nvSpPr>
        <p:spPr>
          <a:xfrm>
            <a:off x="876300" y="4497388"/>
            <a:ext cx="5484813" cy="472281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4300" indent="-114300" eaLnBrk="1" hangingPunct="1">
              <a:spcBef>
                <a:spcPct val="50000"/>
              </a:spcBef>
              <a:defRPr/>
            </a:pPr>
            <a:r>
              <a:rPr lang="en-US" b="1">
                <a:latin typeface="Times New Roman" charset="0"/>
                <a:cs typeface="Times New Roman" charset="0"/>
              </a:rPr>
              <a:t>Instructor Notes</a:t>
            </a:r>
            <a:endParaRPr lang="en-US">
              <a:latin typeface="Times New Roman" charset="0"/>
              <a:cs typeface="Times New Roman" charset="0"/>
            </a:endParaRPr>
          </a:p>
          <a:p>
            <a:pPr marL="114300" indent="-114300" eaLnBrk="1" hangingPunct="1">
              <a:spcBef>
                <a:spcPct val="50000"/>
              </a:spcBef>
              <a:buSzPct val="80000"/>
              <a:buFontTx/>
              <a:buChar char="•"/>
              <a:defRPr/>
            </a:pPr>
            <a:r>
              <a:rPr lang="en-US">
                <a:latin typeface="Times New Roman" charset="0"/>
                <a:cs typeface="+mn-cs"/>
              </a:rPr>
              <a:t>Discuss the topic objectives with the class.</a:t>
            </a:r>
          </a:p>
          <a:p>
            <a:pPr marL="114300" indent="-114300" eaLnBrk="1" hangingPunct="1">
              <a:defRPr/>
            </a:pPr>
            <a:endParaRPr lang="en-US">
              <a:latin typeface="Times New Roman" charset="0"/>
              <a:cs typeface="+mn-cs"/>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53C3A2C7-87C8-6347-B337-3F65079E3CF3}" type="slidenum">
              <a:rPr lang="en-US" sz="1200" b="0" smtClean="0">
                <a:solidFill>
                  <a:schemeClr val="tx1"/>
                </a:solidFill>
              </a:rPr>
              <a:pPr eaLnBrk="1" hangingPunct="1">
                <a:defRPr/>
              </a:pPr>
              <a:t>111</a:t>
            </a:fld>
            <a:endParaRPr lang="en-US" sz="1200" b="0" smtClean="0">
              <a:solidFill>
                <a:schemeClr val="tx1"/>
              </a:solidFill>
            </a:endParaRPr>
          </a:p>
        </p:txBody>
      </p:sp>
      <p:sp>
        <p:nvSpPr>
          <p:cNvPr id="404483" name="Rectangle 2"/>
          <p:cNvSpPr>
            <a:spLocks noGrp="1" noRot="1" noChangeAspect="1" noChangeArrowheads="1" noTextEdit="1"/>
          </p:cNvSpPr>
          <p:nvPr>
            <p:ph type="sldImg"/>
          </p:nvPr>
        </p:nvSpPr>
        <p:spPr>
          <a:ln/>
        </p:spPr>
      </p:sp>
      <p:sp>
        <p:nvSpPr>
          <p:cNvPr id="404484" name="Rectangle 3"/>
          <p:cNvSpPr>
            <a:spLocks noGrp="1" noChangeArrowheads="1"/>
          </p:cNvSpPr>
          <p:nvPr>
            <p:ph type="body" idx="1"/>
          </p:nvPr>
        </p:nvSpPr>
        <p:spPr>
          <a:xfrm>
            <a:off x="876300" y="4497388"/>
            <a:ext cx="5484813" cy="472281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4300" indent="-114300" eaLnBrk="1" hangingPunct="1">
              <a:defRPr/>
            </a:pPr>
            <a:r>
              <a:rPr lang="en-US" b="1">
                <a:latin typeface="Times New Roman" charset="0"/>
                <a:cs typeface="+mn-cs"/>
              </a:rPr>
              <a:t>Instructor Notes</a:t>
            </a:r>
            <a:endParaRPr lang="en-US">
              <a:latin typeface="Times New Roman" charset="0"/>
              <a:cs typeface="+mn-cs"/>
            </a:endParaRPr>
          </a:p>
          <a:p>
            <a:pPr marL="114300" indent="-114300" eaLnBrk="1" hangingPunct="1">
              <a:buFontTx/>
              <a:buChar char="•"/>
              <a:defRPr/>
            </a:pPr>
            <a:r>
              <a:rPr lang="en-US">
                <a:latin typeface="Times New Roman" charset="0"/>
                <a:cs typeface="+mn-cs"/>
              </a:rPr>
              <a:t>Food must be purchased from approved, reputable suppliers. These suppliers have been inspected and can show you an inspection report. They also meet all applicable local, state, and federal laws. This applies to all suppliers in the supply chain. Your operation</a:t>
            </a:r>
            <a:r>
              <a:rPr lang="ja-JP" altLang="en-US">
                <a:latin typeface="Times New Roman" charset="0"/>
                <a:cs typeface="+mn-cs"/>
              </a:rPr>
              <a:t>’</a:t>
            </a:r>
            <a:r>
              <a:rPr lang="en-US">
                <a:latin typeface="Times New Roman" charset="0"/>
                <a:cs typeface="+mn-cs"/>
              </a:rPr>
              <a:t>s chain can include growers, shippers, packers, manufacturers, distributors (trucking fleets and warehouses), and local markets.</a:t>
            </a:r>
          </a:p>
          <a:p>
            <a:pPr marL="114300" indent="-114300" eaLnBrk="1" hangingPunct="1">
              <a:buFontTx/>
              <a:buChar char="•"/>
              <a:defRPr/>
            </a:pPr>
            <a:r>
              <a:rPr lang="en-US">
                <a:latin typeface="Times New Roman" charset="0"/>
                <a:cs typeface="+mn-cs"/>
              </a:rPr>
              <a:t>Develop a relationship with your suppliers, and get to know their food safety practices. Consider reviewing their most recent inspection reports. These reports can be from the U.S. Department of Agriculture (USDA), the Food and Drug Administration (FDA), or a third-party inspector. They should be based on Good Manufacturing Practices (GMP) or Good Agricultural Practices (GAP). </a:t>
            </a: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63B48D4C-943D-3A4A-8AD5-261DAB0434C1}" type="slidenum">
              <a:rPr lang="en-US" sz="1200" b="0" smtClean="0">
                <a:solidFill>
                  <a:schemeClr val="tx1"/>
                </a:solidFill>
              </a:rPr>
              <a:pPr eaLnBrk="1" hangingPunct="1">
                <a:defRPr/>
              </a:pPr>
              <a:t>112</a:t>
            </a:fld>
            <a:endParaRPr lang="en-US" sz="1200" b="0" smtClean="0">
              <a:solidFill>
                <a:schemeClr val="tx1"/>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76300" y="4497388"/>
            <a:ext cx="5484813" cy="472281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8498" tIns="49249" rIns="98498" bIns="49249"/>
          <a:lstStyle/>
          <a:p>
            <a:pPr marL="114300" indent="-114300" eaLnBrk="1" hangingPunct="1">
              <a:defRPr/>
            </a:pPr>
            <a:r>
              <a:rPr lang="en-US" b="1">
                <a:latin typeface="Times New Roman" charset="0"/>
                <a:cs typeface="+mn-cs"/>
              </a:rPr>
              <a:t>Instructor Notes</a:t>
            </a:r>
          </a:p>
          <a:p>
            <a:pPr marL="114300" indent="-114300" eaLnBrk="1" hangingPunct="1">
              <a:buFontTx/>
              <a:buChar char="•"/>
              <a:defRPr/>
            </a:pPr>
            <a:r>
              <a:rPr lang="en-US">
                <a:latin typeface="Times New Roman" charset="0"/>
                <a:cs typeface="+mn-cs"/>
              </a:rPr>
              <a:t>Make specific staff responsible for receiving. </a:t>
            </a:r>
          </a:p>
          <a:p>
            <a:pPr marL="114300" indent="-114300" eaLnBrk="1" hangingPunct="1">
              <a:buFontTx/>
              <a:buChar char="•"/>
              <a:defRPr/>
            </a:pPr>
            <a:r>
              <a:rPr lang="en-US">
                <a:latin typeface="Times New Roman" charset="0"/>
                <a:cs typeface="+mn-cs"/>
              </a:rPr>
              <a:t>Provide staff with the tools they need, including purchase orders, thermometers, and scales. Then make sure enough trained staff is available to receive and inspect food items promptly. This starts by visually inspecting delivery trucks for signs of contamination. It continues with visually inspecting the food items and checking to make sure they have been received at the correct temperature. </a:t>
            </a:r>
          </a:p>
          <a:p>
            <a:pPr marL="114300" indent="-114300" eaLnBrk="1" hangingPunct="1">
              <a:buFontTx/>
              <a:buChar char="•"/>
              <a:defRPr/>
            </a:pPr>
            <a:r>
              <a:rPr lang="en-US">
                <a:latin typeface="Times New Roman" charset="0"/>
                <a:cs typeface="+mn-cs"/>
              </a:rPr>
              <a:t>Once inspected, food items must be stored as quickly as possible in the correct areas. This is especially true for refrigerated and frozen items.</a:t>
            </a: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C11F61C4-F16B-5C44-A3AA-F67A8B6BD215}" type="slidenum">
              <a:rPr lang="en-US" sz="1200" b="0" smtClean="0">
                <a:solidFill>
                  <a:schemeClr val="tx1"/>
                </a:solidFill>
              </a:rPr>
              <a:pPr eaLnBrk="1" hangingPunct="1">
                <a:defRPr/>
              </a:pPr>
              <a:t>113</a:t>
            </a:fld>
            <a:endParaRPr lang="en-US" sz="1200" b="0" smtClean="0">
              <a:solidFill>
                <a:schemeClr val="tx1"/>
              </a:solidFill>
            </a:endParaRPr>
          </a:p>
        </p:txBody>
      </p:sp>
      <p:sp>
        <p:nvSpPr>
          <p:cNvPr id="406531" name="Rectangle 2"/>
          <p:cNvSpPr>
            <a:spLocks noGrp="1" noRot="1" noChangeAspect="1" noChangeArrowheads="1" noTextEdit="1"/>
          </p:cNvSpPr>
          <p:nvPr>
            <p:ph type="sldImg"/>
          </p:nvPr>
        </p:nvSpPr>
        <p:spPr>
          <a:ln/>
        </p:spPr>
      </p:sp>
      <p:sp>
        <p:nvSpPr>
          <p:cNvPr id="406532" name="Rectangle 3"/>
          <p:cNvSpPr>
            <a:spLocks noGrp="1" noChangeArrowheads="1"/>
          </p:cNvSpPr>
          <p:nvPr>
            <p:ph type="body" idx="1"/>
          </p:nvPr>
        </p:nvSpPr>
        <p:spPr>
          <a:xfrm>
            <a:off x="876300" y="4497388"/>
            <a:ext cx="5484813" cy="472281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8498" tIns="49249" rIns="98498" bIns="49249"/>
          <a:lstStyle/>
          <a:p>
            <a:pPr marL="114300" indent="-114300" eaLnBrk="1" hangingPunct="1">
              <a:defRPr/>
            </a:pPr>
            <a:r>
              <a:rPr lang="en-US" b="1">
                <a:latin typeface="Times New Roman" charset="0"/>
                <a:cs typeface="+mn-cs"/>
              </a:rPr>
              <a:t>Instructor Notes</a:t>
            </a:r>
          </a:p>
          <a:p>
            <a:pPr marL="114300" indent="-114300" eaLnBrk="1" hangingPunct="1">
              <a:buFontTx/>
              <a:buChar char="•"/>
              <a:defRPr/>
            </a:pPr>
            <a:r>
              <a:rPr lang="en-US">
                <a:latin typeface="Times New Roman" charset="0"/>
                <a:cs typeface="+mn-cs"/>
              </a:rPr>
              <a:t>Some foodservice operations receive food after-hours when they are closed for business. This is often referred to as a key drop delivery.</a:t>
            </a:r>
          </a:p>
          <a:p>
            <a:pPr marL="114300" indent="-114300" eaLnBrk="1" hangingPunct="1">
              <a:buFontTx/>
              <a:buChar char="•"/>
              <a:defRPr/>
            </a:pPr>
            <a:r>
              <a:rPr lang="en-US">
                <a:latin typeface="Times New Roman" charset="0"/>
                <a:cs typeface="+mn-cs"/>
              </a:rPr>
              <a:t>The supplier is given a key or other access to the operation to make the delivery. Products are then placed in coolers, freezers, and dry storage areas. The delivery must be inspected once you arrive at the operation and meet the criteria identified in the slide. </a:t>
            </a: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8341F85F-829E-A34D-BA5C-782C159BEAA4}" type="slidenum">
              <a:rPr lang="en-US" sz="1200" b="0" smtClean="0">
                <a:solidFill>
                  <a:schemeClr val="tx1"/>
                </a:solidFill>
              </a:rPr>
              <a:pPr eaLnBrk="1" hangingPunct="1">
                <a:defRPr/>
              </a:pPr>
              <a:t>114</a:t>
            </a:fld>
            <a:endParaRPr lang="en-US" sz="1200" b="0" smtClean="0">
              <a:solidFill>
                <a:schemeClr val="tx1"/>
              </a:solidFill>
            </a:endParaRPr>
          </a:p>
        </p:txBody>
      </p:sp>
      <p:sp>
        <p:nvSpPr>
          <p:cNvPr id="407555" name="Rectangle 2"/>
          <p:cNvSpPr>
            <a:spLocks noGrp="1" noRot="1" noChangeAspect="1" noChangeArrowheads="1" noTextEdit="1"/>
          </p:cNvSpPr>
          <p:nvPr>
            <p:ph type="sldImg"/>
          </p:nvPr>
        </p:nvSpPr>
        <p:spPr>
          <a:ln/>
        </p:spPr>
      </p:sp>
      <p:sp>
        <p:nvSpPr>
          <p:cNvPr id="407556" name="Rectangle 3"/>
          <p:cNvSpPr>
            <a:spLocks noGrp="1" noChangeArrowheads="1"/>
          </p:cNvSpPr>
          <p:nvPr>
            <p:ph type="body" idx="1"/>
          </p:nvPr>
        </p:nvSpPr>
        <p:spPr>
          <a:xfrm>
            <a:off x="876300" y="4497388"/>
            <a:ext cx="5484813" cy="472281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8498" tIns="49249" rIns="98498" bIns="49249"/>
          <a:lstStyle/>
          <a:p>
            <a:pPr marL="114300" indent="-114300" eaLnBrk="1" hangingPunct="1">
              <a:defRPr/>
            </a:pPr>
            <a:r>
              <a:rPr lang="en-US" b="1">
                <a:latin typeface="Times New Roman" charset="0"/>
                <a:cs typeface="+mn-cs"/>
              </a:rPr>
              <a:t>Instructor Notes</a:t>
            </a:r>
          </a:p>
          <a:p>
            <a:pPr marL="114300" indent="-114300" eaLnBrk="1" hangingPunct="1">
              <a:buFontTx/>
              <a:buChar char="•"/>
              <a:defRPr/>
            </a:pPr>
            <a:r>
              <a:rPr lang="en-US">
                <a:latin typeface="Times New Roman" charset="0"/>
                <a:cs typeface="+mn-cs"/>
              </a:rPr>
              <a:t>Occasionally, you may be able to recondition and use items that would have been rejected. For example, a shipment of cans with contaminated surfaces may be cleaned and sanitized, allowing them to be used. However, the same cans may not be reconditioned if the contamination was a result of damage to the cans.</a:t>
            </a: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3BC76942-D465-BA44-9C33-2F7B39977000}" type="slidenum">
              <a:rPr lang="en-US" sz="1200" b="0" smtClean="0">
                <a:solidFill>
                  <a:schemeClr val="tx1"/>
                </a:solidFill>
              </a:rPr>
              <a:pPr eaLnBrk="1" hangingPunct="1">
                <a:defRPr/>
              </a:pPr>
              <a:t>115</a:t>
            </a:fld>
            <a:endParaRPr lang="en-US" sz="1200" b="0" smtClean="0">
              <a:solidFill>
                <a:schemeClr val="tx1"/>
              </a:solidFill>
            </a:endParaRPr>
          </a:p>
        </p:txBody>
      </p:sp>
      <p:sp>
        <p:nvSpPr>
          <p:cNvPr id="408579" name="Rectangle 2"/>
          <p:cNvSpPr>
            <a:spLocks noGrp="1" noRot="1" noChangeAspect="1" noChangeArrowheads="1" noTextEdit="1"/>
          </p:cNvSpPr>
          <p:nvPr>
            <p:ph type="sldImg"/>
          </p:nvPr>
        </p:nvSpPr>
        <p:spPr>
          <a:ln/>
        </p:spPr>
      </p:sp>
      <p:sp>
        <p:nvSpPr>
          <p:cNvPr id="408580" name="Rectangle 3"/>
          <p:cNvSpPr>
            <a:spLocks noGrp="1" noChangeArrowheads="1"/>
          </p:cNvSpPr>
          <p:nvPr>
            <p:ph type="body" idx="1"/>
          </p:nvPr>
        </p:nvSpPr>
        <p:spPr>
          <a:xfrm>
            <a:off x="876300" y="4497388"/>
            <a:ext cx="5484813" cy="472281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8498" tIns="49249" rIns="98498" bIns="49249"/>
          <a:lstStyle/>
          <a:p>
            <a:pPr marL="114300" indent="-114300" eaLnBrk="1" hangingPunct="1">
              <a:defRPr/>
            </a:pPr>
            <a:r>
              <a:rPr lang="en-US" b="1">
                <a:latin typeface="Times New Roman" charset="0"/>
                <a:cs typeface="+mn-cs"/>
              </a:rPr>
              <a:t>Instructor Notes</a:t>
            </a:r>
          </a:p>
          <a:p>
            <a:pPr marL="114300" indent="-114300" eaLnBrk="1" hangingPunct="1">
              <a:buFontTx/>
              <a:buChar char="•"/>
              <a:defRPr/>
            </a:pPr>
            <a:r>
              <a:rPr lang="en-US">
                <a:latin typeface="Times New Roman" charset="0"/>
                <a:cs typeface="+mn-cs"/>
              </a:rPr>
              <a:t>Food items you have received may sometimes be recalled by the manufacturer. This may happen when food contamination is confirmed or suspected. It can also occur when items have been mislabeled or misbranded. Often food is recalled when food allergens have not been identified on the label. Most vendors will notify you of the recall. However, you should also monitor recall notifications made by the FDA and the USDA. Follow the guidelines in the slide when notified of a recall.</a:t>
            </a:r>
          </a:p>
          <a:p>
            <a:pPr marL="114300" indent="-114300" eaLnBrk="1" hangingPunct="1">
              <a:buFontTx/>
              <a:buChar char="•"/>
              <a:defRPr/>
            </a:pPr>
            <a:r>
              <a:rPr lang="en-US">
                <a:latin typeface="Times New Roman" charset="0"/>
                <a:cs typeface="+mn-cs"/>
              </a:rPr>
              <a:t>Identify the recalled food items by matching information from the recall notice to the item. This may include the manufacturer</a:t>
            </a:r>
            <a:r>
              <a:rPr lang="ja-JP" altLang="en-US">
                <a:latin typeface="Times New Roman" charset="0"/>
                <a:cs typeface="+mn-cs"/>
              </a:rPr>
              <a:t>’</a:t>
            </a:r>
            <a:r>
              <a:rPr lang="en-US">
                <a:latin typeface="Times New Roman" charset="0"/>
                <a:cs typeface="+mn-cs"/>
              </a:rPr>
              <a:t>s ID, the time the item was manufactured, and the item</a:t>
            </a:r>
            <a:r>
              <a:rPr lang="ja-JP" altLang="en-US">
                <a:latin typeface="Times New Roman" charset="0"/>
                <a:cs typeface="+mn-cs"/>
              </a:rPr>
              <a:t>’</a:t>
            </a:r>
            <a:r>
              <a:rPr lang="en-US">
                <a:latin typeface="Times New Roman" charset="0"/>
                <a:cs typeface="+mn-cs"/>
              </a:rPr>
              <a:t>s use-by date.</a:t>
            </a:r>
          </a:p>
          <a:p>
            <a:pPr marL="114300" indent="-114300" eaLnBrk="1" hangingPunct="1">
              <a:buFontTx/>
              <a:buChar char="•"/>
              <a:defRPr/>
            </a:pPr>
            <a:r>
              <a:rPr lang="en-US">
                <a:latin typeface="Times New Roman" charset="0"/>
                <a:cs typeface="+mn-cs"/>
              </a:rPr>
              <a:t>Remove the item from inventory, and place it in a secure and appropriate location. That may be a cooler or dry-storage area.</a:t>
            </a:r>
          </a:p>
          <a:p>
            <a:pPr marL="114300" indent="-114300" eaLnBrk="1" hangingPunct="1">
              <a:buFontTx/>
              <a:buChar char="•"/>
              <a:defRPr/>
            </a:pPr>
            <a:r>
              <a:rPr lang="en-US">
                <a:latin typeface="Times New Roman" charset="0"/>
                <a:cs typeface="+mn-cs"/>
              </a:rPr>
              <a:t>The recalled item must be stored separately from food, utensils, equipment, linens, and single-use items. </a:t>
            </a:r>
          </a:p>
          <a:p>
            <a:pPr marL="114300" indent="-114300" eaLnBrk="1" hangingPunct="1">
              <a:buFontTx/>
              <a:buChar char="•"/>
              <a:defRPr/>
            </a:pPr>
            <a:r>
              <a:rPr lang="en-US">
                <a:latin typeface="Times New Roman" charset="0"/>
                <a:cs typeface="+mn-cs"/>
              </a:rPr>
              <a:t>Label the item in a way that will prevent it from being placed back in inventory. Some operations do this by including a Do Not Use and Do Not Discard label on recalled food items. Inform staff not to use the product.</a:t>
            </a:r>
          </a:p>
          <a:p>
            <a:pPr marL="114300" indent="-114300" eaLnBrk="1" hangingPunct="1">
              <a:buFontTx/>
              <a:buChar char="•"/>
              <a:defRPr/>
            </a:pPr>
            <a:r>
              <a:rPr lang="en-US">
                <a:latin typeface="Times New Roman" charset="0"/>
                <a:cs typeface="+mn-cs"/>
              </a:rPr>
              <a:t>Refer to the vendor</a:t>
            </a:r>
            <a:r>
              <a:rPr lang="ja-JP" altLang="en-US">
                <a:latin typeface="Times New Roman" charset="0"/>
                <a:cs typeface="+mn-cs"/>
              </a:rPr>
              <a:t>’</a:t>
            </a:r>
            <a:r>
              <a:rPr lang="en-US">
                <a:latin typeface="Times New Roman" charset="0"/>
                <a:cs typeface="+mn-cs"/>
              </a:rPr>
              <a:t>s notification or recall notice for what to do with the item. For example, you might be instructed to throw it out or return it to the vendor.</a:t>
            </a: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918C3F27-B6D7-D044-A780-7C80ADBD3BAD}" type="slidenum">
              <a:rPr lang="en-US" sz="1200" b="0" smtClean="0">
                <a:solidFill>
                  <a:schemeClr val="tx1"/>
                </a:solidFill>
              </a:rPr>
              <a:pPr eaLnBrk="1" hangingPunct="1">
                <a:defRPr/>
              </a:pPr>
              <a:t>116</a:t>
            </a:fld>
            <a:endParaRPr lang="en-US" sz="1200" b="0" smtClean="0">
              <a:solidFill>
                <a:schemeClr val="tx1"/>
              </a:solidFill>
            </a:endParaRPr>
          </a:p>
        </p:txBody>
      </p:sp>
      <p:sp>
        <p:nvSpPr>
          <p:cNvPr id="409603" name="Rectangle 2"/>
          <p:cNvSpPr>
            <a:spLocks noGrp="1" noRot="1" noChangeAspect="1" noChangeArrowheads="1" noTextEdit="1"/>
          </p:cNvSpPr>
          <p:nvPr>
            <p:ph type="sldImg"/>
          </p:nvPr>
        </p:nvSpPr>
        <p:spPr>
          <a:ln/>
        </p:spPr>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74604832-8F3A-F240-85CF-F98D6E6D4ED1}" type="slidenum">
              <a:rPr lang="en-US" sz="1200" b="0" smtClean="0">
                <a:solidFill>
                  <a:schemeClr val="tx1"/>
                </a:solidFill>
              </a:rPr>
              <a:pPr eaLnBrk="1" hangingPunct="1">
                <a:defRPr/>
              </a:pPr>
              <a:t>117</a:t>
            </a:fld>
            <a:endParaRPr lang="en-US" sz="1200" b="0" smtClean="0">
              <a:solidFill>
                <a:schemeClr val="tx1"/>
              </a:solidFill>
            </a:endParaRPr>
          </a:p>
        </p:txBody>
      </p:sp>
      <p:sp>
        <p:nvSpPr>
          <p:cNvPr id="410627" name="Rectangle 2"/>
          <p:cNvSpPr>
            <a:spLocks noGrp="1" noRot="1" noChangeAspect="1" noChangeArrowheads="1" noTextEdit="1"/>
          </p:cNvSpPr>
          <p:nvPr>
            <p:ph type="sldImg"/>
          </p:nvPr>
        </p:nvSpPr>
        <p:spPr>
          <a:ln/>
        </p:spPr>
      </p:sp>
      <p:sp>
        <p:nvSpPr>
          <p:cNvPr id="410628" name="Rectangle 3"/>
          <p:cNvSpPr>
            <a:spLocks noGrp="1" noChangeArrowheads="1"/>
          </p:cNvSpPr>
          <p:nvPr>
            <p:ph type="body" idx="1"/>
          </p:nvPr>
        </p:nvSpPr>
        <p:spPr>
          <a:xfrm>
            <a:off x="876300" y="4497388"/>
            <a:ext cx="5484813" cy="472281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8498" tIns="49249" rIns="98498" bIns="49249"/>
          <a:lstStyle/>
          <a:p>
            <a:pPr marL="114300" indent="-114300" eaLnBrk="1" hangingPunct="1">
              <a:defRPr/>
            </a:pPr>
            <a:r>
              <a:rPr lang="en-US" b="1">
                <a:latin typeface="Times New Roman" charset="0"/>
                <a:cs typeface="+mn-cs"/>
              </a:rPr>
              <a:t>Instructor Notes</a:t>
            </a:r>
          </a:p>
          <a:p>
            <a:pPr marL="114300" indent="-114300" eaLnBrk="1" hangingPunct="1">
              <a:buFontTx/>
              <a:buChar char="•"/>
              <a:defRPr/>
            </a:pPr>
            <a:r>
              <a:rPr lang="en-US">
                <a:latin typeface="Times New Roman" charset="0"/>
                <a:cs typeface="+mn-cs"/>
              </a:rPr>
              <a:t>ROP stands for reduced oxygen packaging. It includes MAP, vacuum-packed, and </a:t>
            </a:r>
            <a:r>
              <a:rPr lang="en-US" i="1">
                <a:latin typeface="Times New Roman" charset="0"/>
                <a:cs typeface="+mn-cs"/>
              </a:rPr>
              <a:t>sous vide</a:t>
            </a:r>
            <a:r>
              <a:rPr lang="en-US">
                <a:latin typeface="Times New Roman" charset="0"/>
                <a:cs typeface="+mn-cs"/>
              </a:rPr>
              <a:t> food. </a:t>
            </a:r>
          </a:p>
          <a:p>
            <a:pPr marL="114300" indent="-114300" eaLnBrk="1" hangingPunct="1">
              <a:buFontTx/>
              <a:buChar char="•"/>
              <a:defRPr/>
            </a:pPr>
            <a:r>
              <a:rPr lang="en-US">
                <a:latin typeface="Times New Roman" charset="0"/>
                <a:cs typeface="+mn-cs"/>
              </a:rPr>
              <a:t>It may be possible to check the temperature of bulk food by folding the packaging around the thermometer stem or probe. You must be careful not to puncture the packaging when using this method. </a:t>
            </a:r>
          </a:p>
          <a:p>
            <a:pPr marL="114300" indent="-114300" eaLnBrk="1" hangingPunct="1">
              <a:defRPr/>
            </a:pPr>
            <a:endParaRPr lang="en-US">
              <a:latin typeface="Times New Roman" charset="0"/>
              <a:cs typeface="+mn-cs"/>
            </a:endParaRPr>
          </a:p>
          <a:p>
            <a:pPr marL="114300" indent="-114300" eaLnBrk="1" hangingPunct="1">
              <a:lnSpc>
                <a:spcPct val="80000"/>
              </a:lnSpc>
              <a:spcBef>
                <a:spcPct val="50000"/>
              </a:spcBef>
              <a:buSzPct val="80000"/>
              <a:buFontTx/>
              <a:buChar char="•"/>
              <a:defRPr/>
            </a:pPr>
            <a:endParaRPr lang="en-US">
              <a:latin typeface="Times New Roman" charset="0"/>
              <a:cs typeface="Times New Roman" charset="0"/>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0127A708-5C26-0142-959B-0095DA835722}" type="slidenum">
              <a:rPr lang="en-US" sz="1200" b="0" smtClean="0">
                <a:solidFill>
                  <a:schemeClr val="tx1"/>
                </a:solidFill>
              </a:rPr>
              <a:pPr eaLnBrk="1" hangingPunct="1">
                <a:defRPr/>
              </a:pPr>
              <a:t>118</a:t>
            </a:fld>
            <a:endParaRPr lang="en-US" sz="1200" b="0" smtClean="0">
              <a:solidFill>
                <a:schemeClr val="tx1"/>
              </a:solidFill>
            </a:endParaRPr>
          </a:p>
        </p:txBody>
      </p:sp>
      <p:sp>
        <p:nvSpPr>
          <p:cNvPr id="411651" name="Rectangle 2"/>
          <p:cNvSpPr>
            <a:spLocks noGrp="1" noRot="1" noChangeAspect="1" noChangeArrowheads="1" noTextEdit="1"/>
          </p:cNvSpPr>
          <p:nvPr>
            <p:ph type="sldImg"/>
          </p:nvPr>
        </p:nvSpPr>
        <p:spPr>
          <a:ln/>
        </p:spPr>
      </p:sp>
      <p:sp>
        <p:nvSpPr>
          <p:cNvPr id="411652" name="Rectangle 3"/>
          <p:cNvSpPr>
            <a:spLocks noGrp="1" noChangeArrowheads="1"/>
          </p:cNvSpPr>
          <p:nvPr>
            <p:ph type="body" idx="1"/>
          </p:nvPr>
        </p:nvSpPr>
        <p:spPr>
          <a:xfrm>
            <a:off x="876300" y="4497388"/>
            <a:ext cx="5484813" cy="472281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8498" tIns="49249" rIns="98498" bIns="49249"/>
          <a:lstStyle/>
          <a:p>
            <a:pPr marL="114300" indent="-114300" eaLnBrk="1" hangingPunct="1">
              <a:defRPr/>
            </a:pPr>
            <a:r>
              <a:rPr lang="en-US" b="1">
                <a:latin typeface="Times New Roman" charset="0"/>
                <a:cs typeface="+mn-cs"/>
              </a:rPr>
              <a:t>Instructor Notes</a:t>
            </a:r>
          </a:p>
          <a:p>
            <a:pPr marL="114300" indent="-114300" eaLnBrk="1" hangingPunct="1">
              <a:buFontTx/>
              <a:buChar char="•"/>
              <a:defRPr/>
            </a:pPr>
            <a:r>
              <a:rPr lang="en-US">
                <a:latin typeface="Times New Roman" charset="0"/>
                <a:cs typeface="+mn-cs"/>
              </a:rPr>
              <a:t>When checking the temperature of food by this method, make sure the sensing area of the thermometer stem or probe is fully immersed in the food. It must not touch the package. </a:t>
            </a: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9FD45BF4-2D4F-9542-8823-501C785CE717}" type="slidenum">
              <a:rPr lang="en-US" sz="1200" b="0" smtClean="0">
                <a:solidFill>
                  <a:schemeClr val="tx1"/>
                </a:solidFill>
              </a:rPr>
              <a:pPr eaLnBrk="1" hangingPunct="1">
                <a:defRPr/>
              </a:pPr>
              <a:t>119</a:t>
            </a:fld>
            <a:endParaRPr lang="en-US" sz="1200" b="0" smtClean="0">
              <a:solidFill>
                <a:schemeClr val="tx1"/>
              </a:solidFill>
            </a:endParaRPr>
          </a:p>
        </p:txBody>
      </p:sp>
      <p:sp>
        <p:nvSpPr>
          <p:cNvPr id="412675" name="Rectangle 2"/>
          <p:cNvSpPr>
            <a:spLocks noGrp="1" noRot="1" noChangeAspect="1" noChangeArrowheads="1" noTextEdit="1"/>
          </p:cNvSpPr>
          <p:nvPr>
            <p:ph type="sldImg"/>
          </p:nvPr>
        </p:nvSpPr>
        <p:spPr>
          <a:ln/>
        </p:spPr>
      </p:sp>
      <p:sp>
        <p:nvSpPr>
          <p:cNvPr id="412676" name="Rectangle 3"/>
          <p:cNvSpPr>
            <a:spLocks noGrp="1" noChangeArrowheads="1"/>
          </p:cNvSpPr>
          <p:nvPr>
            <p:ph type="body" idx="1"/>
          </p:nvPr>
        </p:nvSpPr>
        <p:spPr>
          <a:xfrm>
            <a:off x="876300" y="4497388"/>
            <a:ext cx="5484813" cy="472281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8498" tIns="49249" rIns="98498" bIns="49249"/>
          <a:lstStyle/>
          <a:p>
            <a:pPr marL="228600" indent="-228600" eaLnBrk="1" hangingPunct="1">
              <a:defRPr/>
            </a:pPr>
            <a:r>
              <a:rPr lang="en-US" b="1">
                <a:latin typeface="Times New Roman" charset="0"/>
                <a:cs typeface="+mn-cs"/>
              </a:rPr>
              <a:t>Instructor Notes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AC823CBB-7B50-094E-842C-72FB4E7248B0}" type="slidenum">
              <a:rPr lang="en-US" sz="1200" b="0" smtClean="0">
                <a:solidFill>
                  <a:schemeClr val="tx1"/>
                </a:solidFill>
              </a:rPr>
              <a:pPr eaLnBrk="1" hangingPunct="1">
                <a:defRPr/>
              </a:pPr>
              <a:t>12</a:t>
            </a:fld>
            <a:endParaRPr lang="en-US" sz="1200" b="0" smtClean="0">
              <a:solidFill>
                <a:schemeClr val="tx1"/>
              </a:solidFill>
            </a:endParaRPr>
          </a:p>
        </p:txBody>
      </p:sp>
      <p:sp>
        <p:nvSpPr>
          <p:cNvPr id="303107" name="Rectangle 2"/>
          <p:cNvSpPr>
            <a:spLocks noGrp="1" noRot="1" noChangeAspect="1" noChangeArrowheads="1" noTextEdit="1"/>
          </p:cNvSpPr>
          <p:nvPr>
            <p:ph type="sldImg"/>
          </p:nvPr>
        </p:nvSpPr>
        <p:spPr>
          <a:xfrm>
            <a:off x="1181100" y="698500"/>
            <a:ext cx="4648200" cy="3486150"/>
          </a:xfrm>
          <a:ln/>
        </p:spPr>
      </p:sp>
      <p:sp>
        <p:nvSpPr>
          <p:cNvPr id="289796" name="Rectangle 3"/>
          <p:cNvSpPr>
            <a:spLocks noGrp="1" noChangeArrowheads="1"/>
          </p:cNvSpPr>
          <p:nvPr>
            <p:ph type="body" idx="1"/>
          </p:nvPr>
        </p:nvSpPr>
        <p:spPr>
          <a:xfrm>
            <a:off x="876300" y="4467225"/>
            <a:ext cx="5143500" cy="4181475"/>
          </a:xfrm>
        </p:spPr>
        <p:txBody>
          <a:bodyPr/>
          <a:lstStyle/>
          <a:p>
            <a:pPr defTabSz="114300" eaLnBrk="1" hangingPunct="1">
              <a:defRPr/>
            </a:pPr>
            <a:r>
              <a:rPr lang="en-US" b="1" dirty="0" smtClean="0">
                <a:ea typeface="+mn-ea"/>
                <a:cs typeface="Times New Roman" pitchFamily="18" charset="0"/>
              </a:rPr>
              <a:t>Instructor Notes</a:t>
            </a:r>
            <a:r>
              <a:rPr lang="en-US" b="1" dirty="0" smtClean="0">
                <a:solidFill>
                  <a:srgbClr val="FF3300"/>
                </a:solidFill>
                <a:ea typeface="+mn-ea"/>
                <a:cs typeface="+mn-cs"/>
              </a:rPr>
              <a:t> </a:t>
            </a:r>
          </a:p>
          <a:p>
            <a:pPr marL="114300" indent="-114300" eaLnBrk="1" hangingPunct="1">
              <a:buFontTx/>
              <a:buChar char="•"/>
              <a:defRPr/>
            </a:pPr>
            <a:r>
              <a:rPr lang="en-US" dirty="0" smtClean="0">
                <a:ea typeface="+mn-ea"/>
                <a:cs typeface="+mn-cs"/>
              </a:rPr>
              <a:t>Except for purchasing food from unsafe sources, each risk factor for foodborne illness is related to four main factors: time-temperature abuse, cross-contamination, poor personal hygiene, and poor cleaning and sanitizing.</a:t>
            </a: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93497F4F-C6AD-D54D-9D13-B3F54CCE9700}" type="slidenum">
              <a:rPr lang="en-US" sz="1200" b="0" smtClean="0">
                <a:solidFill>
                  <a:schemeClr val="tx1"/>
                </a:solidFill>
              </a:rPr>
              <a:pPr eaLnBrk="1" hangingPunct="1">
                <a:defRPr/>
              </a:pPr>
              <a:t>120</a:t>
            </a:fld>
            <a:endParaRPr lang="en-US" sz="1200" b="0" smtClean="0">
              <a:solidFill>
                <a:schemeClr val="tx1"/>
              </a:solidFill>
            </a:endParaRPr>
          </a:p>
        </p:txBody>
      </p:sp>
      <p:sp>
        <p:nvSpPr>
          <p:cNvPr id="413699" name="Rectangle 2"/>
          <p:cNvSpPr>
            <a:spLocks noGrp="1" noRot="1" noChangeAspect="1" noChangeArrowheads="1" noTextEdit="1"/>
          </p:cNvSpPr>
          <p:nvPr>
            <p:ph type="sldImg"/>
          </p:nvPr>
        </p:nvSpPr>
        <p:spPr>
          <a:ln/>
        </p:spPr>
      </p:sp>
      <p:sp>
        <p:nvSpPr>
          <p:cNvPr id="413700" name="Rectangle 3"/>
          <p:cNvSpPr>
            <a:spLocks noGrp="1" noChangeArrowheads="1"/>
          </p:cNvSpPr>
          <p:nvPr>
            <p:ph type="body" idx="1"/>
          </p:nvPr>
        </p:nvSpPr>
        <p:spPr>
          <a:xfrm>
            <a:off x="876300" y="4497388"/>
            <a:ext cx="5484813" cy="472281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8498" tIns="49249" rIns="98498" bIns="49249"/>
          <a:lstStyle/>
          <a:p>
            <a:pPr marL="228600" indent="-228600" eaLnBrk="1" hangingPunct="1">
              <a:defRPr/>
            </a:pPr>
            <a:r>
              <a:rPr lang="en-US" b="1">
                <a:latin typeface="Times New Roman" charset="0"/>
                <a:cs typeface="+mn-cs"/>
              </a:rPr>
              <a:t>Instructor Notes</a:t>
            </a: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7864705C-A1F8-1C49-8185-4C6D8003FDA8}" type="slidenum">
              <a:rPr lang="en-US" sz="1200" b="0" smtClean="0">
                <a:solidFill>
                  <a:schemeClr val="tx1"/>
                </a:solidFill>
              </a:rPr>
              <a:pPr eaLnBrk="1" hangingPunct="1">
                <a:defRPr/>
              </a:pPr>
              <a:t>121</a:t>
            </a:fld>
            <a:endParaRPr lang="en-US" sz="1200" b="0" smtClean="0">
              <a:solidFill>
                <a:schemeClr val="tx1"/>
              </a:solidFill>
            </a:endParaRPr>
          </a:p>
        </p:txBody>
      </p:sp>
      <p:sp>
        <p:nvSpPr>
          <p:cNvPr id="414723" name="Rectangle 2"/>
          <p:cNvSpPr>
            <a:spLocks noGrp="1" noRot="1" noChangeAspect="1" noChangeArrowheads="1" noTextEdit="1"/>
          </p:cNvSpPr>
          <p:nvPr>
            <p:ph type="sldImg"/>
          </p:nvPr>
        </p:nvSpPr>
        <p:spPr>
          <a:ln/>
        </p:spPr>
      </p:sp>
      <p:sp>
        <p:nvSpPr>
          <p:cNvPr id="414724" name="Rectangle 3"/>
          <p:cNvSpPr>
            <a:spLocks noGrp="1" noChangeArrowheads="1"/>
          </p:cNvSpPr>
          <p:nvPr>
            <p:ph type="body" idx="1"/>
          </p:nvPr>
        </p:nvSpPr>
        <p:spPr>
          <a:xfrm>
            <a:off x="876300" y="4497388"/>
            <a:ext cx="5484813" cy="472281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8498" tIns="49249" rIns="98498" bIns="49249"/>
          <a:lstStyle/>
          <a:p>
            <a:pPr marL="228600" indent="-228600" eaLnBrk="1" hangingPunct="1">
              <a:defRPr/>
            </a:pPr>
            <a:r>
              <a:rPr lang="en-US" b="1">
                <a:latin typeface="Times New Roman" charset="0"/>
                <a:cs typeface="+mn-cs"/>
              </a:rPr>
              <a:t>Instructor Notes</a:t>
            </a:r>
            <a:endParaRPr lang="en-US">
              <a:latin typeface="Times New Roman" charset="0"/>
              <a:cs typeface="+mn-cs"/>
            </a:endParaRPr>
          </a:p>
          <a:p>
            <a:pPr marL="228600" indent="-228600" eaLnBrk="1" hangingPunct="1">
              <a:buFontTx/>
              <a:buChar char="•"/>
              <a:defRPr/>
            </a:pPr>
            <a:r>
              <a:rPr lang="en-US">
                <a:latin typeface="Times New Roman" charset="0"/>
                <a:cs typeface="+mn-cs"/>
              </a:rPr>
              <a:t>Thawing and refreezing shows that the food was time-temperature abused. </a:t>
            </a: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00C2117C-BA63-9D43-84AF-7C66635C42B1}" type="slidenum">
              <a:rPr lang="en-US" sz="1200" b="0" smtClean="0">
                <a:solidFill>
                  <a:schemeClr val="tx1"/>
                </a:solidFill>
              </a:rPr>
              <a:pPr eaLnBrk="1" hangingPunct="1">
                <a:defRPr/>
              </a:pPr>
              <a:t>122</a:t>
            </a:fld>
            <a:endParaRPr lang="en-US" sz="1200" b="0" smtClean="0">
              <a:solidFill>
                <a:schemeClr val="tx1"/>
              </a:solidFill>
            </a:endParaRPr>
          </a:p>
        </p:txBody>
      </p:sp>
      <p:sp>
        <p:nvSpPr>
          <p:cNvPr id="415747" name="Rectangle 2"/>
          <p:cNvSpPr>
            <a:spLocks noGrp="1" noRot="1" noChangeAspect="1" noChangeArrowheads="1" noTextEdit="1"/>
          </p:cNvSpPr>
          <p:nvPr>
            <p:ph type="sldImg"/>
          </p:nvPr>
        </p:nvSpPr>
        <p:spPr>
          <a:ln/>
        </p:spPr>
      </p:sp>
      <p:sp>
        <p:nvSpPr>
          <p:cNvPr id="415748" name="Rectangle 3"/>
          <p:cNvSpPr>
            <a:spLocks noGrp="1" noChangeArrowheads="1"/>
          </p:cNvSpPr>
          <p:nvPr>
            <p:ph type="body" idx="1"/>
          </p:nvPr>
        </p:nvSpPr>
        <p:spPr>
          <a:xfrm>
            <a:off x="876300" y="4486275"/>
            <a:ext cx="5484813" cy="4391025"/>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8498" tIns="49249" rIns="98498" bIns="49249"/>
          <a:lstStyle/>
          <a:p>
            <a:pPr marL="114300" indent="-114300" eaLnBrk="1" hangingPunct="1">
              <a:defRPr/>
            </a:pPr>
            <a:r>
              <a:rPr lang="en-US" b="1">
                <a:latin typeface="Times New Roman" charset="0"/>
                <a:cs typeface="+mn-cs"/>
              </a:rPr>
              <a:t>Instructor Notes</a:t>
            </a:r>
          </a:p>
          <a:p>
            <a:pPr marL="114300" indent="-114300" eaLnBrk="1" hangingPunct="1">
              <a:buFontTx/>
              <a:buChar char="•"/>
              <a:defRPr/>
            </a:pPr>
            <a:r>
              <a:rPr lang="en-US">
                <a:latin typeface="Times New Roman" charset="0"/>
                <a:cs typeface="+mn-cs"/>
              </a:rPr>
              <a:t>Both food items and nonfood items such as single-use cups, utensils, and napkins, must be packaged correctly when you receive them. Items should be delivered in their original packaging with a manufacturer</a:t>
            </a:r>
            <a:r>
              <a:rPr lang="ja-JP" altLang="en-US">
                <a:latin typeface="Times New Roman" charset="0"/>
                <a:cs typeface="+mn-cs"/>
              </a:rPr>
              <a:t>’</a:t>
            </a:r>
            <a:r>
              <a:rPr lang="en-US">
                <a:latin typeface="Times New Roman" charset="0"/>
                <a:cs typeface="+mn-cs"/>
              </a:rPr>
              <a:t>s label. The packaging should be intact, clean, and protect food and food-contact surfaces from contamination. Reject food and nonfood items if packaging has any of the problems listed on the slide.</a:t>
            </a: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AB74277C-45DE-684F-8480-70D2E47E8954}" type="slidenum">
              <a:rPr lang="en-US" sz="1200" b="0" smtClean="0">
                <a:solidFill>
                  <a:schemeClr val="tx1"/>
                </a:solidFill>
              </a:rPr>
              <a:pPr eaLnBrk="1" hangingPunct="1">
                <a:defRPr/>
              </a:pPr>
              <a:t>123</a:t>
            </a:fld>
            <a:endParaRPr lang="en-US" sz="1200" b="0" smtClean="0">
              <a:solidFill>
                <a:schemeClr val="tx1"/>
              </a:solidFill>
            </a:endParaRPr>
          </a:p>
        </p:txBody>
      </p:sp>
      <p:sp>
        <p:nvSpPr>
          <p:cNvPr id="416771" name="Rectangle 2"/>
          <p:cNvSpPr>
            <a:spLocks noGrp="1" noRot="1" noChangeAspect="1" noChangeArrowheads="1" noTextEdit="1"/>
          </p:cNvSpPr>
          <p:nvPr>
            <p:ph type="sldImg"/>
          </p:nvPr>
        </p:nvSpPr>
        <p:spPr>
          <a:ln/>
        </p:spPr>
      </p:sp>
      <p:sp>
        <p:nvSpPr>
          <p:cNvPr id="416772" name="Rectangle 3"/>
          <p:cNvSpPr>
            <a:spLocks noGrp="1" noChangeArrowheads="1"/>
          </p:cNvSpPr>
          <p:nvPr>
            <p:ph type="body" idx="1"/>
          </p:nvPr>
        </p:nvSpPr>
        <p:spPr>
          <a:xfrm>
            <a:off x="876300" y="4497388"/>
            <a:ext cx="5484813" cy="472281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8498" tIns="49249" rIns="98498" bIns="49249"/>
          <a:lstStyle/>
          <a:p>
            <a:pPr marL="114300" indent="-114300" eaLnBrk="1" hangingPunct="1">
              <a:defRPr/>
            </a:pPr>
            <a:r>
              <a:rPr lang="en-US" b="1">
                <a:latin typeface="Times New Roman" charset="0"/>
                <a:cs typeface="+mn-cs"/>
              </a:rPr>
              <a:t>Instructor Notes</a:t>
            </a: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77064248-031F-844B-9103-3B9850F5F5C6}" type="slidenum">
              <a:rPr lang="en-US" sz="1200" b="0" smtClean="0">
                <a:solidFill>
                  <a:schemeClr val="tx1"/>
                </a:solidFill>
              </a:rPr>
              <a:pPr eaLnBrk="1" hangingPunct="1">
                <a:defRPr/>
              </a:pPr>
              <a:t>124</a:t>
            </a:fld>
            <a:endParaRPr lang="en-US" sz="1200" b="0" smtClean="0">
              <a:solidFill>
                <a:schemeClr val="tx1"/>
              </a:solidFill>
            </a:endParaRPr>
          </a:p>
        </p:txBody>
      </p:sp>
      <p:sp>
        <p:nvSpPr>
          <p:cNvPr id="417795" name="Rectangle 2"/>
          <p:cNvSpPr>
            <a:spLocks noGrp="1" noRot="1" noChangeAspect="1" noChangeArrowheads="1" noTextEdit="1"/>
          </p:cNvSpPr>
          <p:nvPr>
            <p:ph type="sldImg"/>
          </p:nvPr>
        </p:nvSpPr>
        <p:spPr>
          <a:ln/>
        </p:spPr>
      </p:sp>
      <p:sp>
        <p:nvSpPr>
          <p:cNvPr id="417796" name="Rectangle 3"/>
          <p:cNvSpPr>
            <a:spLocks noGrp="1" noChangeArrowheads="1"/>
          </p:cNvSpPr>
          <p:nvPr>
            <p:ph type="body" idx="1"/>
          </p:nvPr>
        </p:nvSpPr>
        <p:spPr>
          <a:xfrm>
            <a:off x="876300" y="4497388"/>
            <a:ext cx="5484813" cy="472281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8498" tIns="49249" rIns="98498" bIns="49249"/>
          <a:lstStyle/>
          <a:p>
            <a:pPr marL="114300" indent="-114300" eaLnBrk="1" hangingPunct="1">
              <a:defRPr/>
            </a:pPr>
            <a:r>
              <a:rPr lang="en-US" b="1">
                <a:latin typeface="Times New Roman" charset="0"/>
                <a:cs typeface="+mn-cs"/>
              </a:rPr>
              <a:t>Instructor Notes</a:t>
            </a: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DF63DA94-0216-BC42-A5C9-578F4C190835}" type="slidenum">
              <a:rPr lang="en-US" sz="1200" b="0" smtClean="0">
                <a:solidFill>
                  <a:schemeClr val="tx1"/>
                </a:solidFill>
              </a:rPr>
              <a:pPr eaLnBrk="1" hangingPunct="1">
                <a:defRPr/>
              </a:pPr>
              <a:t>125</a:t>
            </a:fld>
            <a:endParaRPr lang="en-US" sz="1200" b="0" smtClean="0">
              <a:solidFill>
                <a:schemeClr val="tx1"/>
              </a:solidFill>
            </a:endParaRPr>
          </a:p>
        </p:txBody>
      </p:sp>
      <p:sp>
        <p:nvSpPr>
          <p:cNvPr id="418819" name="Rectangle 2"/>
          <p:cNvSpPr>
            <a:spLocks noGrp="1" noRot="1" noChangeAspect="1" noChangeArrowheads="1" noTextEdit="1"/>
          </p:cNvSpPr>
          <p:nvPr>
            <p:ph type="sldImg"/>
          </p:nvPr>
        </p:nvSpPr>
        <p:spPr>
          <a:ln/>
        </p:spPr>
      </p:sp>
      <p:sp>
        <p:nvSpPr>
          <p:cNvPr id="418820" name="Rectangle 3"/>
          <p:cNvSpPr>
            <a:spLocks noGrp="1" noChangeArrowheads="1"/>
          </p:cNvSpPr>
          <p:nvPr>
            <p:ph type="body" idx="1"/>
          </p:nvPr>
        </p:nvSpPr>
        <p:spPr>
          <a:xfrm>
            <a:off x="876300" y="4497388"/>
            <a:ext cx="5484813" cy="472281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8498" tIns="49249" rIns="98498" bIns="49249"/>
          <a:lstStyle/>
          <a:p>
            <a:pPr marL="114300" indent="-114300" eaLnBrk="1" hangingPunct="1">
              <a:defRPr/>
            </a:pPr>
            <a:r>
              <a:rPr lang="en-US" b="1">
                <a:latin typeface="Times New Roman" charset="0"/>
                <a:cs typeface="+mn-cs"/>
              </a:rPr>
              <a:t>Instructor Notes</a:t>
            </a:r>
          </a:p>
          <a:p>
            <a:pPr marL="114300" indent="-114300" eaLnBrk="1" hangingPunct="1">
              <a:buFontTx/>
              <a:buChar char="•"/>
              <a:defRPr/>
            </a:pPr>
            <a:r>
              <a:rPr lang="en-US">
                <a:latin typeface="Times New Roman" charset="0"/>
                <a:cs typeface="+mn-cs"/>
              </a:rPr>
              <a:t>Poor food quality can be a sign that the food has been time-temperature abused and, therefore, may be unsafe.</a:t>
            </a:r>
          </a:p>
          <a:p>
            <a:pPr marL="114300" indent="-114300" eaLnBrk="1" hangingPunct="1">
              <a:buFontTx/>
              <a:buChar char="•"/>
              <a:defRPr/>
            </a:pPr>
            <a:r>
              <a:rPr lang="en-US">
                <a:latin typeface="Times New Roman" charset="0"/>
                <a:cs typeface="+mn-cs"/>
              </a:rPr>
              <a:t>In addition to the guidelines above, you should always reject any item that does not meet your company</a:t>
            </a:r>
            <a:r>
              <a:rPr lang="ja-JP" altLang="en-US">
                <a:latin typeface="Times New Roman" charset="0"/>
                <a:cs typeface="+mn-cs"/>
              </a:rPr>
              <a:t>’</a:t>
            </a:r>
            <a:r>
              <a:rPr lang="en-US">
                <a:latin typeface="Times New Roman" charset="0"/>
                <a:cs typeface="+mn-cs"/>
              </a:rPr>
              <a:t>s standards for quality.</a:t>
            </a: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6686FA09-A99E-0448-B1FC-AE23899095D6}" type="slidenum">
              <a:rPr lang="en-US" sz="1200" b="0" smtClean="0">
                <a:solidFill>
                  <a:schemeClr val="tx1"/>
                </a:solidFill>
              </a:rPr>
              <a:pPr eaLnBrk="1" hangingPunct="1">
                <a:defRPr/>
              </a:pPr>
              <a:t>126</a:t>
            </a:fld>
            <a:endParaRPr lang="en-US" sz="1200" b="0" smtClean="0">
              <a:solidFill>
                <a:schemeClr val="tx1"/>
              </a:solidFill>
            </a:endParaRPr>
          </a:p>
        </p:txBody>
      </p:sp>
      <p:sp>
        <p:nvSpPr>
          <p:cNvPr id="419843" name="Rectangle 2"/>
          <p:cNvSpPr>
            <a:spLocks noGrp="1" noRot="1" noChangeAspect="1" noChangeArrowheads="1" noTextEdit="1"/>
          </p:cNvSpPr>
          <p:nvPr>
            <p:ph type="sldImg"/>
          </p:nvPr>
        </p:nvSpPr>
        <p:spPr>
          <a:ln/>
        </p:spPr>
      </p:sp>
      <p:sp>
        <p:nvSpPr>
          <p:cNvPr id="419844" name="Rectangle 3"/>
          <p:cNvSpPr>
            <a:spLocks noGrp="1" noChangeArrowheads="1"/>
          </p:cNvSpPr>
          <p:nvPr>
            <p:ph type="body" idx="1"/>
          </p:nvPr>
        </p:nvSpPr>
        <p:spPr>
          <a:xfrm>
            <a:off x="876300" y="4478338"/>
            <a:ext cx="5484813" cy="47418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4300" indent="-114300" eaLnBrk="1" hangingPunct="1">
              <a:defRPr/>
            </a:pPr>
            <a:r>
              <a:rPr lang="en-US" b="1">
                <a:latin typeface="Times New Roman" charset="0"/>
                <a:cs typeface="+mn-cs"/>
              </a:rPr>
              <a:t>Instructor Notes</a:t>
            </a:r>
          </a:p>
          <a:p>
            <a:pPr marL="114300" indent="-114300" eaLnBrk="1" hangingPunct="1">
              <a:buFontTx/>
              <a:buChar char="•"/>
              <a:defRPr/>
            </a:pPr>
            <a:r>
              <a:rPr lang="en-US">
                <a:latin typeface="Times New Roman" charset="0"/>
                <a:cs typeface="+mn-cs"/>
              </a:rPr>
              <a:t>Labeling food is important for many reasons. Illnesses have occurred when unlabeled chemicals were mistaken for food such as flour, sugar, and baking powder. Customers have also suffered allergic reactions when food was unknowingly prepped with a food allergen that was not labeled.</a:t>
            </a:r>
          </a:p>
          <a:p>
            <a:pPr marL="114300" indent="-114300" eaLnBrk="1" hangingPunct="1">
              <a:buFontTx/>
              <a:buChar char="•"/>
              <a:defRPr/>
            </a:pPr>
            <a:r>
              <a:rPr lang="en-US">
                <a:latin typeface="Times New Roman" charset="0"/>
                <a:cs typeface="+mn-cs"/>
              </a:rPr>
              <a:t>It is not necessary to label food if clearly it will not be mistaken for another item. The food must be easily identified by sight</a:t>
            </a:r>
          </a:p>
          <a:p>
            <a:pPr marL="114300" indent="-114300" eaLnBrk="1" hangingPunct="1">
              <a:lnSpc>
                <a:spcPct val="80000"/>
              </a:lnSpc>
              <a:spcBef>
                <a:spcPct val="50000"/>
              </a:spcBef>
              <a:defRPr/>
            </a:pPr>
            <a:endParaRPr lang="en-US">
              <a:latin typeface="Times New Roman" charset="0"/>
              <a:cs typeface="+mn-cs"/>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7B25163D-CAD0-5B43-AFDE-1DF096F658B4}" type="slidenum">
              <a:rPr lang="en-US" sz="1200" b="0" smtClean="0">
                <a:solidFill>
                  <a:schemeClr val="tx1"/>
                </a:solidFill>
              </a:rPr>
              <a:pPr eaLnBrk="1" hangingPunct="1">
                <a:defRPr/>
              </a:pPr>
              <a:t>127</a:t>
            </a:fld>
            <a:endParaRPr lang="en-US" sz="1200" b="0" smtClean="0">
              <a:solidFill>
                <a:schemeClr val="tx1"/>
              </a:solidFill>
            </a:endParaRPr>
          </a:p>
        </p:txBody>
      </p:sp>
      <p:sp>
        <p:nvSpPr>
          <p:cNvPr id="420867" name="Rectangle 2"/>
          <p:cNvSpPr>
            <a:spLocks noGrp="1" noRot="1" noChangeAspect="1" noChangeArrowheads="1" noTextEdit="1"/>
          </p:cNvSpPr>
          <p:nvPr>
            <p:ph type="sldImg"/>
          </p:nvPr>
        </p:nvSpPr>
        <p:spPr>
          <a:ln/>
        </p:spPr>
      </p:sp>
      <p:sp>
        <p:nvSpPr>
          <p:cNvPr id="420868" name="Rectangle 3"/>
          <p:cNvSpPr>
            <a:spLocks noGrp="1" noChangeArrowheads="1"/>
          </p:cNvSpPr>
          <p:nvPr>
            <p:ph type="body" idx="1"/>
          </p:nvPr>
        </p:nvSpPr>
        <p:spPr>
          <a:xfrm>
            <a:off x="876300" y="4478338"/>
            <a:ext cx="5484813" cy="47418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4300" indent="-114300" eaLnBrk="1" hangingPunct="1">
              <a:defRPr/>
            </a:pPr>
            <a:r>
              <a:rPr lang="en-US" b="1">
                <a:latin typeface="Times New Roman" charset="0"/>
                <a:cs typeface="+mn-cs"/>
              </a:rPr>
              <a:t>Instructor Notes</a:t>
            </a:r>
          </a:p>
          <a:p>
            <a:pPr marL="114300" indent="-114300" eaLnBrk="1" hangingPunct="1">
              <a:buFontTx/>
              <a:buChar char="•"/>
              <a:defRPr/>
            </a:pPr>
            <a:r>
              <a:rPr lang="en-US">
                <a:latin typeface="Times New Roman" charset="0"/>
                <a:cs typeface="+mn-cs"/>
              </a:rPr>
              <a:t>Food packaged in the operation that is being sold to customers for use at home must be labeled. The label must include the information on the slide.</a:t>
            </a:r>
          </a:p>
          <a:p>
            <a:pPr marL="114300" indent="-114300" eaLnBrk="1" hangingPunct="1">
              <a:buFontTx/>
              <a:buChar char="•"/>
              <a:defRPr/>
            </a:pPr>
            <a:r>
              <a:rPr lang="en-US">
                <a:latin typeface="Times New Roman" charset="0"/>
                <a:cs typeface="+mn-cs"/>
              </a:rPr>
              <a:t>Naming the source of each major food allergen contained in the food is not necessary if the source is already part of the common name of the ingredient. </a:t>
            </a:r>
          </a:p>
          <a:p>
            <a:pPr marL="114300" indent="-114300" eaLnBrk="1" hangingPunct="1">
              <a:buFontTx/>
              <a:buChar char="•"/>
              <a:defRPr/>
            </a:pPr>
            <a:endParaRPr lang="en-US">
              <a:latin typeface="Times New Roman" charset="0"/>
              <a:cs typeface="+mn-cs"/>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018AFC03-90D1-9348-B3DA-9D8FBF0B8B23}" type="slidenum">
              <a:rPr lang="en-US" sz="1200" b="0" smtClean="0">
                <a:solidFill>
                  <a:schemeClr val="tx1"/>
                </a:solidFill>
              </a:rPr>
              <a:pPr eaLnBrk="1" hangingPunct="1">
                <a:defRPr/>
              </a:pPr>
              <a:t>128</a:t>
            </a:fld>
            <a:endParaRPr lang="en-US" sz="1200" b="0" smtClean="0">
              <a:solidFill>
                <a:schemeClr val="tx1"/>
              </a:solidFill>
            </a:endParaRPr>
          </a:p>
        </p:txBody>
      </p:sp>
      <p:sp>
        <p:nvSpPr>
          <p:cNvPr id="421891" name="Rectangle 2"/>
          <p:cNvSpPr>
            <a:spLocks noGrp="1" noRot="1" noChangeAspect="1" noChangeArrowheads="1" noTextEdit="1"/>
          </p:cNvSpPr>
          <p:nvPr>
            <p:ph type="sldImg"/>
          </p:nvPr>
        </p:nvSpPr>
        <p:spPr>
          <a:ln/>
        </p:spPr>
      </p:sp>
      <p:sp>
        <p:nvSpPr>
          <p:cNvPr id="290819" name="TextBox 1"/>
          <p:cNvSpPr txBox="1">
            <a:spLocks noChangeArrowheads="1"/>
          </p:cNvSpPr>
          <p:nvPr/>
        </p:nvSpPr>
        <p:spPr bwMode="auto">
          <a:xfrm>
            <a:off x="1219200" y="4419600"/>
            <a:ext cx="48006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FFFFFF"/>
                </a:solidFill>
                <a:latin typeface="Arial" charset="0"/>
                <a:ea typeface="ＭＳ Ｐゴシック" charset="0"/>
                <a:cs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r>
              <a:rPr lang="en-US" sz="1200">
                <a:solidFill>
                  <a:schemeClr val="tx1"/>
                </a:solidFill>
                <a:latin typeface="Times New Roman" charset="0"/>
                <a:cs typeface="Times New Roman" charset="0"/>
              </a:rPr>
              <a:t>Instructor Notes</a:t>
            </a:r>
          </a:p>
          <a:p>
            <a:pPr eaLnBrk="1" hangingPunct="1">
              <a:buFont typeface="Arial" charset="0"/>
              <a:buChar char="•"/>
            </a:pPr>
            <a:r>
              <a:rPr lang="en-US" sz="1200" b="0">
                <a:solidFill>
                  <a:schemeClr val="tx1"/>
                </a:solidFill>
                <a:latin typeface="Times New Roman" charset="0"/>
                <a:cs typeface="Times New Roman" charset="0"/>
              </a:rPr>
              <a:t>Refrigeration slows the growth of most bacteria. Some types, such as Listeria monocytogenes, grow well at refrigeration temperatures. When food is refrigerated for long periods of time, these bacteria can grow enough to cause illness. For this reason, ready-to-eat TCS food must be marked if held for longer than 24 hours. It must indicate when the food must be sold, eaten, or thrown out.</a:t>
            </a:r>
          </a:p>
        </p:txBody>
      </p:sp>
      <p:sp>
        <p:nvSpPr>
          <p:cNvPr id="421893"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marL="114300" indent="-114300" eaLnBrk="1" hangingPunct="1">
              <a:defRPr/>
            </a:pPr>
            <a:endParaRPr lang="en-US">
              <a:latin typeface="Times New Roman" charset="0"/>
              <a:cs typeface="+mn-cs"/>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9048F4C1-3C6B-4845-B4A7-9BB1EEA768AA}" type="slidenum">
              <a:rPr lang="en-US" sz="1200" b="0" smtClean="0">
                <a:solidFill>
                  <a:schemeClr val="tx1"/>
                </a:solidFill>
              </a:rPr>
              <a:pPr eaLnBrk="1" hangingPunct="1">
                <a:defRPr/>
              </a:pPr>
              <a:t>129</a:t>
            </a:fld>
            <a:endParaRPr lang="en-US" sz="1200" b="0" smtClean="0">
              <a:solidFill>
                <a:schemeClr val="tx1"/>
              </a:solidFill>
            </a:endParaRPr>
          </a:p>
        </p:txBody>
      </p:sp>
      <p:sp>
        <p:nvSpPr>
          <p:cNvPr id="422915" name="Rectangle 2"/>
          <p:cNvSpPr>
            <a:spLocks noGrp="1" noRot="1" noChangeAspect="1" noChangeArrowheads="1" noTextEdit="1"/>
          </p:cNvSpPr>
          <p:nvPr>
            <p:ph type="sldImg"/>
          </p:nvPr>
        </p:nvSpPr>
        <p:spPr>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0D92B0EF-B41A-BA4A-8253-414EB1096F34}" type="slidenum">
              <a:rPr lang="en-US" sz="1200" b="0" smtClean="0">
                <a:solidFill>
                  <a:schemeClr val="tx1"/>
                </a:solidFill>
              </a:rPr>
              <a:pPr eaLnBrk="1" hangingPunct="1">
                <a:defRPr/>
              </a:pPr>
              <a:t>13</a:t>
            </a:fld>
            <a:endParaRPr lang="en-US" sz="1200" b="0" smtClean="0">
              <a:solidFill>
                <a:schemeClr val="tx1"/>
              </a:solidFill>
            </a:endParaRPr>
          </a:p>
        </p:txBody>
      </p:sp>
      <p:sp>
        <p:nvSpPr>
          <p:cNvPr id="304131" name="Rectangle 2"/>
          <p:cNvSpPr>
            <a:spLocks noGrp="1" noRot="1" noChangeAspect="1" noChangeArrowheads="1" noTextEdit="1"/>
          </p:cNvSpPr>
          <p:nvPr>
            <p:ph type="sldImg"/>
          </p:nvPr>
        </p:nvSpPr>
        <p:spPr>
          <a:ln/>
        </p:spPr>
      </p:sp>
      <p:sp>
        <p:nvSpPr>
          <p:cNvPr id="30413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latin typeface="Times New Roman" charset="0"/>
              <a:cs typeface="+mn-cs"/>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60FD5921-2DEB-8549-B44F-BEE03304F576}" type="slidenum">
              <a:rPr lang="en-US" sz="1200" b="0" smtClean="0">
                <a:solidFill>
                  <a:schemeClr val="tx1"/>
                </a:solidFill>
              </a:rPr>
              <a:pPr eaLnBrk="1" hangingPunct="1">
                <a:defRPr/>
              </a:pPr>
              <a:t>130</a:t>
            </a:fld>
            <a:endParaRPr lang="en-US" sz="1200" b="0" smtClean="0">
              <a:solidFill>
                <a:schemeClr val="tx1"/>
              </a:solidFill>
            </a:endParaRPr>
          </a:p>
        </p:txBody>
      </p:sp>
      <p:sp>
        <p:nvSpPr>
          <p:cNvPr id="423939" name="Rectangle 2"/>
          <p:cNvSpPr>
            <a:spLocks noGrp="1" noRot="1" noChangeAspect="1" noChangeArrowheads="1" noTextEdit="1"/>
          </p:cNvSpPr>
          <p:nvPr>
            <p:ph type="sldImg"/>
          </p:nvPr>
        </p:nvSpPr>
        <p:spPr>
          <a:ln/>
        </p:spPr>
      </p:sp>
      <p:sp>
        <p:nvSpPr>
          <p:cNvPr id="2" name="TextBox 1"/>
          <p:cNvSpPr txBox="1"/>
          <p:nvPr/>
        </p:nvSpPr>
        <p:spPr>
          <a:xfrm>
            <a:off x="1219200" y="4419600"/>
            <a:ext cx="4800600" cy="830263"/>
          </a:xfrm>
          <a:prstGeom prst="rect">
            <a:avLst/>
          </a:prstGeom>
          <a:noFill/>
        </p:spPr>
        <p:txBody>
          <a:bodyPr>
            <a:spAutoFit/>
          </a:bodyPr>
          <a:lstStyle/>
          <a:p>
            <a:pPr>
              <a:defRPr/>
            </a:pPr>
            <a:r>
              <a:rPr lang="en-US" sz="1200" dirty="0">
                <a:solidFill>
                  <a:schemeClr val="tx1"/>
                </a:solidFill>
                <a:latin typeface="Times New Roman" pitchFamily="18" charset="0"/>
                <a:ea typeface="+mn-ea"/>
                <a:cs typeface="Times New Roman" pitchFamily="18" charset="0"/>
              </a:rPr>
              <a:t>Instructor Notes</a:t>
            </a:r>
          </a:p>
          <a:p>
            <a:pPr marL="171450" indent="-171450">
              <a:buFont typeface="Arial" pitchFamily="34" charset="0"/>
              <a:buChar char="•"/>
              <a:defRPr/>
            </a:pPr>
            <a:r>
              <a:rPr lang="en-US" sz="1200" b="0" dirty="0">
                <a:solidFill>
                  <a:schemeClr val="tx1"/>
                </a:solidFill>
                <a:latin typeface="Times New Roman" pitchFamily="18" charset="0"/>
                <a:ea typeface="+mn-ea"/>
                <a:cs typeface="Times New Roman" pitchFamily="18" charset="0"/>
              </a:rPr>
              <a:t>Operations have a variety of systems for date marking. Some write the day or date the food was prepped on the label. Others write the use-by day or date on the label, as shown in the photo at left.</a:t>
            </a: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37AE794C-009E-9B47-99FA-5307D6C0A05A}" type="slidenum">
              <a:rPr lang="en-US" sz="1200" b="0" smtClean="0">
                <a:solidFill>
                  <a:schemeClr val="tx1"/>
                </a:solidFill>
              </a:rPr>
              <a:pPr eaLnBrk="1" hangingPunct="1">
                <a:defRPr/>
              </a:pPr>
              <a:t>131</a:t>
            </a:fld>
            <a:endParaRPr lang="en-US" sz="1200" b="0" smtClean="0">
              <a:solidFill>
                <a:schemeClr val="tx1"/>
              </a:solidFill>
            </a:endParaRPr>
          </a:p>
        </p:txBody>
      </p:sp>
      <p:sp>
        <p:nvSpPr>
          <p:cNvPr id="424963" name="Rectangle 2"/>
          <p:cNvSpPr>
            <a:spLocks noGrp="1" noRot="1" noChangeAspect="1" noChangeArrowheads="1" noTextEdit="1"/>
          </p:cNvSpPr>
          <p:nvPr>
            <p:ph type="sldImg"/>
          </p:nvPr>
        </p:nvSpPr>
        <p:spPr>
          <a:ln/>
        </p:spPr>
      </p:sp>
      <p:sp>
        <p:nvSpPr>
          <p:cNvPr id="296963" name="TextBox 1"/>
          <p:cNvSpPr txBox="1">
            <a:spLocks noChangeArrowheads="1"/>
          </p:cNvSpPr>
          <p:nvPr/>
        </p:nvSpPr>
        <p:spPr bwMode="auto">
          <a:xfrm>
            <a:off x="1219200" y="4419600"/>
            <a:ext cx="480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FFFFFF"/>
                </a:solidFill>
                <a:latin typeface="Arial" charset="0"/>
                <a:ea typeface="ＭＳ Ｐゴシック" charset="0"/>
                <a:cs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r>
              <a:rPr lang="en-US" sz="1200">
                <a:solidFill>
                  <a:schemeClr val="tx1"/>
                </a:solidFill>
                <a:latin typeface="Times New Roman" charset="0"/>
                <a:cs typeface="Times New Roman" charset="0"/>
              </a:rPr>
              <a:t>Instructor Notes</a:t>
            </a:r>
          </a:p>
          <a:p>
            <a:pPr eaLnBrk="1" hangingPunct="1"/>
            <a:endParaRPr lang="en-US" sz="1200">
              <a:solidFill>
                <a:schemeClr val="tx1"/>
              </a:solidFill>
              <a:latin typeface="Times New Roman" charset="0"/>
              <a:cs typeface="Times New Roman" charset="0"/>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0395D3AE-781A-9E42-92C0-080CD5B26A8F}" type="slidenum">
              <a:rPr lang="en-US" sz="1200" b="0" smtClean="0">
                <a:solidFill>
                  <a:schemeClr val="tx1"/>
                </a:solidFill>
              </a:rPr>
              <a:pPr eaLnBrk="1" hangingPunct="1">
                <a:defRPr/>
              </a:pPr>
              <a:t>132</a:t>
            </a:fld>
            <a:endParaRPr lang="en-US" sz="1200" b="0" smtClean="0">
              <a:solidFill>
                <a:schemeClr val="tx1"/>
              </a:solidFill>
            </a:endParaRPr>
          </a:p>
        </p:txBody>
      </p:sp>
      <p:sp>
        <p:nvSpPr>
          <p:cNvPr id="425987" name="Rectangle 2"/>
          <p:cNvSpPr>
            <a:spLocks noGrp="1" noRot="1" noChangeAspect="1" noChangeArrowheads="1" noTextEdit="1"/>
          </p:cNvSpPr>
          <p:nvPr>
            <p:ph type="sldImg"/>
          </p:nvPr>
        </p:nvSpPr>
        <p:spPr>
          <a:ln/>
        </p:spPr>
      </p:sp>
      <p:sp>
        <p:nvSpPr>
          <p:cNvPr id="2" name="TextBox 1"/>
          <p:cNvSpPr txBox="1"/>
          <p:nvPr/>
        </p:nvSpPr>
        <p:spPr>
          <a:xfrm>
            <a:off x="1104900" y="4648200"/>
            <a:ext cx="4686300" cy="646113"/>
          </a:xfrm>
          <a:prstGeom prst="rect">
            <a:avLst/>
          </a:prstGeom>
          <a:noFill/>
        </p:spPr>
        <p:txBody>
          <a:bodyPr>
            <a:spAutoFit/>
          </a:bodyPr>
          <a:lstStyle/>
          <a:p>
            <a:pPr>
              <a:defRPr/>
            </a:pPr>
            <a:r>
              <a:rPr lang="en-US" sz="1200" dirty="0">
                <a:solidFill>
                  <a:schemeClr val="tx1"/>
                </a:solidFill>
                <a:latin typeface="Times New Roman" pitchFamily="18" charset="0"/>
                <a:ea typeface="+mn-ea"/>
                <a:cs typeface="Times New Roman" pitchFamily="18" charset="0"/>
              </a:rPr>
              <a:t>Instructor Notes</a:t>
            </a:r>
          </a:p>
          <a:p>
            <a:pPr marL="171450" indent="-171450">
              <a:buFont typeface="Arial" pitchFamily="34" charset="0"/>
              <a:buChar char="•"/>
              <a:defRPr/>
            </a:pPr>
            <a:r>
              <a:rPr lang="en-US" sz="1200" b="0" dirty="0">
                <a:solidFill>
                  <a:schemeClr val="tx1"/>
                </a:solidFill>
                <a:latin typeface="Times New Roman" pitchFamily="18" charset="0"/>
                <a:ea typeface="+mn-ea"/>
                <a:cs typeface="Times New Roman" pitchFamily="18" charset="0"/>
              </a:rPr>
              <a:t>Pathogens can grow when food is not stored at the correct temperature. Follow the guidelines on the slide to keep food safe.</a:t>
            </a: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D72AF2D8-E4C2-2B43-97FB-86EA793E1525}" type="slidenum">
              <a:rPr lang="en-US" sz="1200" b="0" smtClean="0">
                <a:solidFill>
                  <a:schemeClr val="tx1"/>
                </a:solidFill>
              </a:rPr>
              <a:pPr eaLnBrk="1" hangingPunct="1">
                <a:defRPr/>
              </a:pPr>
              <a:t>133</a:t>
            </a:fld>
            <a:endParaRPr lang="en-US" sz="1200" b="0" smtClean="0">
              <a:solidFill>
                <a:schemeClr val="tx1"/>
              </a:solidFill>
            </a:endParaRPr>
          </a:p>
        </p:txBody>
      </p:sp>
      <p:sp>
        <p:nvSpPr>
          <p:cNvPr id="427011" name="Rectangle 2"/>
          <p:cNvSpPr>
            <a:spLocks noGrp="1" noRot="1" noChangeAspect="1" noChangeArrowheads="1" noTextEdit="1"/>
          </p:cNvSpPr>
          <p:nvPr>
            <p:ph type="sldImg"/>
          </p:nvPr>
        </p:nvSpPr>
        <p:spPr>
          <a:ln/>
        </p:spPr>
      </p:sp>
      <p:sp>
        <p:nvSpPr>
          <p:cNvPr id="2" name="TextBox 1"/>
          <p:cNvSpPr txBox="1"/>
          <p:nvPr/>
        </p:nvSpPr>
        <p:spPr>
          <a:xfrm>
            <a:off x="1104900" y="4648200"/>
            <a:ext cx="4686300" cy="1754188"/>
          </a:xfrm>
          <a:prstGeom prst="rect">
            <a:avLst/>
          </a:prstGeom>
          <a:noFill/>
        </p:spPr>
        <p:txBody>
          <a:bodyPr>
            <a:spAutoFit/>
          </a:bodyPr>
          <a:lstStyle/>
          <a:p>
            <a:pPr>
              <a:defRPr/>
            </a:pPr>
            <a:r>
              <a:rPr lang="en-US" sz="1200" dirty="0">
                <a:solidFill>
                  <a:schemeClr val="tx1"/>
                </a:solidFill>
                <a:latin typeface="Times New Roman" pitchFamily="18" charset="0"/>
                <a:ea typeface="+mn-ea"/>
                <a:cs typeface="Times New Roman" pitchFamily="18" charset="0"/>
              </a:rPr>
              <a:t>Instructor Notes</a:t>
            </a:r>
          </a:p>
          <a:p>
            <a:pPr marL="171450" indent="-171450">
              <a:buFont typeface="Arial" pitchFamily="34" charset="0"/>
              <a:buChar char="•"/>
              <a:defRPr/>
            </a:pPr>
            <a:r>
              <a:rPr lang="en-US" sz="1200" b="0" dirty="0">
                <a:solidFill>
                  <a:schemeClr val="tx1"/>
                </a:solidFill>
                <a:latin typeface="Times New Roman" pitchFamily="18" charset="0"/>
                <a:ea typeface="+mn-ea"/>
                <a:cs typeface="Times New Roman" pitchFamily="18" charset="0"/>
              </a:rPr>
              <a:t>Do not overload coolers or freezers. Storing too many food items prevents good airflow and makes the units work harder to stay cold. </a:t>
            </a:r>
          </a:p>
          <a:p>
            <a:pPr marL="171450" indent="-171450">
              <a:buFont typeface="Arial" pitchFamily="34" charset="0"/>
              <a:buChar char="•"/>
              <a:defRPr/>
            </a:pPr>
            <a:r>
              <a:rPr lang="en-US" sz="1200" b="0" dirty="0">
                <a:solidFill>
                  <a:schemeClr val="tx1"/>
                </a:solidFill>
                <a:latin typeface="Times New Roman" pitchFamily="18" charset="0"/>
                <a:ea typeface="+mn-ea"/>
                <a:cs typeface="Times New Roman" pitchFamily="18" charset="0"/>
              </a:rPr>
              <a:t>Be aware that frequent opening of the cooler lets warm air inside, which can affect food safety.</a:t>
            </a:r>
          </a:p>
          <a:p>
            <a:pPr marL="171450" indent="-171450">
              <a:buFont typeface="Arial" pitchFamily="34" charset="0"/>
              <a:buChar char="•"/>
              <a:defRPr/>
            </a:pPr>
            <a:r>
              <a:rPr lang="en-US" sz="1200" b="0" dirty="0">
                <a:solidFill>
                  <a:schemeClr val="tx1"/>
                </a:solidFill>
                <a:latin typeface="Times New Roman" pitchFamily="18" charset="0"/>
                <a:ea typeface="+mn-ea"/>
                <a:cs typeface="Times New Roman" pitchFamily="18" charset="0"/>
              </a:rPr>
              <a:t>Use open shelving. Do not line shelves with aluminum foil, sheet pans, or paper. This restricts circulation of cold air in the unit.</a:t>
            </a:r>
          </a:p>
          <a:p>
            <a:pPr marL="171450" indent="-171450">
              <a:buFont typeface="Arial" pitchFamily="34" charset="0"/>
              <a:buChar char="•"/>
              <a:defRPr/>
            </a:pPr>
            <a:r>
              <a:rPr lang="en-US" sz="1200" b="0" dirty="0">
                <a:solidFill>
                  <a:schemeClr val="tx1"/>
                </a:solidFill>
                <a:latin typeface="Times New Roman" pitchFamily="18" charset="0"/>
                <a:ea typeface="+mn-ea"/>
                <a:cs typeface="Times New Roman" pitchFamily="18" charset="0"/>
              </a:rPr>
              <a:t>Monitor food temperatures regularly. Randomly sample the temperature of stored food to verify that the cooler is working..</a:t>
            </a: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8E2C9006-CD80-4649-8338-F05E84F82CE3}" type="slidenum">
              <a:rPr lang="en-US" sz="1200" b="0" smtClean="0">
                <a:solidFill>
                  <a:schemeClr val="tx1"/>
                </a:solidFill>
              </a:rPr>
              <a:pPr eaLnBrk="1" hangingPunct="1">
                <a:defRPr/>
              </a:pPr>
              <a:t>134</a:t>
            </a:fld>
            <a:endParaRPr lang="en-US" sz="1200" b="0" smtClean="0">
              <a:solidFill>
                <a:schemeClr val="tx1"/>
              </a:solidFill>
            </a:endParaRPr>
          </a:p>
        </p:txBody>
      </p:sp>
      <p:sp>
        <p:nvSpPr>
          <p:cNvPr id="428035" name="Rectangle 2"/>
          <p:cNvSpPr>
            <a:spLocks noGrp="1" noRot="1" noChangeAspect="1" noChangeArrowheads="1" noTextEdit="1"/>
          </p:cNvSpPr>
          <p:nvPr>
            <p:ph type="sldImg"/>
          </p:nvPr>
        </p:nvSpPr>
        <p:spPr>
          <a:ln/>
        </p:spPr>
      </p:sp>
      <p:sp>
        <p:nvSpPr>
          <p:cNvPr id="303107" name="Rectangle 3"/>
          <p:cNvSpPr>
            <a:spLocks noGrp="1" noChangeArrowheads="1"/>
          </p:cNvSpPr>
          <p:nvPr>
            <p:ph type="body" idx="1"/>
          </p:nvPr>
        </p:nvSpPr>
        <p:spPr>
          <a:xfrm>
            <a:off x="876300" y="4465638"/>
            <a:ext cx="5319713" cy="4183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114300" indent="-114300" eaLnBrk="1" hangingPunct="1"/>
            <a:r>
              <a:rPr lang="en-US" b="1">
                <a:latin typeface="Times New Roman" charset="0"/>
              </a:rPr>
              <a:t>Instructor Notes</a:t>
            </a:r>
            <a:endParaRPr lang="en-US">
              <a:latin typeface="Times New Roman" charset="0"/>
            </a:endParaRPr>
          </a:p>
          <a:p>
            <a:pPr marL="114300" indent="-114300" eaLnBrk="1" hangingPunct="1">
              <a:buFontTx/>
              <a:buChar char="•"/>
            </a:pPr>
            <a:r>
              <a:rPr lang="en-US">
                <a:latin typeface="Times New Roman" charset="0"/>
              </a:rPr>
              <a:t>Food must be rotated in storage to maintain quality and limit the growth of pathogens. Food items must be rotated so that those with the earliest use-by or expiration dates are used before items with later dates.</a:t>
            </a:r>
          </a:p>
          <a:p>
            <a:pPr marL="114300" indent="-114300" eaLnBrk="1" hangingPunct="1">
              <a:buFontTx/>
              <a:buChar char="•"/>
            </a:pPr>
            <a:r>
              <a:rPr lang="en-US">
                <a:latin typeface="Times New Roman" charset="0"/>
              </a:rPr>
              <a:t>Many operations use the first-in, first-out (FIFO) method to rotate their refrigerated, frozen, and dry food during storage. Here is one way to use the FIFO method.</a:t>
            </a: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A1D2675B-B685-7F4B-8784-94D433AADB90}" type="slidenum">
              <a:rPr lang="en-US" sz="1200" b="0" smtClean="0">
                <a:solidFill>
                  <a:schemeClr val="tx1"/>
                </a:solidFill>
              </a:rPr>
              <a:pPr eaLnBrk="1" hangingPunct="1">
                <a:defRPr/>
              </a:pPr>
              <a:t>135</a:t>
            </a:fld>
            <a:endParaRPr lang="en-US" sz="1200" b="0" smtClean="0">
              <a:solidFill>
                <a:schemeClr val="tx1"/>
              </a:solidFill>
            </a:endParaRPr>
          </a:p>
        </p:txBody>
      </p:sp>
      <p:sp>
        <p:nvSpPr>
          <p:cNvPr id="429059"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xfrm>
            <a:off x="876300" y="4468813"/>
            <a:ext cx="5319713" cy="429418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114300" indent="-114300" eaLnBrk="1" hangingPunct="1">
              <a:defRPr/>
            </a:pPr>
            <a:r>
              <a:rPr lang="en-US" b="1" dirty="0" smtClean="0">
                <a:ea typeface="+mn-ea"/>
                <a:cs typeface="+mn-cs"/>
              </a:rPr>
              <a:t>Instructor Notes</a:t>
            </a:r>
            <a:endParaRPr lang="en-US" dirty="0" smtClean="0">
              <a:ea typeface="+mn-ea"/>
              <a:cs typeface="+mn-cs"/>
            </a:endParaRPr>
          </a:p>
          <a:p>
            <a:pPr marL="0" indent="0" eaLnBrk="1" hangingPunct="1">
              <a:defRPr/>
            </a:pPr>
            <a:endParaRPr lang="en-US" dirty="0" smtClean="0">
              <a:ea typeface="+mn-ea"/>
              <a:cs typeface="+mn-cs"/>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102C9F5D-BBA5-3C40-BDBC-F08373F468C3}" type="slidenum">
              <a:rPr lang="en-US" sz="1200" b="0" smtClean="0">
                <a:solidFill>
                  <a:schemeClr val="tx1"/>
                </a:solidFill>
              </a:rPr>
              <a:pPr eaLnBrk="1" hangingPunct="1">
                <a:defRPr/>
              </a:pPr>
              <a:t>136</a:t>
            </a:fld>
            <a:endParaRPr lang="en-US" sz="1200" b="0" smtClean="0">
              <a:solidFill>
                <a:schemeClr val="tx1"/>
              </a:solidFill>
            </a:endParaRPr>
          </a:p>
        </p:txBody>
      </p:sp>
      <p:sp>
        <p:nvSpPr>
          <p:cNvPr id="430083" name="Rectangle 2"/>
          <p:cNvSpPr>
            <a:spLocks noGrp="1" noRot="1" noChangeAspect="1" noChangeArrowheads="1" noTextEdit="1"/>
          </p:cNvSpPr>
          <p:nvPr>
            <p:ph type="sldImg"/>
          </p:nvPr>
        </p:nvSpPr>
        <p:spPr>
          <a:ln/>
        </p:spPr>
      </p:sp>
      <p:sp>
        <p:nvSpPr>
          <p:cNvPr id="307203" name="Rectangle 3"/>
          <p:cNvSpPr>
            <a:spLocks noGrp="1" noChangeArrowheads="1"/>
          </p:cNvSpPr>
          <p:nvPr>
            <p:ph type="body" idx="1"/>
          </p:nvPr>
        </p:nvSpPr>
        <p:spPr>
          <a:xfrm>
            <a:off x="876300" y="4468813"/>
            <a:ext cx="5319713" cy="4294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114300" indent="-114300" eaLnBrk="1" hangingPunct="1"/>
            <a:r>
              <a:rPr lang="en-US" b="1">
                <a:latin typeface="Times New Roman" charset="0"/>
              </a:rPr>
              <a:t>Instructor Notes</a:t>
            </a:r>
            <a:r>
              <a:rPr lang="en-US">
                <a:latin typeface="Times New Roman" charset="0"/>
              </a:rPr>
              <a:t> </a:t>
            </a: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9207970C-8E10-0048-9DFD-3C2E8E658D6F}" type="slidenum">
              <a:rPr lang="en-US" sz="1200" b="0" smtClean="0">
                <a:solidFill>
                  <a:schemeClr val="tx1"/>
                </a:solidFill>
              </a:rPr>
              <a:pPr eaLnBrk="1" hangingPunct="1">
                <a:defRPr/>
              </a:pPr>
              <a:t>137</a:t>
            </a:fld>
            <a:endParaRPr lang="en-US" sz="1200" b="0" smtClean="0">
              <a:solidFill>
                <a:schemeClr val="tx1"/>
              </a:solidFill>
            </a:endParaRPr>
          </a:p>
        </p:txBody>
      </p:sp>
      <p:sp>
        <p:nvSpPr>
          <p:cNvPr id="431107" name="Rectangle 2"/>
          <p:cNvSpPr>
            <a:spLocks noGrp="1" noRot="1" noChangeAspect="1" noChangeArrowheads="1" noTextEdit="1"/>
          </p:cNvSpPr>
          <p:nvPr>
            <p:ph type="sldImg"/>
          </p:nvPr>
        </p:nvSpPr>
        <p:spPr>
          <a:ln/>
        </p:spPr>
      </p:sp>
      <p:sp>
        <p:nvSpPr>
          <p:cNvPr id="309251" name="Rectangle 3"/>
          <p:cNvSpPr>
            <a:spLocks noGrp="1" noChangeArrowheads="1"/>
          </p:cNvSpPr>
          <p:nvPr>
            <p:ph type="body" idx="1"/>
          </p:nvPr>
        </p:nvSpPr>
        <p:spPr>
          <a:xfrm>
            <a:off x="876300" y="4468813"/>
            <a:ext cx="5319713" cy="4294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114300" indent="-114300" eaLnBrk="1" hangingPunct="1"/>
            <a:r>
              <a:rPr lang="en-US" b="1">
                <a:latin typeface="Times New Roman" charset="0"/>
              </a:rPr>
              <a:t>Instructor Notes</a:t>
            </a:r>
            <a:endParaRPr lang="en-US">
              <a:latin typeface="Times New Roman" charset="0"/>
            </a:endParaRPr>
          </a:p>
          <a:p>
            <a:pPr marL="114300" indent="-114300" eaLnBrk="1" hangingPunct="1">
              <a:buFontTx/>
              <a:buChar char="•"/>
            </a:pPr>
            <a:r>
              <a:rPr lang="en-US">
                <a:latin typeface="Times New Roman" charset="0"/>
              </a:rPr>
              <a:t>Keep all storage areas clean and dry. Clean floors, walls, and shelving in coolers, freezers, dry-storage areas, and heated holding cabinets on a regular basis. </a:t>
            </a:r>
          </a:p>
          <a:p>
            <a:pPr marL="114300" indent="-114300" eaLnBrk="1" hangingPunct="1">
              <a:buFontTx/>
              <a:buChar char="•"/>
            </a:pPr>
            <a:r>
              <a:rPr lang="en-US">
                <a:latin typeface="Times New Roman" charset="0"/>
              </a:rPr>
              <a:t>Clean up spills and leaks promptly to keep them from contaminating other food.</a:t>
            </a:r>
          </a:p>
          <a:p>
            <a:pPr marL="114300" indent="-114300" eaLnBrk="1" hangingPunct="1"/>
            <a:r>
              <a:rPr lang="en-US">
                <a:latin typeface="Times New Roman" charset="0"/>
              </a:rPr>
              <a:t>• Store dirty linens away from food. </a:t>
            </a:r>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57B3F7B3-2148-7841-B71C-6DF132A2AF08}" type="slidenum">
              <a:rPr lang="en-US" sz="1200" b="0" smtClean="0">
                <a:solidFill>
                  <a:schemeClr val="tx1"/>
                </a:solidFill>
              </a:rPr>
              <a:pPr eaLnBrk="1" hangingPunct="1">
                <a:defRPr/>
              </a:pPr>
              <a:t>138</a:t>
            </a:fld>
            <a:endParaRPr lang="en-US" sz="1200" b="0" smtClean="0">
              <a:solidFill>
                <a:schemeClr val="tx1"/>
              </a:solidFill>
            </a:endParaRPr>
          </a:p>
        </p:txBody>
      </p:sp>
      <p:sp>
        <p:nvSpPr>
          <p:cNvPr id="432131" name="Rectangle 2"/>
          <p:cNvSpPr>
            <a:spLocks noGrp="1" noRot="1" noChangeAspect="1" noChangeArrowheads="1" noTextEdit="1"/>
          </p:cNvSpPr>
          <p:nvPr>
            <p:ph type="sldImg"/>
          </p:nvPr>
        </p:nvSpPr>
        <p:spPr>
          <a:ln/>
        </p:spPr>
      </p:sp>
      <p:sp>
        <p:nvSpPr>
          <p:cNvPr id="432132" name="Rectangle 3"/>
          <p:cNvSpPr>
            <a:spLocks noGrp="1" noChangeArrowheads="1"/>
          </p:cNvSpPr>
          <p:nvPr>
            <p:ph type="body" idx="1"/>
          </p:nvPr>
        </p:nvSpPr>
        <p:spPr>
          <a:xfrm>
            <a:off x="876300" y="4497388"/>
            <a:ext cx="5484813" cy="472281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8130" tIns="49066" rIns="98130" bIns="49066"/>
          <a:lstStyle/>
          <a:p>
            <a:pPr marL="114300" indent="-114300" eaLnBrk="1" hangingPunct="1">
              <a:defRPr/>
            </a:pPr>
            <a:r>
              <a:rPr lang="en-US" b="1">
                <a:latin typeface="Times New Roman" charset="0"/>
                <a:cs typeface="+mn-cs"/>
              </a:rPr>
              <a:t>Instructor Notes</a:t>
            </a:r>
            <a:endParaRPr lang="en-US">
              <a:latin typeface="Times New Roman" charset="0"/>
              <a:cs typeface="+mn-cs"/>
            </a:endParaRPr>
          </a:p>
          <a:p>
            <a:pPr marL="114300" indent="-114300" eaLnBrk="1" hangingPunct="1">
              <a:defRPr/>
            </a:pPr>
            <a:endParaRPr lang="en-US">
              <a:latin typeface="Times New Roman" charset="0"/>
              <a:cs typeface="+mn-cs"/>
            </a:endParaRPr>
          </a:p>
          <a:p>
            <a:pPr marL="114300" indent="-114300" eaLnBrk="1" hangingPunct="1">
              <a:defRPr/>
            </a:pPr>
            <a:endParaRPr lang="en-US">
              <a:latin typeface="Times New Roman" charset="0"/>
              <a:cs typeface="+mn-cs"/>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FBA1B799-A53A-334F-BAC2-57038DA4BAE8}" type="slidenum">
              <a:rPr lang="en-US" sz="1200" b="0" smtClean="0">
                <a:solidFill>
                  <a:schemeClr val="tx1"/>
                </a:solidFill>
              </a:rPr>
              <a:pPr eaLnBrk="1" hangingPunct="1">
                <a:defRPr/>
              </a:pPr>
              <a:t>139</a:t>
            </a:fld>
            <a:endParaRPr lang="en-US" sz="1200" b="0" smtClean="0">
              <a:solidFill>
                <a:schemeClr val="tx1"/>
              </a:solidFill>
            </a:endParaRPr>
          </a:p>
        </p:txBody>
      </p:sp>
      <p:sp>
        <p:nvSpPr>
          <p:cNvPr id="433155" name="Rectangle 2"/>
          <p:cNvSpPr>
            <a:spLocks noGrp="1" noRot="1" noChangeAspect="1" noChangeArrowheads="1" noTextEdit="1"/>
          </p:cNvSpPr>
          <p:nvPr>
            <p:ph type="sldImg"/>
          </p:nvPr>
        </p:nvSpPr>
        <p:spPr>
          <a:ln/>
        </p:spPr>
      </p:sp>
      <p:sp>
        <p:nvSpPr>
          <p:cNvPr id="433156" name="Rectangle 3"/>
          <p:cNvSpPr>
            <a:spLocks noGrp="1" noChangeArrowheads="1"/>
          </p:cNvSpPr>
          <p:nvPr>
            <p:ph type="body" idx="1"/>
          </p:nvPr>
        </p:nvSpPr>
        <p:spPr>
          <a:xfrm>
            <a:off x="876300" y="4497388"/>
            <a:ext cx="5484813" cy="472281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8130" tIns="49066" rIns="98130" bIns="49066"/>
          <a:lstStyle/>
          <a:p>
            <a:pPr marL="114300" indent="-114300" eaLnBrk="1" hangingPunct="1">
              <a:defRPr/>
            </a:pPr>
            <a:r>
              <a:rPr lang="en-US" b="1">
                <a:latin typeface="Times New Roman" charset="0"/>
                <a:cs typeface="+mn-cs"/>
              </a:rPr>
              <a:t>Instructor Notes</a:t>
            </a:r>
            <a:endParaRPr lang="en-US">
              <a:latin typeface="Times New Roman" charset="0"/>
              <a:cs typeface="+mn-cs"/>
            </a:endParaRPr>
          </a:p>
          <a:p>
            <a:pPr marL="114300" indent="-114300" eaLnBrk="1" hangingPunct="1">
              <a:buFontTx/>
              <a:buChar char="•"/>
              <a:defRPr/>
            </a:pPr>
            <a:r>
              <a:rPr lang="en-US">
                <a:latin typeface="Times New Roman" charset="0"/>
                <a:cs typeface="+mn-cs"/>
              </a:rPr>
              <a:t>Raw meat, poultry, and seafood can be stored with or above ready-to-eat food in a freezer if all of the items have been commercially processed and packaged. </a:t>
            </a:r>
          </a:p>
          <a:p>
            <a:pPr marL="114300" indent="-114300" eaLnBrk="1" hangingPunct="1">
              <a:buFontTx/>
              <a:buChar char="•"/>
              <a:defRPr/>
            </a:pPr>
            <a:r>
              <a:rPr lang="en-US">
                <a:latin typeface="Times New Roman" charset="0"/>
                <a:cs typeface="+mn-cs"/>
              </a:rPr>
              <a:t>Frozen food that is being thawed in coolers must also be stored below ready-to-eat food.</a:t>
            </a:r>
          </a:p>
          <a:p>
            <a:pPr marL="114300" indent="-114300" eaLnBrk="1" hangingPunct="1">
              <a:buFontTx/>
              <a:buChar char="•"/>
              <a:defRPr/>
            </a:pPr>
            <a:r>
              <a:rPr lang="en-US">
                <a:latin typeface="Times New Roman" charset="0"/>
                <a:cs typeface="+mn-cs"/>
              </a:rPr>
              <a:t>As an exception, ground meat and ground fish can be stored above whole cuts of beef and pork. To do this, make sure the packaging keeps out pathogens and chemicals. It also must not leak.</a:t>
            </a:r>
          </a:p>
          <a:p>
            <a:pPr marL="114300" indent="-114300" eaLnBrk="1" hangingPunct="1">
              <a:defRPr/>
            </a:pPr>
            <a:endParaRPr lang="en-US">
              <a:latin typeface="Times New Roman" charset="0"/>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4B8E2F59-39C3-4640-83EC-31DBF624B60B}" type="slidenum">
              <a:rPr lang="en-US" sz="1200" b="0" smtClean="0">
                <a:solidFill>
                  <a:schemeClr val="tx1"/>
                </a:solidFill>
              </a:rPr>
              <a:pPr eaLnBrk="1" hangingPunct="1">
                <a:defRPr/>
              </a:pPr>
              <a:t>14</a:t>
            </a:fld>
            <a:endParaRPr lang="en-US" sz="1200" b="0" smtClean="0">
              <a:solidFill>
                <a:schemeClr val="tx1"/>
              </a:solidFill>
            </a:endParaRPr>
          </a:p>
        </p:txBody>
      </p:sp>
      <p:sp>
        <p:nvSpPr>
          <p:cNvPr id="305155" name="Rectangle 2"/>
          <p:cNvSpPr>
            <a:spLocks noGrp="1" noRot="1" noChangeAspect="1" noChangeArrowheads="1" noTextEdit="1"/>
          </p:cNvSpPr>
          <p:nvPr>
            <p:ph type="sldImg"/>
          </p:nvPr>
        </p:nvSpPr>
        <p:spPr>
          <a:ln/>
        </p:spPr>
      </p:sp>
      <p:sp>
        <p:nvSpPr>
          <p:cNvPr id="30515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latin typeface="Times New Roman" charset="0"/>
              <a:cs typeface="+mn-cs"/>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23CC3F5C-04D0-804A-9BD8-F86B66BC2EB7}" type="slidenum">
              <a:rPr lang="en-US" sz="1200" b="0" smtClean="0">
                <a:solidFill>
                  <a:schemeClr val="tx1"/>
                </a:solidFill>
              </a:rPr>
              <a:pPr eaLnBrk="1" hangingPunct="1">
                <a:defRPr/>
              </a:pPr>
              <a:t>140</a:t>
            </a:fld>
            <a:endParaRPr lang="en-US" sz="1200" b="0" smtClean="0">
              <a:solidFill>
                <a:schemeClr val="tx1"/>
              </a:solidFill>
            </a:endParaRPr>
          </a:p>
        </p:txBody>
      </p:sp>
      <p:sp>
        <p:nvSpPr>
          <p:cNvPr id="434179" name="Rectangle 2"/>
          <p:cNvSpPr>
            <a:spLocks noGrp="1" noRot="1" noChangeAspect="1" noChangeArrowheads="1" noTextEdit="1"/>
          </p:cNvSpPr>
          <p:nvPr>
            <p:ph type="sldImg"/>
          </p:nvPr>
        </p:nvSpPr>
        <p:spPr>
          <a:ln/>
        </p:spPr>
      </p:sp>
      <p:sp>
        <p:nvSpPr>
          <p:cNvPr id="434180" name="Rectangle 3"/>
          <p:cNvSpPr>
            <a:spLocks noGrp="1" noChangeArrowheads="1"/>
          </p:cNvSpPr>
          <p:nvPr>
            <p:ph type="body" idx="1"/>
          </p:nvPr>
        </p:nvSpPr>
        <p:spPr>
          <a:xfrm>
            <a:off x="876300" y="4497388"/>
            <a:ext cx="5484813" cy="472281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8130" tIns="49066" rIns="98130" bIns="49066"/>
          <a:lstStyle/>
          <a:p>
            <a:pPr marL="114300" indent="-114300" eaLnBrk="1" hangingPunct="1">
              <a:defRPr/>
            </a:pPr>
            <a:r>
              <a:rPr lang="en-US" b="1">
                <a:latin typeface="Times New Roman" charset="0"/>
                <a:cs typeface="+mn-cs"/>
              </a:rPr>
              <a:t>Instructor Notes</a:t>
            </a:r>
            <a:endParaRPr lang="en-US">
              <a:latin typeface="Times New Roman" charset="0"/>
              <a:cs typeface="+mn-cs"/>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Slide Image Placeholder 1"/>
          <p:cNvSpPr>
            <a:spLocks noGrp="1" noRot="1" noChangeAspect="1" noTextEdit="1"/>
          </p:cNvSpPr>
          <p:nvPr>
            <p:ph type="sldImg"/>
          </p:nvPr>
        </p:nvSpPr>
        <p:spPr>
          <a:ln/>
        </p:spPr>
      </p:sp>
      <p:sp>
        <p:nvSpPr>
          <p:cNvPr id="435203"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a:defRPr/>
            </a:pPr>
            <a:endParaRPr lang="en-US">
              <a:latin typeface="Times New Roman" charset="0"/>
              <a:cs typeface="+mn-cs"/>
            </a:endParaRPr>
          </a:p>
        </p:txBody>
      </p:sp>
      <p:sp>
        <p:nvSpPr>
          <p:cNvPr id="435204"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DD81416A-96E9-DE45-8EBC-C965E691F027}" type="slidenum">
              <a:rPr lang="en-US" sz="1200" b="0" smtClean="0">
                <a:solidFill>
                  <a:schemeClr val="tx1"/>
                </a:solidFill>
              </a:rPr>
              <a:pPr eaLnBrk="1" hangingPunct="1">
                <a:defRPr/>
              </a:pPr>
              <a:t>141</a:t>
            </a:fld>
            <a:endParaRPr lang="en-US" sz="1200" b="0" smtClean="0">
              <a:solidFill>
                <a:schemeClr val="tx1"/>
              </a:solidFill>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B45D1F2F-DF77-0B48-8A55-E90532537394}" type="slidenum">
              <a:rPr lang="en-US" sz="1200" b="0" smtClean="0">
                <a:solidFill>
                  <a:schemeClr val="tx1"/>
                </a:solidFill>
              </a:rPr>
              <a:pPr eaLnBrk="1" hangingPunct="1">
                <a:defRPr/>
              </a:pPr>
              <a:t>142</a:t>
            </a:fld>
            <a:endParaRPr lang="en-US" sz="1200" b="0" smtClean="0">
              <a:solidFill>
                <a:schemeClr val="tx1"/>
              </a:solidFill>
            </a:endParaRPr>
          </a:p>
        </p:txBody>
      </p:sp>
      <p:sp>
        <p:nvSpPr>
          <p:cNvPr id="436227" name="Rectangle 2"/>
          <p:cNvSpPr>
            <a:spLocks noGrp="1" noRot="1" noChangeAspect="1" noChangeArrowheads="1" noTextEdit="1"/>
          </p:cNvSpPr>
          <p:nvPr>
            <p:ph type="sldImg"/>
          </p:nvPr>
        </p:nvSpPr>
        <p:spPr>
          <a:ln/>
        </p:spPr>
      </p:sp>
      <p:sp>
        <p:nvSpPr>
          <p:cNvPr id="319491" name="Rectangle 3"/>
          <p:cNvSpPr>
            <a:spLocks noGrp="1" noChangeArrowheads="1"/>
          </p:cNvSpPr>
          <p:nvPr>
            <p:ph type="body" idx="1"/>
          </p:nvPr>
        </p:nvSpPr>
        <p:spPr>
          <a:xfrm>
            <a:off x="876300" y="4468813"/>
            <a:ext cx="5319713" cy="4294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114300" indent="-114300" eaLnBrk="1" hangingPunct="1">
              <a:spcBef>
                <a:spcPct val="50000"/>
              </a:spcBef>
            </a:pPr>
            <a:r>
              <a:rPr lang="en-US" b="1">
                <a:latin typeface="Times New Roman" charset="0"/>
                <a:cs typeface="Times New Roman" charset="0"/>
              </a:rPr>
              <a:t>Instructor Notes</a:t>
            </a:r>
            <a:endParaRPr lang="en-US">
              <a:latin typeface="Times New Roman" charset="0"/>
              <a:cs typeface="Times New Roman" charset="0"/>
            </a:endParaRPr>
          </a:p>
          <a:p>
            <a:pPr marL="114300" indent="-114300" eaLnBrk="1" hangingPunct="1">
              <a:spcBef>
                <a:spcPct val="50000"/>
              </a:spcBef>
              <a:buSzPct val="80000"/>
              <a:buFontTx/>
              <a:buChar char="•"/>
            </a:pPr>
            <a:r>
              <a:rPr lang="en-US">
                <a:latin typeface="Times New Roman" charset="0"/>
              </a:rPr>
              <a:t>Discuss the topic objectives with the class.</a:t>
            </a:r>
          </a:p>
          <a:p>
            <a:pPr marL="114300" indent="-114300" eaLnBrk="1" hangingPunct="1"/>
            <a:endParaRPr lang="en-US">
              <a:latin typeface="Times New Roman" charset="0"/>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1BF5FE6D-BCC6-A447-A551-E40C96ADA620}" type="slidenum">
              <a:rPr lang="en-US" sz="1200" b="0" smtClean="0">
                <a:solidFill>
                  <a:schemeClr val="tx1"/>
                </a:solidFill>
              </a:rPr>
              <a:pPr eaLnBrk="1" hangingPunct="1">
                <a:defRPr/>
              </a:pPr>
              <a:t>143</a:t>
            </a:fld>
            <a:endParaRPr lang="en-US" sz="1200" b="0" smtClean="0">
              <a:solidFill>
                <a:schemeClr val="tx1"/>
              </a:solidFill>
            </a:endParaRPr>
          </a:p>
        </p:txBody>
      </p:sp>
      <p:sp>
        <p:nvSpPr>
          <p:cNvPr id="437251" name="Rectangle 2"/>
          <p:cNvSpPr>
            <a:spLocks noGrp="1" noRot="1" noChangeAspect="1" noChangeArrowheads="1" noTextEdit="1"/>
          </p:cNvSpPr>
          <p:nvPr>
            <p:ph type="sldImg"/>
          </p:nvPr>
        </p:nvSpPr>
        <p:spPr>
          <a:ln/>
        </p:spPr>
      </p:sp>
      <p:sp>
        <p:nvSpPr>
          <p:cNvPr id="321539" name="Rectangle 3"/>
          <p:cNvSpPr>
            <a:spLocks noGrp="1" noChangeArrowheads="1"/>
          </p:cNvSpPr>
          <p:nvPr>
            <p:ph type="body" idx="1"/>
          </p:nvPr>
        </p:nvSpPr>
        <p:spPr>
          <a:xfrm>
            <a:off x="876300" y="4468813"/>
            <a:ext cx="5319713" cy="4294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val="1"/>
            </a:ext>
          </a:extLst>
        </p:spPr>
        <p:txBody>
          <a:bodyPr lIns="92830" tIns="46415" rIns="92830" bIns="46415"/>
          <a:lstStyle/>
          <a:p>
            <a:pPr marL="114300" indent="-114300" eaLnBrk="1" hangingPunct="1"/>
            <a:endParaRPr lang="en-US">
              <a:latin typeface="Times New Roman" charset="0"/>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36E42990-EF36-FD47-8E50-DAFDD56C7D80}" type="slidenum">
              <a:rPr lang="en-US" sz="1200" b="0" smtClean="0">
                <a:solidFill>
                  <a:schemeClr val="tx1"/>
                </a:solidFill>
              </a:rPr>
              <a:pPr eaLnBrk="1" hangingPunct="1">
                <a:defRPr/>
              </a:pPr>
              <a:t>144</a:t>
            </a:fld>
            <a:endParaRPr lang="en-US" sz="1200" b="0" smtClean="0">
              <a:solidFill>
                <a:schemeClr val="tx1"/>
              </a:solidFill>
            </a:endParaRPr>
          </a:p>
        </p:txBody>
      </p:sp>
      <p:sp>
        <p:nvSpPr>
          <p:cNvPr id="438275" name="Rectangle 2"/>
          <p:cNvSpPr>
            <a:spLocks noGrp="1" noRot="1" noChangeAspect="1" noChangeArrowheads="1" noTextEdit="1"/>
          </p:cNvSpPr>
          <p:nvPr>
            <p:ph type="sldImg"/>
          </p:nvPr>
        </p:nvSpPr>
        <p:spPr>
          <a:ln/>
        </p:spPr>
      </p:sp>
      <p:sp>
        <p:nvSpPr>
          <p:cNvPr id="323587" name="Rectangle 3"/>
          <p:cNvSpPr>
            <a:spLocks noGrp="1" noChangeArrowheads="1"/>
          </p:cNvSpPr>
          <p:nvPr>
            <p:ph type="body" idx="1"/>
          </p:nvPr>
        </p:nvSpPr>
        <p:spPr>
          <a:xfrm>
            <a:off x="876300" y="4468813"/>
            <a:ext cx="5319713" cy="4294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val="1"/>
            </a:ext>
          </a:extLst>
        </p:spPr>
        <p:txBody>
          <a:bodyPr lIns="92830" tIns="46415" rIns="92830" bIns="46415"/>
          <a:lstStyle/>
          <a:p>
            <a:pPr marL="114300" indent="-114300" eaLnBrk="1" hangingPunct="1">
              <a:buFontTx/>
              <a:buChar char="•"/>
            </a:pPr>
            <a:endParaRPr lang="en-US">
              <a:latin typeface="Times New Roman" charset="0"/>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C6B49648-2D40-CB4C-9B2D-1AF4E2741615}" type="slidenum">
              <a:rPr lang="en-US" sz="1200" b="0" smtClean="0">
                <a:solidFill>
                  <a:schemeClr val="tx1"/>
                </a:solidFill>
              </a:rPr>
              <a:pPr eaLnBrk="1" hangingPunct="1">
                <a:defRPr/>
              </a:pPr>
              <a:t>145</a:t>
            </a:fld>
            <a:endParaRPr lang="en-US" sz="1200" b="0" smtClean="0">
              <a:solidFill>
                <a:schemeClr val="tx1"/>
              </a:solidFill>
            </a:endParaRPr>
          </a:p>
        </p:txBody>
      </p:sp>
      <p:sp>
        <p:nvSpPr>
          <p:cNvPr id="439299" name="Rectangle 2"/>
          <p:cNvSpPr>
            <a:spLocks noGrp="1" noRot="1" noChangeAspect="1" noChangeArrowheads="1" noTextEdit="1"/>
          </p:cNvSpPr>
          <p:nvPr>
            <p:ph type="sldImg"/>
          </p:nvPr>
        </p:nvSpPr>
        <p:spPr>
          <a:ln/>
        </p:spPr>
      </p:sp>
      <p:sp>
        <p:nvSpPr>
          <p:cNvPr id="325635" name="Rectangle 3"/>
          <p:cNvSpPr>
            <a:spLocks noGrp="1" noChangeArrowheads="1"/>
          </p:cNvSpPr>
          <p:nvPr>
            <p:ph type="body" idx="1"/>
          </p:nvPr>
        </p:nvSpPr>
        <p:spPr>
          <a:xfrm>
            <a:off x="876300" y="4468813"/>
            <a:ext cx="5319713" cy="4294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114300" indent="-114300" eaLnBrk="1" hangingPunct="1"/>
            <a:r>
              <a:rPr lang="en-US" b="1">
                <a:latin typeface="Times New Roman" charset="0"/>
              </a:rPr>
              <a:t>Instructor Notes</a:t>
            </a:r>
            <a:endParaRPr lang="en-US">
              <a:latin typeface="Times New Roman" charset="0"/>
            </a:endParaRPr>
          </a:p>
          <a:p>
            <a:pPr marL="114300" indent="-114300" eaLnBrk="1" hangingPunct="1">
              <a:buFontTx/>
              <a:buChar char="•"/>
            </a:pPr>
            <a:r>
              <a:rPr lang="en-US">
                <a:latin typeface="Times New Roman" charset="0"/>
              </a:rPr>
              <a:t>Food must be offered to customers in a way that does not mislead or misinform them. Customers must be able to judge the true appearance, color, and quality of food.</a:t>
            </a:r>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BD79A8A3-3138-C249-9991-0FA02D55E87F}" type="slidenum">
              <a:rPr lang="en-US" sz="1200" b="0" smtClean="0">
                <a:solidFill>
                  <a:schemeClr val="tx1"/>
                </a:solidFill>
              </a:rPr>
              <a:pPr eaLnBrk="1" hangingPunct="1">
                <a:defRPr/>
              </a:pPr>
              <a:t>146</a:t>
            </a:fld>
            <a:endParaRPr lang="en-US" sz="1200" b="0" smtClean="0">
              <a:solidFill>
                <a:schemeClr val="tx1"/>
              </a:solidFill>
            </a:endParaRPr>
          </a:p>
        </p:txBody>
      </p:sp>
      <p:sp>
        <p:nvSpPr>
          <p:cNvPr id="440323" name="Rectangle 2"/>
          <p:cNvSpPr>
            <a:spLocks noGrp="1" noRot="1" noChangeAspect="1" noChangeArrowheads="1" noTextEdit="1"/>
          </p:cNvSpPr>
          <p:nvPr>
            <p:ph type="sldImg"/>
          </p:nvPr>
        </p:nvSpPr>
        <p:spPr>
          <a:ln/>
        </p:spPr>
      </p:sp>
      <p:sp>
        <p:nvSpPr>
          <p:cNvPr id="327683" name="Rectangle 3"/>
          <p:cNvSpPr>
            <a:spLocks noGrp="1" noChangeArrowheads="1"/>
          </p:cNvSpPr>
          <p:nvPr>
            <p:ph type="body" idx="1"/>
          </p:nvPr>
        </p:nvSpPr>
        <p:spPr>
          <a:xfrm>
            <a:off x="876300" y="4468813"/>
            <a:ext cx="5319713" cy="4294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114300" indent="-114300" eaLnBrk="1" hangingPunct="1"/>
            <a:r>
              <a:rPr lang="en-US" b="1">
                <a:latin typeface="Times New Roman" charset="0"/>
              </a:rPr>
              <a:t>Instructor Notes</a:t>
            </a:r>
          </a:p>
          <a:p>
            <a:pPr marL="114300" indent="-114300" eaLnBrk="1" hangingPunct="1">
              <a:buFontTx/>
              <a:buChar char="•"/>
            </a:pPr>
            <a:endParaRPr lang="en-US">
              <a:latin typeface="Times New Roman" charset="0"/>
            </a:endParaRPr>
          </a:p>
          <a:p>
            <a:pPr marL="114300" indent="-114300" eaLnBrk="1" hangingPunct="1"/>
            <a:r>
              <a:rPr lang="en-US">
                <a:latin typeface="Times New Roman" charset="0"/>
              </a:rPr>
              <a:t>• Food that has become unsafe must be thrown out unless it can be safely reconditioned. All food—especially ready-to-eat food—must be thrown out in the situations highlighted in the slide.</a:t>
            </a:r>
          </a:p>
          <a:p>
            <a:pPr marL="114300" indent="-114300" eaLnBrk="1" hangingPunct="1"/>
            <a:r>
              <a:rPr lang="en-US">
                <a:latin typeface="Times New Roman" charset="0"/>
              </a:rPr>
              <a:t>• Sometimes food can be restored to a safe condition. This is called reconditioning. For example, a hot food that has not been held at the correct temperature may be reheated if it has not been in the temperature danger zone for</a:t>
            </a:r>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0786A116-5842-C446-B5ED-14236F8F7253}" type="slidenum">
              <a:rPr lang="en-US" sz="1200" b="0" smtClean="0">
                <a:solidFill>
                  <a:schemeClr val="tx1"/>
                </a:solidFill>
              </a:rPr>
              <a:pPr eaLnBrk="1" hangingPunct="1">
                <a:defRPr/>
              </a:pPr>
              <a:t>147</a:t>
            </a:fld>
            <a:endParaRPr lang="en-US" sz="1200" b="0" smtClean="0">
              <a:solidFill>
                <a:schemeClr val="tx1"/>
              </a:solidFill>
            </a:endParaRPr>
          </a:p>
        </p:txBody>
      </p:sp>
      <p:sp>
        <p:nvSpPr>
          <p:cNvPr id="441347" name="Rectangle 2"/>
          <p:cNvSpPr>
            <a:spLocks noGrp="1" noRot="1" noChangeAspect="1" noChangeArrowheads="1" noTextEdit="1"/>
          </p:cNvSpPr>
          <p:nvPr>
            <p:ph type="sldImg"/>
          </p:nvPr>
        </p:nvSpPr>
        <p:spPr>
          <a:ln/>
        </p:spPr>
      </p:sp>
      <p:sp>
        <p:nvSpPr>
          <p:cNvPr id="329731" name="Rectangle 3"/>
          <p:cNvSpPr>
            <a:spLocks noGrp="1" noChangeArrowheads="1"/>
          </p:cNvSpPr>
          <p:nvPr>
            <p:ph type="body" idx="1"/>
          </p:nvPr>
        </p:nvSpPr>
        <p:spPr>
          <a:xfrm>
            <a:off x="928688" y="4468813"/>
            <a:ext cx="5434012" cy="4294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114300" indent="-114300" eaLnBrk="1" hangingPunct="1"/>
            <a:r>
              <a:rPr lang="en-US" b="1">
                <a:latin typeface="Times New Roman" charset="0"/>
              </a:rPr>
              <a:t>Instructor Notes</a:t>
            </a:r>
            <a:endParaRPr lang="en-US">
              <a:latin typeface="Times New Roman" charset="0"/>
            </a:endParaRPr>
          </a:p>
          <a:p>
            <a:pPr marL="114300" indent="-114300" eaLnBrk="1" hangingPunct="1">
              <a:buFontTx/>
              <a:buChar char="•"/>
            </a:pPr>
            <a:r>
              <a:rPr lang="en-US">
                <a:latin typeface="Times New Roman" charset="0"/>
              </a:rPr>
              <a:t>When frozen food is thawed and exposed to the temperature danger zone, pathogens in the food will begin to grow. To reduce this growth, never thaw food at room temperature. </a:t>
            </a:r>
          </a:p>
          <a:p>
            <a:pPr marL="114300" indent="-114300" eaLnBrk="1" hangingPunct="1">
              <a:buFontTx/>
              <a:buChar char="•"/>
            </a:pPr>
            <a:r>
              <a:rPr lang="en-US">
                <a:latin typeface="Times New Roman" charset="0"/>
              </a:rPr>
              <a:t>When thawing food under running water, the flow of the water must be strong enough to wash loose food bits into the drain. Always use a clean and sanitized food-prep sink when thawing food this way. Never let the temperature of the food go above 41°F (5°C) for longer than four hours. This includes the time it takes to thaw the food plus the time it takes to prep or cool it. The photo at left shows the correct way to thaw food under running water.</a:t>
            </a:r>
          </a:p>
          <a:p>
            <a:pPr marL="114300" indent="-114300" eaLnBrk="1" hangingPunct="1">
              <a:buFontTx/>
              <a:buChar char="•"/>
            </a:pPr>
            <a:r>
              <a:rPr lang="en-US">
                <a:latin typeface="Times New Roman" charset="0"/>
              </a:rPr>
              <a:t>After food is thawed in a microwave oven, it must be cooked in conventional cooking equipment, such as an oven.</a:t>
            </a:r>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DC56343F-8EBE-F34F-8419-1385310BCB97}" type="slidenum">
              <a:rPr lang="en-US" sz="1200" b="0" smtClean="0">
                <a:solidFill>
                  <a:schemeClr val="tx1"/>
                </a:solidFill>
              </a:rPr>
              <a:pPr eaLnBrk="1" hangingPunct="1">
                <a:defRPr/>
              </a:pPr>
              <a:t>148</a:t>
            </a:fld>
            <a:endParaRPr lang="en-US" sz="1200" b="0" smtClean="0">
              <a:solidFill>
                <a:schemeClr val="tx1"/>
              </a:solidFill>
            </a:endParaRPr>
          </a:p>
        </p:txBody>
      </p:sp>
      <p:sp>
        <p:nvSpPr>
          <p:cNvPr id="442371" name="Rectangle 2"/>
          <p:cNvSpPr>
            <a:spLocks noGrp="1" noRot="1" noChangeAspect="1" noChangeArrowheads="1" noTextEdit="1"/>
          </p:cNvSpPr>
          <p:nvPr>
            <p:ph type="sldImg"/>
          </p:nvPr>
        </p:nvSpPr>
        <p:spPr>
          <a:ln/>
        </p:spPr>
      </p:sp>
      <p:sp>
        <p:nvSpPr>
          <p:cNvPr id="2" name="TextBox 1"/>
          <p:cNvSpPr txBox="1"/>
          <p:nvPr/>
        </p:nvSpPr>
        <p:spPr>
          <a:xfrm>
            <a:off x="1219200" y="4648200"/>
            <a:ext cx="4686300" cy="830263"/>
          </a:xfrm>
          <a:prstGeom prst="rect">
            <a:avLst/>
          </a:prstGeom>
          <a:noFill/>
        </p:spPr>
        <p:txBody>
          <a:bodyPr>
            <a:spAutoFit/>
          </a:bodyPr>
          <a:lstStyle/>
          <a:p>
            <a:pPr>
              <a:defRPr/>
            </a:pPr>
            <a:r>
              <a:rPr lang="en-US" sz="1200" b="0" dirty="0">
                <a:solidFill>
                  <a:schemeClr val="tx1"/>
                </a:solidFill>
                <a:ea typeface="+mn-ea"/>
                <a:cs typeface="+mn-cs"/>
              </a:rPr>
              <a:t>Instructor Notes:</a:t>
            </a:r>
          </a:p>
          <a:p>
            <a:pPr marL="171450" indent="-171450">
              <a:buFont typeface="Arial" pitchFamily="34" charset="0"/>
              <a:buChar char="•"/>
              <a:defRPr/>
            </a:pPr>
            <a:r>
              <a:rPr lang="en-US" sz="1200" b="0" dirty="0">
                <a:solidFill>
                  <a:schemeClr val="tx1"/>
                </a:solidFill>
                <a:ea typeface="+mn-ea"/>
                <a:cs typeface="+mn-cs"/>
              </a:rPr>
              <a:t>Special care must be taken when handling ice and when preparing produce, eggs, and salads that contain TCS food</a:t>
            </a:r>
          </a:p>
          <a:p>
            <a:pPr marL="171450" indent="-171450">
              <a:buFont typeface="Arial" pitchFamily="34" charset="0"/>
              <a:buChar char="•"/>
              <a:defRPr/>
            </a:pPr>
            <a:endParaRPr lang="en-US" sz="1200" b="0" dirty="0">
              <a:solidFill>
                <a:schemeClr val="tx1"/>
              </a:solidFill>
              <a:ea typeface="+mn-ea"/>
              <a:cs typeface="+mn-cs"/>
            </a:endParaRPr>
          </a:p>
        </p:txBody>
      </p:sp>
      <p:sp>
        <p:nvSpPr>
          <p:cNvPr id="442373"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4300" indent="-114300" eaLnBrk="1" hangingPunct="1">
              <a:defRPr/>
            </a:pPr>
            <a:r>
              <a:rPr lang="en-US" b="1">
                <a:latin typeface="Times New Roman" charset="0"/>
                <a:cs typeface="+mn-cs"/>
              </a:rPr>
              <a:t>Instructor Notes</a:t>
            </a:r>
          </a:p>
          <a:p>
            <a:pPr marL="114300" indent="-114300" eaLnBrk="1" hangingPunct="1">
              <a:buFontTx/>
              <a:buChar char="•"/>
              <a:defRPr/>
            </a:pPr>
            <a:r>
              <a:rPr lang="en-US">
                <a:latin typeface="Times New Roman" charset="0"/>
                <a:cs typeface="+mn-cs"/>
              </a:rPr>
              <a:t>Wash produce thoroughly under running water. This is especially important before cutting, cooking, or combining it with other ingredients. The water should be a little warmer than the produce.</a:t>
            </a:r>
          </a:p>
          <a:p>
            <a:pPr marL="114300" indent="-114300" eaLnBrk="1" hangingPunct="1">
              <a:buFontTx/>
              <a:buChar char="•"/>
              <a:defRPr/>
            </a:pPr>
            <a:r>
              <a:rPr lang="en-US">
                <a:latin typeface="Times New Roman" charset="0"/>
                <a:cs typeface="+mn-cs"/>
              </a:rPr>
              <a:t>Pay special attention to leafy greens such as lettuce and spinach, as the food handler in the photo at left is doing. Remove the outer leaves, and pull the lettuce or spinach completely apart and rinse thoroughly.</a:t>
            </a:r>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F33FFD45-BEE4-CC4C-B45C-37C6393DD022}" type="slidenum">
              <a:rPr lang="en-US" sz="1200" b="0" smtClean="0">
                <a:solidFill>
                  <a:schemeClr val="tx1"/>
                </a:solidFill>
              </a:rPr>
              <a:pPr eaLnBrk="1" hangingPunct="1">
                <a:defRPr/>
              </a:pPr>
              <a:t>149</a:t>
            </a:fld>
            <a:endParaRPr lang="en-US" sz="1200" b="0" smtClean="0">
              <a:solidFill>
                <a:schemeClr val="tx1"/>
              </a:solidFill>
            </a:endParaRPr>
          </a:p>
        </p:txBody>
      </p:sp>
      <p:sp>
        <p:nvSpPr>
          <p:cNvPr id="443395" name="Rectangle 2"/>
          <p:cNvSpPr>
            <a:spLocks noGrp="1" noRot="1" noChangeAspect="1" noChangeArrowheads="1" noTextEdit="1"/>
          </p:cNvSpPr>
          <p:nvPr>
            <p:ph type="sldImg"/>
          </p:nvPr>
        </p:nvSpPr>
        <p:spPr>
          <a:ln/>
        </p:spPr>
      </p:sp>
      <p:sp>
        <p:nvSpPr>
          <p:cNvPr id="443396" name="Rectangle 3"/>
          <p:cNvSpPr>
            <a:spLocks noGrp="1" noChangeArrowheads="1"/>
          </p:cNvSpPr>
          <p:nvPr>
            <p:ph type="body" idx="1"/>
          </p:nvPr>
        </p:nvSpPr>
        <p:spPr>
          <a:xfrm>
            <a:off x="876300" y="4465638"/>
            <a:ext cx="5140325" cy="41830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3571" tIns="46785" rIns="93571" bIns="46785"/>
          <a:lstStyle/>
          <a:p>
            <a:pPr marL="114300" indent="-114300" eaLnBrk="1" hangingPunct="1">
              <a:defRPr/>
            </a:pPr>
            <a:r>
              <a:rPr lang="en-US" b="1">
                <a:latin typeface="Times New Roman" charset="0"/>
                <a:cs typeface="+mn-cs"/>
              </a:rPr>
              <a:t>Instructor Notes</a:t>
            </a:r>
          </a:p>
          <a:p>
            <a:pPr marL="114300" indent="-114300" eaLnBrk="1" hangingPunct="1">
              <a:buFontTx/>
              <a:buChar char="•"/>
              <a:defRPr/>
            </a:pPr>
            <a:r>
              <a:rPr lang="en-US">
                <a:latin typeface="Times New Roman" charset="0"/>
                <a:cs typeface="+mn-cs"/>
              </a:rPr>
              <a:t>Certain chemicals may be used to wash fruits and vegetables. Also, produce can be treated by washing it in water containing ozone. This treatment helps control pathogens. Check your local regulatory requirements.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B311918E-09B8-1F4D-A3E3-0209FD2F9AA4}" type="slidenum">
              <a:rPr lang="en-US" sz="1200" b="0" smtClean="0">
                <a:solidFill>
                  <a:schemeClr val="tx1"/>
                </a:solidFill>
              </a:rPr>
              <a:pPr eaLnBrk="1" hangingPunct="1">
                <a:defRPr/>
              </a:pPr>
              <a:t>15</a:t>
            </a:fld>
            <a:endParaRPr lang="en-US" sz="1200" b="0" smtClean="0">
              <a:solidFill>
                <a:schemeClr val="tx1"/>
              </a:solidFill>
            </a:endParaRPr>
          </a:p>
        </p:txBody>
      </p:sp>
      <p:sp>
        <p:nvSpPr>
          <p:cNvPr id="306179" name="Rectangle 2"/>
          <p:cNvSpPr>
            <a:spLocks noGrp="1" noRot="1" noChangeAspect="1" noChangeArrowheads="1" noTextEdit="1"/>
          </p:cNvSpPr>
          <p:nvPr>
            <p:ph type="sldImg"/>
          </p:nvPr>
        </p:nvSpPr>
        <p:spPr>
          <a:ln/>
        </p:spPr>
      </p:sp>
      <p:sp>
        <p:nvSpPr>
          <p:cNvPr id="306180" name="Rectangle 3"/>
          <p:cNvSpPr>
            <a:spLocks noGrp="1" noChangeArrowheads="1"/>
          </p:cNvSpPr>
          <p:nvPr>
            <p:ph type="body" idx="3"/>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latin typeface="Times New Roman" charset="0"/>
              <a:cs typeface="+mn-cs"/>
            </a:endParaRPr>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A3C41D74-87EA-7D4B-90B2-4762A14EB2D1}" type="slidenum">
              <a:rPr lang="en-US" sz="1200" b="0" smtClean="0">
                <a:solidFill>
                  <a:schemeClr val="tx1"/>
                </a:solidFill>
              </a:rPr>
              <a:pPr eaLnBrk="1" hangingPunct="1">
                <a:defRPr/>
              </a:pPr>
              <a:t>150</a:t>
            </a:fld>
            <a:endParaRPr lang="en-US" sz="1200" b="0" smtClean="0">
              <a:solidFill>
                <a:schemeClr val="tx1"/>
              </a:solidFill>
            </a:endParaRPr>
          </a:p>
        </p:txBody>
      </p:sp>
      <p:sp>
        <p:nvSpPr>
          <p:cNvPr id="444419" name="Rectangle 2"/>
          <p:cNvSpPr>
            <a:spLocks noGrp="1" noRot="1" noChangeAspect="1" noChangeArrowheads="1" noTextEdit="1"/>
          </p:cNvSpPr>
          <p:nvPr>
            <p:ph type="sldImg"/>
          </p:nvPr>
        </p:nvSpPr>
        <p:spPr>
          <a:ln/>
        </p:spPr>
      </p:sp>
      <p:sp>
        <p:nvSpPr>
          <p:cNvPr id="2" name="TextBox 1"/>
          <p:cNvSpPr txBox="1"/>
          <p:nvPr/>
        </p:nvSpPr>
        <p:spPr>
          <a:xfrm>
            <a:off x="1219200" y="4648200"/>
            <a:ext cx="4686300" cy="830263"/>
          </a:xfrm>
          <a:prstGeom prst="rect">
            <a:avLst/>
          </a:prstGeom>
          <a:noFill/>
        </p:spPr>
        <p:txBody>
          <a:bodyPr>
            <a:spAutoFit/>
          </a:bodyPr>
          <a:lstStyle/>
          <a:p>
            <a:pPr>
              <a:defRPr/>
            </a:pPr>
            <a:r>
              <a:rPr lang="en-US" sz="1200" b="0" dirty="0">
                <a:solidFill>
                  <a:schemeClr val="tx1"/>
                </a:solidFill>
                <a:ea typeface="+mn-ea"/>
                <a:cs typeface="+mn-cs"/>
              </a:rPr>
              <a:t>Instructor Notes:</a:t>
            </a:r>
          </a:p>
          <a:p>
            <a:pPr marL="171450" indent="-171450">
              <a:buFont typeface="Arial" pitchFamily="34" charset="0"/>
              <a:buChar char="•"/>
              <a:defRPr/>
            </a:pPr>
            <a:r>
              <a:rPr lang="en-US" sz="1200" b="0" dirty="0">
                <a:solidFill>
                  <a:schemeClr val="tx1"/>
                </a:solidFill>
                <a:ea typeface="+mn-ea"/>
                <a:cs typeface="+mn-cs"/>
              </a:rPr>
              <a:t>Special care must be taken when handling ice and when preparing produce, eggs, and salads that contain TCS food</a:t>
            </a:r>
          </a:p>
          <a:p>
            <a:pPr marL="171450" indent="-171450">
              <a:buFont typeface="Arial" pitchFamily="34" charset="0"/>
              <a:buChar char="•"/>
              <a:defRPr/>
            </a:pPr>
            <a:endParaRPr lang="en-US" sz="1200" b="0" dirty="0">
              <a:solidFill>
                <a:schemeClr val="tx1"/>
              </a:solidFill>
              <a:ea typeface="+mn-ea"/>
              <a:cs typeface="+mn-cs"/>
            </a:endParaRPr>
          </a:p>
        </p:txBody>
      </p:sp>
      <p:sp>
        <p:nvSpPr>
          <p:cNvPr id="444421"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a:defRPr/>
            </a:pPr>
            <a:endParaRPr lang="en-US">
              <a:latin typeface="Times New Roman" charset="0"/>
              <a:cs typeface="+mn-cs"/>
            </a:endParaRPr>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6BE27E29-6197-7E47-862D-ACA21E4035F3}" type="slidenum">
              <a:rPr lang="en-US" sz="1200" b="0" smtClean="0">
                <a:solidFill>
                  <a:schemeClr val="tx1"/>
                </a:solidFill>
              </a:rPr>
              <a:pPr eaLnBrk="1" hangingPunct="1">
                <a:defRPr/>
              </a:pPr>
              <a:t>151</a:t>
            </a:fld>
            <a:endParaRPr lang="en-US" sz="1200" b="0" smtClean="0">
              <a:solidFill>
                <a:schemeClr val="tx1"/>
              </a:solidFill>
            </a:endParaRPr>
          </a:p>
        </p:txBody>
      </p:sp>
      <p:sp>
        <p:nvSpPr>
          <p:cNvPr id="445443" name="Rectangle 2"/>
          <p:cNvSpPr>
            <a:spLocks noGrp="1" noRot="1" noChangeAspect="1" noChangeArrowheads="1" noTextEdit="1"/>
          </p:cNvSpPr>
          <p:nvPr>
            <p:ph type="sldImg"/>
          </p:nvPr>
        </p:nvSpPr>
        <p:spPr>
          <a:ln/>
        </p:spPr>
      </p:sp>
      <p:sp>
        <p:nvSpPr>
          <p:cNvPr id="337923" name="Rectangle 3"/>
          <p:cNvSpPr>
            <a:spLocks noGrp="1" noChangeArrowheads="1"/>
          </p:cNvSpPr>
          <p:nvPr>
            <p:ph type="body" idx="1"/>
          </p:nvPr>
        </p:nvSpPr>
        <p:spPr>
          <a:xfrm>
            <a:off x="928688" y="4468813"/>
            <a:ext cx="5434012" cy="4294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114300" indent="-114300" eaLnBrk="1" hangingPunct="1"/>
            <a:r>
              <a:rPr lang="en-US" b="1">
                <a:latin typeface="Times New Roman" charset="0"/>
              </a:rPr>
              <a:t>Instructor Notes</a:t>
            </a:r>
            <a:endParaRPr lang="en-US">
              <a:latin typeface="Times New Roman" charset="0"/>
            </a:endParaRPr>
          </a:p>
          <a:p>
            <a:pPr marL="114300" indent="-114300" eaLnBrk="1" hangingPunct="1">
              <a:buFontTx/>
              <a:buChar char="•"/>
            </a:pPr>
            <a:r>
              <a:rPr lang="en-US">
                <a:latin typeface="Times New Roman" charset="0"/>
              </a:rPr>
              <a:t>Pooled eggs are eggs that are cracked open and combined in a container</a:t>
            </a:r>
            <a:r>
              <a:rPr lang="en-US" b="1">
                <a:latin typeface="Times New Roman" charset="0"/>
              </a:rPr>
              <a:t>. </a:t>
            </a:r>
          </a:p>
          <a:p>
            <a:pPr marL="114300" indent="-114300" eaLnBrk="1" hangingPunct="1">
              <a:buFontTx/>
              <a:buChar char="•"/>
            </a:pPr>
            <a:r>
              <a:rPr lang="en-US">
                <a:latin typeface="Times New Roman" charset="0"/>
              </a:rPr>
              <a:t>Check with your local regulatory authority to see if pooling eggs is allowed. </a:t>
            </a:r>
          </a:p>
          <a:p>
            <a:pPr marL="114300" indent="-114300" eaLnBrk="1" hangingPunct="1">
              <a:buFontTx/>
              <a:buChar char="•"/>
            </a:pPr>
            <a:r>
              <a:rPr lang="en-US">
                <a:latin typeface="Times New Roman" charset="0"/>
              </a:rPr>
              <a:t>Egg dishes requiring little or no cooking include: Caesar salad dressing, Hollandaise sauce, tiramisu, and mousse. </a:t>
            </a:r>
          </a:p>
          <a:p>
            <a:pPr marL="114300" indent="-114300" eaLnBrk="1" hangingPunct="1">
              <a:buFontTx/>
              <a:buChar char="•"/>
            </a:pPr>
            <a:r>
              <a:rPr lang="en-US">
                <a:latin typeface="Times New Roman" charset="0"/>
              </a:rPr>
              <a:t>Use pasteurized eggs or egg products when serving raw or undercooked dishes to high-risk populations.</a:t>
            </a:r>
          </a:p>
          <a:p>
            <a:pPr marL="114300" indent="-114300" eaLnBrk="1" hangingPunct="1"/>
            <a:endParaRPr lang="en-US">
              <a:latin typeface="Times New Roman" charset="0"/>
            </a:endParaRPr>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093926CA-73D5-D049-B526-09D78C79F07F}" type="slidenum">
              <a:rPr lang="en-US" sz="1200" b="0" smtClean="0">
                <a:solidFill>
                  <a:schemeClr val="tx1"/>
                </a:solidFill>
              </a:rPr>
              <a:pPr eaLnBrk="1" hangingPunct="1">
                <a:defRPr/>
              </a:pPr>
              <a:t>152</a:t>
            </a:fld>
            <a:endParaRPr lang="en-US" sz="1200" b="0" smtClean="0">
              <a:solidFill>
                <a:schemeClr val="tx1"/>
              </a:solidFill>
            </a:endParaRPr>
          </a:p>
        </p:txBody>
      </p:sp>
      <p:sp>
        <p:nvSpPr>
          <p:cNvPr id="446467" name="Rectangle 2"/>
          <p:cNvSpPr>
            <a:spLocks noGrp="1" noRot="1" noChangeAspect="1" noChangeArrowheads="1" noTextEdit="1"/>
          </p:cNvSpPr>
          <p:nvPr>
            <p:ph type="sldImg"/>
          </p:nvPr>
        </p:nvSpPr>
        <p:spPr>
          <a:ln/>
        </p:spPr>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BAE004F2-9FEC-DB4F-8EBB-5E13F700C608}" type="slidenum">
              <a:rPr lang="en-US" sz="1200" b="0" smtClean="0">
                <a:solidFill>
                  <a:schemeClr val="tx1"/>
                </a:solidFill>
              </a:rPr>
              <a:pPr eaLnBrk="1" hangingPunct="1">
                <a:defRPr/>
              </a:pPr>
              <a:t>153</a:t>
            </a:fld>
            <a:endParaRPr lang="en-US" sz="1200" b="0" smtClean="0">
              <a:solidFill>
                <a:schemeClr val="tx1"/>
              </a:solidFill>
            </a:endParaRPr>
          </a:p>
        </p:txBody>
      </p:sp>
      <p:sp>
        <p:nvSpPr>
          <p:cNvPr id="447491" name="Rectangle 2"/>
          <p:cNvSpPr>
            <a:spLocks noGrp="1" noRot="1" noChangeAspect="1" noChangeArrowheads="1" noTextEdit="1"/>
          </p:cNvSpPr>
          <p:nvPr>
            <p:ph type="sldImg"/>
          </p:nvPr>
        </p:nvSpPr>
        <p:spPr>
          <a:ln/>
        </p:spPr>
      </p:sp>
      <p:sp>
        <p:nvSpPr>
          <p:cNvPr id="342019" name="Rectangle 3"/>
          <p:cNvSpPr>
            <a:spLocks noGrp="1" noChangeArrowheads="1"/>
          </p:cNvSpPr>
          <p:nvPr>
            <p:ph type="body" idx="1"/>
          </p:nvPr>
        </p:nvSpPr>
        <p:spPr>
          <a:xfrm>
            <a:off x="876300" y="4468813"/>
            <a:ext cx="5434013" cy="4294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114300" indent="-114300" eaLnBrk="1" hangingPunct="1"/>
            <a:r>
              <a:rPr lang="en-US" b="1">
                <a:latin typeface="Times New Roman" charset="0"/>
              </a:rPr>
              <a:t>Instructor Notes</a:t>
            </a:r>
            <a:endParaRPr lang="en-US">
              <a:latin typeface="Times New Roman" charset="0"/>
            </a:endParaRPr>
          </a:p>
          <a:p>
            <a:pPr marL="114300" indent="-114300" eaLnBrk="1" hangingPunct="1">
              <a:buFontTx/>
              <a:buChar char="•"/>
            </a:pPr>
            <a:r>
              <a:rPr lang="en-US">
                <a:latin typeface="Times New Roman" charset="0"/>
              </a:rPr>
              <a:t>Chicken, tuna, egg, pasta, and potato salads have all been involved in foodborne-illness outbreaks. These salads are not usually cooked after preparation. This means you do not have a chance to reduce pathogens, such as </a:t>
            </a:r>
            <a:r>
              <a:rPr lang="en-US" i="1">
                <a:latin typeface="Times New Roman" charset="0"/>
              </a:rPr>
              <a:t>Staphylococcus aureus</a:t>
            </a:r>
            <a:r>
              <a:rPr lang="en-US">
                <a:latin typeface="Times New Roman" charset="0"/>
              </a:rPr>
              <a:t>, that may have gotten into the salad. </a:t>
            </a:r>
          </a:p>
          <a:p>
            <a:pPr marL="114300" indent="-114300" eaLnBrk="1" hangingPunct="1">
              <a:buFontTx/>
              <a:buChar char="•"/>
            </a:pPr>
            <a:r>
              <a:rPr lang="en-US">
                <a:latin typeface="Times New Roman" charset="0"/>
              </a:rPr>
              <a:t>Leftover TCS food such as pasta, chicken, and potatoes can be used only if it has been cooked, held, and cooled correctly.</a:t>
            </a:r>
          </a:p>
          <a:p>
            <a:pPr marL="114300" indent="-114300" eaLnBrk="1" hangingPunct="1">
              <a:buFontTx/>
              <a:buChar char="•"/>
            </a:pPr>
            <a:r>
              <a:rPr lang="en-US">
                <a:latin typeface="Times New Roman" charset="0"/>
              </a:rPr>
              <a:t>Throw out leftover food held at 41°F (5°C) or lower after seven days. Check the use-by date before using stored food items.</a:t>
            </a:r>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7AAC7CE8-F61C-A049-A185-7AC9FC9BDE6A}" type="slidenum">
              <a:rPr lang="en-US" sz="1200" b="0" smtClean="0">
                <a:solidFill>
                  <a:schemeClr val="tx1"/>
                </a:solidFill>
              </a:rPr>
              <a:pPr eaLnBrk="1" hangingPunct="1">
                <a:defRPr/>
              </a:pPr>
              <a:t>154</a:t>
            </a:fld>
            <a:endParaRPr lang="en-US" sz="1200" b="0" smtClean="0">
              <a:solidFill>
                <a:schemeClr val="tx1"/>
              </a:solidFill>
            </a:endParaRPr>
          </a:p>
        </p:txBody>
      </p:sp>
      <p:sp>
        <p:nvSpPr>
          <p:cNvPr id="448515" name="Rectangle 2"/>
          <p:cNvSpPr>
            <a:spLocks noGrp="1" noRot="1" noChangeAspect="1" noChangeArrowheads="1" noTextEdit="1"/>
          </p:cNvSpPr>
          <p:nvPr>
            <p:ph type="sldImg"/>
          </p:nvPr>
        </p:nvSpPr>
        <p:spPr>
          <a:xfrm>
            <a:off x="1182688" y="696913"/>
            <a:ext cx="4648200" cy="3486150"/>
          </a:xfrm>
          <a:ln/>
        </p:spPr>
      </p:sp>
      <p:sp>
        <p:nvSpPr>
          <p:cNvPr id="448516" name="Rectangle 3"/>
          <p:cNvSpPr>
            <a:spLocks noGrp="1" noChangeArrowheads="1"/>
          </p:cNvSpPr>
          <p:nvPr>
            <p:ph type="body" idx="1"/>
          </p:nvPr>
        </p:nvSpPr>
        <p:spPr>
          <a:xfrm>
            <a:off x="876300" y="4468813"/>
            <a:ext cx="5432425" cy="42941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3571" tIns="46785" rIns="93571" bIns="46785"/>
          <a:lstStyle/>
          <a:p>
            <a:pPr marL="114300" indent="-114300" eaLnBrk="1" hangingPunct="1">
              <a:defRPr/>
            </a:pPr>
            <a:r>
              <a:rPr lang="en-US" b="1">
                <a:latin typeface="Times New Roman" charset="0"/>
                <a:cs typeface="+mn-cs"/>
              </a:rPr>
              <a:t>Instructor Notes</a:t>
            </a:r>
            <a:endParaRPr lang="en-US">
              <a:latin typeface="Times New Roman" charset="0"/>
              <a:cs typeface="+mn-cs"/>
            </a:endParaRPr>
          </a:p>
          <a:p>
            <a:pPr marL="114300" indent="-114300" eaLnBrk="1" hangingPunct="1">
              <a:buFontTx/>
              <a:buChar char="•"/>
              <a:defRPr/>
            </a:pPr>
            <a:r>
              <a:rPr lang="en-US">
                <a:latin typeface="Times New Roman" charset="0"/>
                <a:cs typeface="+mn-cs"/>
              </a:rPr>
              <a:t>Make ice from water that is safe to drink.</a:t>
            </a:r>
          </a:p>
          <a:p>
            <a:pPr marL="114300" indent="-114300" eaLnBrk="1" hangingPunct="1">
              <a:buFontTx/>
              <a:buChar char="•"/>
              <a:defRPr/>
            </a:pPr>
            <a:r>
              <a:rPr lang="en-US">
                <a:latin typeface="Times New Roman" charset="0"/>
                <a:cs typeface="+mn-cs"/>
              </a:rPr>
              <a:t>Never use ice as an ingredient if it was used to keep food cold. For example, if ice is used to cool food on a salad bar, it cannot then be used in drinks.</a:t>
            </a:r>
          </a:p>
          <a:p>
            <a:pPr marL="114300" indent="-114300" eaLnBrk="1" hangingPunct="1">
              <a:lnSpc>
                <a:spcPct val="80000"/>
              </a:lnSpc>
              <a:spcBef>
                <a:spcPct val="50000"/>
              </a:spcBef>
              <a:defRPr/>
            </a:pPr>
            <a:endParaRPr lang="en-US">
              <a:latin typeface="Times New Roman" charset="0"/>
              <a:cs typeface="Times New Roman" charset="0"/>
            </a:endParaRPr>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A78D9A4D-90B6-9E4C-8C73-4A7835310716}" type="slidenum">
              <a:rPr lang="en-US" sz="1200" b="0" smtClean="0">
                <a:solidFill>
                  <a:schemeClr val="tx1"/>
                </a:solidFill>
              </a:rPr>
              <a:pPr eaLnBrk="1" hangingPunct="1">
                <a:defRPr/>
              </a:pPr>
              <a:t>155</a:t>
            </a:fld>
            <a:endParaRPr lang="en-US" sz="1200" b="0" smtClean="0">
              <a:solidFill>
                <a:schemeClr val="tx1"/>
              </a:solidFill>
            </a:endParaRPr>
          </a:p>
        </p:txBody>
      </p:sp>
      <p:sp>
        <p:nvSpPr>
          <p:cNvPr id="449539" name="Rectangle 2"/>
          <p:cNvSpPr>
            <a:spLocks noGrp="1" noRot="1" noChangeAspect="1" noChangeArrowheads="1" noTextEdit="1"/>
          </p:cNvSpPr>
          <p:nvPr>
            <p:ph type="sldImg"/>
          </p:nvPr>
        </p:nvSpPr>
        <p:spPr>
          <a:xfrm>
            <a:off x="1182688" y="696913"/>
            <a:ext cx="4648200" cy="3486150"/>
          </a:xfrm>
          <a:ln/>
        </p:spPr>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86530C00-B2D0-084C-8E54-1C15D8A2C979}" type="slidenum">
              <a:rPr lang="en-US" sz="1200" b="0" smtClean="0">
                <a:solidFill>
                  <a:schemeClr val="tx1"/>
                </a:solidFill>
              </a:rPr>
              <a:pPr eaLnBrk="1" hangingPunct="1">
                <a:defRPr/>
              </a:pPr>
              <a:t>156</a:t>
            </a:fld>
            <a:endParaRPr lang="en-US" sz="1200" b="0" smtClean="0">
              <a:solidFill>
                <a:schemeClr val="tx1"/>
              </a:solidFill>
            </a:endParaRPr>
          </a:p>
        </p:txBody>
      </p:sp>
      <p:sp>
        <p:nvSpPr>
          <p:cNvPr id="450563" name="Rectangle 2"/>
          <p:cNvSpPr>
            <a:spLocks noGrp="1" noRot="1" noChangeAspect="1" noChangeArrowheads="1" noTextEdit="1"/>
          </p:cNvSpPr>
          <p:nvPr>
            <p:ph type="sldImg"/>
          </p:nvPr>
        </p:nvSpPr>
        <p:spPr>
          <a:xfrm>
            <a:off x="1181100" y="698500"/>
            <a:ext cx="4648200" cy="3486150"/>
          </a:xfrm>
          <a:ln/>
        </p:spPr>
      </p:sp>
      <p:sp>
        <p:nvSpPr>
          <p:cNvPr id="450564" name="Rectangle 3"/>
          <p:cNvSpPr>
            <a:spLocks noGrp="1" noChangeArrowheads="1"/>
          </p:cNvSpPr>
          <p:nvPr>
            <p:ph type="body" idx="1"/>
          </p:nvPr>
        </p:nvSpPr>
        <p:spPr>
          <a:xfrm>
            <a:off x="935038" y="4468813"/>
            <a:ext cx="5140325" cy="42941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4300" indent="-114300" eaLnBrk="1" hangingPunct="1">
              <a:defRPr/>
            </a:pPr>
            <a:r>
              <a:rPr lang="en-US" b="1">
                <a:latin typeface="Times New Roman" charset="0"/>
                <a:cs typeface="+mn-cs"/>
              </a:rPr>
              <a:t>Instructor Notes</a:t>
            </a:r>
          </a:p>
          <a:p>
            <a:pPr marL="114300" indent="-114300" eaLnBrk="1" hangingPunct="1">
              <a:buFontTx/>
              <a:buChar char="•"/>
              <a:defRPr/>
            </a:pPr>
            <a:r>
              <a:rPr lang="en-US">
                <a:latin typeface="Times New Roman" charset="0"/>
                <a:cs typeface="+mn-cs"/>
              </a:rPr>
              <a:t>You will need a variance when prepping food in certain ways. A variance is a document issued by your regulatory authority that allows a regulatory requirement to be waived or changed.</a:t>
            </a:r>
          </a:p>
          <a:p>
            <a:pPr marL="114300" indent="-114300" eaLnBrk="1" hangingPunct="1">
              <a:buFontTx/>
              <a:buChar char="•"/>
              <a:defRPr/>
            </a:pPr>
            <a:r>
              <a:rPr lang="en-US">
                <a:latin typeface="Times New Roman" charset="0"/>
                <a:cs typeface="+mn-cs"/>
              </a:rPr>
              <a:t>When applying for a variance, your regulatory authority may require you to submit a HACCP plan. The plan must account for any food safety risks related to the way you plan to prep the food item.</a:t>
            </a:r>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96112E6D-8DBB-1349-ADBA-CB336BDC2465}" type="slidenum">
              <a:rPr lang="en-US" sz="1200" b="0" smtClean="0">
                <a:solidFill>
                  <a:schemeClr val="tx1"/>
                </a:solidFill>
              </a:rPr>
              <a:pPr eaLnBrk="1" hangingPunct="1">
                <a:defRPr/>
              </a:pPr>
              <a:t>157</a:t>
            </a:fld>
            <a:endParaRPr lang="en-US" sz="1200" b="0" smtClean="0">
              <a:solidFill>
                <a:schemeClr val="tx1"/>
              </a:solidFill>
            </a:endParaRPr>
          </a:p>
        </p:txBody>
      </p:sp>
      <p:sp>
        <p:nvSpPr>
          <p:cNvPr id="451587" name="Rectangle 2"/>
          <p:cNvSpPr>
            <a:spLocks noGrp="1" noRot="1" noChangeAspect="1" noChangeArrowheads="1" noTextEdit="1"/>
          </p:cNvSpPr>
          <p:nvPr>
            <p:ph type="sldImg"/>
          </p:nvPr>
        </p:nvSpPr>
        <p:spPr>
          <a:xfrm>
            <a:off x="1181100" y="698500"/>
            <a:ext cx="4648200" cy="3486150"/>
          </a:xfrm>
          <a:ln/>
        </p:spPr>
      </p:sp>
      <p:sp>
        <p:nvSpPr>
          <p:cNvPr id="451588" name="Rectangle 3"/>
          <p:cNvSpPr>
            <a:spLocks noGrp="1" noChangeArrowheads="1"/>
          </p:cNvSpPr>
          <p:nvPr>
            <p:ph type="body" idx="1"/>
          </p:nvPr>
        </p:nvSpPr>
        <p:spPr>
          <a:xfrm>
            <a:off x="935038" y="4468813"/>
            <a:ext cx="5140325" cy="42941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4300" indent="-114300" eaLnBrk="1" hangingPunct="1">
              <a:defRPr/>
            </a:pPr>
            <a:r>
              <a:rPr lang="en-US" b="1">
                <a:latin typeface="Times New Roman" charset="0"/>
                <a:cs typeface="+mn-cs"/>
              </a:rPr>
              <a:t>Instructor Notes</a:t>
            </a:r>
          </a:p>
          <a:p>
            <a:pPr marL="114300" indent="-114300" eaLnBrk="1" hangingPunct="1">
              <a:buFontTx/>
              <a:buChar char="•"/>
              <a:defRPr/>
            </a:pPr>
            <a:r>
              <a:rPr lang="en-US" i="1">
                <a:latin typeface="Times New Roman" charset="0"/>
                <a:cs typeface="+mn-cs"/>
              </a:rPr>
              <a:t>Clostridium botulinum</a:t>
            </a:r>
            <a:r>
              <a:rPr lang="en-US" b="1">
                <a:latin typeface="Times New Roman" charset="0"/>
                <a:cs typeface="+mn-cs"/>
              </a:rPr>
              <a:t> </a:t>
            </a:r>
            <a:r>
              <a:rPr lang="en-US">
                <a:latin typeface="Times New Roman" charset="0"/>
                <a:cs typeface="+mn-cs"/>
              </a:rPr>
              <a:t>and </a:t>
            </a:r>
            <a:r>
              <a:rPr lang="en-US" i="1">
                <a:latin typeface="Times New Roman" charset="0"/>
                <a:cs typeface="+mn-cs"/>
              </a:rPr>
              <a:t>Listeria monocytogenes</a:t>
            </a:r>
            <a:r>
              <a:rPr lang="en-US">
                <a:latin typeface="Times New Roman" charset="0"/>
                <a:cs typeface="+mn-cs"/>
              </a:rPr>
              <a:t> are risks to food packaged using a reduced oxygen packaging method. This includes MAP, vacuum-packed and sous vide foods. </a:t>
            </a:r>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E1FD6643-B48D-EA49-8FBA-960CB739BD1B}" type="slidenum">
              <a:rPr lang="en-US" sz="1200" b="0" smtClean="0">
                <a:solidFill>
                  <a:schemeClr val="tx1"/>
                </a:solidFill>
              </a:rPr>
              <a:pPr eaLnBrk="1" hangingPunct="1">
                <a:defRPr/>
              </a:pPr>
              <a:t>158</a:t>
            </a:fld>
            <a:endParaRPr lang="en-US" sz="1200" b="0" smtClean="0">
              <a:solidFill>
                <a:schemeClr val="tx1"/>
              </a:solidFill>
            </a:endParaRPr>
          </a:p>
        </p:txBody>
      </p:sp>
      <p:sp>
        <p:nvSpPr>
          <p:cNvPr id="452611" name="Rectangle 2"/>
          <p:cNvSpPr>
            <a:spLocks noGrp="1" noRot="1" noChangeAspect="1" noChangeArrowheads="1" noTextEdit="1"/>
          </p:cNvSpPr>
          <p:nvPr>
            <p:ph type="sldImg"/>
          </p:nvPr>
        </p:nvSpPr>
        <p:spPr>
          <a:xfrm>
            <a:off x="1182688" y="696913"/>
            <a:ext cx="4648200" cy="3486150"/>
          </a:xfrm>
          <a:ln/>
        </p:spPr>
      </p:sp>
      <p:sp>
        <p:nvSpPr>
          <p:cNvPr id="352259" name="Rectangle 3"/>
          <p:cNvSpPr>
            <a:spLocks noGrp="1" noChangeArrowheads="1"/>
          </p:cNvSpPr>
          <p:nvPr>
            <p:ph type="body" idx="1"/>
          </p:nvPr>
        </p:nvSpPr>
        <p:spPr>
          <a:xfrm>
            <a:off x="876300" y="4468813"/>
            <a:ext cx="5318125" cy="4294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571" tIns="46785" rIns="93571" bIns="46785"/>
          <a:lstStyle/>
          <a:p>
            <a:pPr marL="114300" indent="-114300" eaLnBrk="1" hangingPunct="1"/>
            <a:r>
              <a:rPr lang="en-US" b="1">
                <a:latin typeface="Times New Roman" charset="0"/>
              </a:rPr>
              <a:t>Instructor Notes</a:t>
            </a:r>
            <a:endParaRPr lang="en-US">
              <a:latin typeface="Times New Roman" charset="0"/>
            </a:endParaRPr>
          </a:p>
          <a:p>
            <a:pPr marL="114300" indent="-114300" eaLnBrk="1" hangingPunct="1">
              <a:buFontTx/>
              <a:buChar char="•"/>
            </a:pPr>
            <a:r>
              <a:rPr lang="en-US">
                <a:latin typeface="Times New Roman" charset="0"/>
              </a:rPr>
              <a:t>The only way to reduce pathogens in food to safe levels is to cook it to its required minimum internal temperature. This temperature is different for each food.</a:t>
            </a:r>
          </a:p>
          <a:p>
            <a:pPr marL="114300" indent="-114300" eaLnBrk="1" hangingPunct="1">
              <a:buFontTx/>
              <a:buChar char="•"/>
            </a:pPr>
            <a:r>
              <a:rPr lang="en-US">
                <a:latin typeface="Times New Roman" charset="0"/>
              </a:rPr>
              <a:t>If customers request that food items be cooked to temperatures lower than their minimum internal temperatures, you need to inform the customers of the potential risk of foodborne illness. Also be aware of special menu restrictions if you serve high-risk populations.</a:t>
            </a:r>
          </a:p>
          <a:p>
            <a:pPr marL="114300" indent="-114300" eaLnBrk="1" hangingPunct="1">
              <a:buFontTx/>
              <a:buChar char="•"/>
            </a:pPr>
            <a:r>
              <a:rPr lang="en-US">
                <a:latin typeface="Times New Roman" charset="0"/>
              </a:rPr>
              <a:t>While cooking reduces pathogens in food, it does not destroy spores or toxins they may have produced. You still must handle food correctly before you cook it.</a:t>
            </a:r>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A99A2BCA-0C90-944D-933A-7C34FE21F8C2}" type="slidenum">
              <a:rPr lang="en-US" sz="1200" b="0" smtClean="0">
                <a:solidFill>
                  <a:schemeClr val="tx1"/>
                </a:solidFill>
              </a:rPr>
              <a:pPr eaLnBrk="1" hangingPunct="1">
                <a:defRPr/>
              </a:pPr>
              <a:t>159</a:t>
            </a:fld>
            <a:endParaRPr lang="en-US" sz="1200" b="0" smtClean="0">
              <a:solidFill>
                <a:schemeClr val="tx1"/>
              </a:solidFill>
            </a:endParaRPr>
          </a:p>
        </p:txBody>
      </p:sp>
      <p:sp>
        <p:nvSpPr>
          <p:cNvPr id="453635" name="Rectangle 2"/>
          <p:cNvSpPr>
            <a:spLocks noGrp="1" noRot="1" noChangeAspect="1" noChangeArrowheads="1" noTextEdit="1"/>
          </p:cNvSpPr>
          <p:nvPr>
            <p:ph type="sldImg"/>
          </p:nvPr>
        </p:nvSpPr>
        <p:spPr>
          <a:xfrm>
            <a:off x="1182688" y="696913"/>
            <a:ext cx="4648200" cy="3486150"/>
          </a:xfrm>
          <a:ln/>
        </p:spPr>
      </p:sp>
      <p:sp>
        <p:nvSpPr>
          <p:cNvPr id="354307" name="Rectangle 3"/>
          <p:cNvSpPr>
            <a:spLocks noGrp="1" noChangeArrowheads="1"/>
          </p:cNvSpPr>
          <p:nvPr>
            <p:ph type="body" idx="1"/>
          </p:nvPr>
        </p:nvSpPr>
        <p:spPr>
          <a:xfrm>
            <a:off x="876300" y="4468813"/>
            <a:ext cx="5318125" cy="4294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571" tIns="46785" rIns="93571" bIns="46785"/>
          <a:lstStyle/>
          <a:p>
            <a:pPr marL="114300" indent="-114300" eaLnBrk="1" hangingPunct="1"/>
            <a:r>
              <a:rPr lang="en-US" b="1">
                <a:latin typeface="Times New Roman" charset="0"/>
              </a:rPr>
              <a:t>Instructor Notes</a:t>
            </a:r>
            <a:endParaRPr lang="en-US">
              <a:latin typeface="Times New Roman"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94EF4647-CC42-2F44-860D-BA2B465F8582}" type="slidenum">
              <a:rPr lang="en-US" sz="1200" b="0" smtClean="0">
                <a:solidFill>
                  <a:schemeClr val="tx1"/>
                </a:solidFill>
              </a:rPr>
              <a:pPr eaLnBrk="1" hangingPunct="1">
                <a:defRPr/>
              </a:pPr>
              <a:t>16</a:t>
            </a:fld>
            <a:endParaRPr lang="en-US" sz="1200" b="0" smtClean="0">
              <a:solidFill>
                <a:schemeClr val="tx1"/>
              </a:solidFill>
            </a:endParaRPr>
          </a:p>
        </p:txBody>
      </p:sp>
      <p:sp>
        <p:nvSpPr>
          <p:cNvPr id="307203" name="Rectangle 2"/>
          <p:cNvSpPr>
            <a:spLocks noGrp="1" noRot="1" noChangeAspect="1" noChangeArrowheads="1" noTextEdit="1"/>
          </p:cNvSpPr>
          <p:nvPr>
            <p:ph type="sldImg"/>
          </p:nvPr>
        </p:nvSpPr>
        <p:spPr>
          <a:ln/>
        </p:spPr>
      </p:sp>
      <p:sp>
        <p:nvSpPr>
          <p:cNvPr id="307204" name="Rectangle 3"/>
          <p:cNvSpPr>
            <a:spLocks noGrp="1" noChangeArrowheads="1"/>
          </p:cNvSpPr>
          <p:nvPr>
            <p:ph type="body" idx="3"/>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latin typeface="Times New Roman" charset="0"/>
              <a:cs typeface="+mn-cs"/>
            </a:endParaRPr>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C52DFF4E-1967-BE44-8F48-B981329F9344}" type="slidenum">
              <a:rPr lang="en-US" sz="1200" b="0" smtClean="0">
                <a:solidFill>
                  <a:schemeClr val="tx1"/>
                </a:solidFill>
              </a:rPr>
              <a:pPr eaLnBrk="1" hangingPunct="1">
                <a:defRPr/>
              </a:pPr>
              <a:t>160</a:t>
            </a:fld>
            <a:endParaRPr lang="en-US" sz="1200" b="0" smtClean="0">
              <a:solidFill>
                <a:schemeClr val="tx1"/>
              </a:solidFill>
            </a:endParaRPr>
          </a:p>
        </p:txBody>
      </p:sp>
      <p:sp>
        <p:nvSpPr>
          <p:cNvPr id="454659" name="Rectangle 2"/>
          <p:cNvSpPr>
            <a:spLocks noGrp="1" noRot="1" noChangeAspect="1" noChangeArrowheads="1" noTextEdit="1"/>
          </p:cNvSpPr>
          <p:nvPr>
            <p:ph type="sldImg"/>
          </p:nvPr>
        </p:nvSpPr>
        <p:spPr>
          <a:ln/>
        </p:spPr>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2D56FD76-1013-024E-B823-7A1F96CDDAA7}" type="slidenum">
              <a:rPr lang="en-US" sz="1200" b="0" smtClean="0">
                <a:solidFill>
                  <a:schemeClr val="tx1"/>
                </a:solidFill>
              </a:rPr>
              <a:pPr eaLnBrk="1" hangingPunct="1">
                <a:defRPr/>
              </a:pPr>
              <a:t>161</a:t>
            </a:fld>
            <a:endParaRPr lang="en-US" sz="1200" b="0" smtClean="0">
              <a:solidFill>
                <a:schemeClr val="tx1"/>
              </a:solidFill>
            </a:endParaRPr>
          </a:p>
        </p:txBody>
      </p:sp>
      <p:sp>
        <p:nvSpPr>
          <p:cNvPr id="455683" name="Rectangle 2"/>
          <p:cNvSpPr>
            <a:spLocks noGrp="1" noRot="1" noChangeAspect="1" noChangeArrowheads="1" noTextEdit="1"/>
          </p:cNvSpPr>
          <p:nvPr>
            <p:ph type="sldImg"/>
          </p:nvPr>
        </p:nvSpPr>
        <p:spPr>
          <a:ln/>
        </p:spPr>
      </p:sp>
      <p:sp>
        <p:nvSpPr>
          <p:cNvPr id="455684" name="Rectangle 3"/>
          <p:cNvSpPr>
            <a:spLocks noGrp="1" noChangeArrowheads="1"/>
          </p:cNvSpPr>
          <p:nvPr>
            <p:ph type="body" idx="1"/>
          </p:nvPr>
        </p:nvSpPr>
        <p:spPr>
          <a:xfrm>
            <a:off x="935038" y="4465638"/>
            <a:ext cx="5140325" cy="41830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lIns="93571" tIns="46785" rIns="93571" bIns="46785"/>
          <a:lstStyle/>
          <a:p>
            <a:pPr marL="114300" indent="-114300" eaLnBrk="1" hangingPunct="1">
              <a:defRPr/>
            </a:pPr>
            <a:endParaRPr lang="en-US">
              <a:latin typeface="Times New Roman" charset="0"/>
              <a:cs typeface="+mn-cs"/>
            </a:endParaRPr>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27CFF95A-41E1-F640-9D33-23F3D9B3E680}" type="slidenum">
              <a:rPr lang="en-US" sz="1200" b="0" smtClean="0">
                <a:solidFill>
                  <a:schemeClr val="tx1"/>
                </a:solidFill>
              </a:rPr>
              <a:pPr eaLnBrk="1" hangingPunct="1">
                <a:defRPr/>
              </a:pPr>
              <a:t>162</a:t>
            </a:fld>
            <a:endParaRPr lang="en-US" sz="1200" b="0" smtClean="0">
              <a:solidFill>
                <a:schemeClr val="tx1"/>
              </a:solidFill>
            </a:endParaRPr>
          </a:p>
        </p:txBody>
      </p:sp>
      <p:sp>
        <p:nvSpPr>
          <p:cNvPr id="456707" name="Rectangle 2"/>
          <p:cNvSpPr>
            <a:spLocks noGrp="1" noRot="1" noChangeAspect="1" noChangeArrowheads="1" noTextEdit="1"/>
          </p:cNvSpPr>
          <p:nvPr>
            <p:ph type="sldImg"/>
          </p:nvPr>
        </p:nvSpPr>
        <p:spPr>
          <a:ln/>
        </p:spPr>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CDEE6AB4-A8D8-014B-8DE3-84DA45A09475}" type="slidenum">
              <a:rPr lang="en-US" sz="1200" b="0" smtClean="0">
                <a:solidFill>
                  <a:schemeClr val="tx1"/>
                </a:solidFill>
              </a:rPr>
              <a:pPr eaLnBrk="1" hangingPunct="1">
                <a:defRPr/>
              </a:pPr>
              <a:t>163</a:t>
            </a:fld>
            <a:endParaRPr lang="en-US" sz="1200" b="0" smtClean="0">
              <a:solidFill>
                <a:schemeClr val="tx1"/>
              </a:solidFill>
            </a:endParaRPr>
          </a:p>
        </p:txBody>
      </p:sp>
      <p:sp>
        <p:nvSpPr>
          <p:cNvPr id="457731" name="Rectangle 2"/>
          <p:cNvSpPr>
            <a:spLocks noGrp="1" noRot="1" noChangeAspect="1" noChangeArrowheads="1" noTextEdit="1"/>
          </p:cNvSpPr>
          <p:nvPr>
            <p:ph type="sldImg"/>
          </p:nvPr>
        </p:nvSpPr>
        <p:spPr>
          <a:ln/>
        </p:spPr>
      </p:sp>
      <p:sp>
        <p:nvSpPr>
          <p:cNvPr id="362499" name="TextBox 1"/>
          <p:cNvSpPr txBox="1">
            <a:spLocks noChangeArrowheads="1"/>
          </p:cNvSpPr>
          <p:nvPr/>
        </p:nvSpPr>
        <p:spPr bwMode="auto">
          <a:xfrm>
            <a:off x="1219200" y="4419600"/>
            <a:ext cx="4572000"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FFFFFF"/>
                </a:solidFill>
                <a:latin typeface="Arial" charset="0"/>
                <a:ea typeface="ＭＳ Ｐゴシック" charset="0"/>
                <a:cs typeface="ＭＳ Ｐゴシック" charset="0"/>
              </a:defRPr>
            </a:lvl1pPr>
            <a:lvl2pPr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r>
              <a:rPr lang="en-US" sz="1200">
                <a:solidFill>
                  <a:schemeClr val="tx1"/>
                </a:solidFill>
              </a:rPr>
              <a:t>Instructor Notes:</a:t>
            </a:r>
          </a:p>
          <a:p>
            <a:pPr eaLnBrk="1" hangingPunct="1">
              <a:buFont typeface="Arial" charset="0"/>
              <a:buChar char="•"/>
            </a:pPr>
            <a:r>
              <a:rPr lang="en-US" sz="1200" b="0">
                <a:solidFill>
                  <a:schemeClr val="tx1"/>
                </a:solidFill>
              </a:rPr>
              <a:t>Roasts may be cooked to these alternate cooking times and temperatures depending on the type of roast and oven used:</a:t>
            </a:r>
          </a:p>
          <a:p>
            <a:pPr lvl="1" eaLnBrk="1" hangingPunct="1"/>
            <a:r>
              <a:rPr lang="en-US" sz="1200" b="0">
                <a:solidFill>
                  <a:schemeClr val="tx1"/>
                </a:solidFill>
              </a:rPr>
              <a:t>130°F (54°C) 112 minutes</a:t>
            </a:r>
          </a:p>
          <a:p>
            <a:pPr lvl="1" eaLnBrk="1" hangingPunct="1"/>
            <a:r>
              <a:rPr lang="en-US" sz="1200" b="0">
                <a:solidFill>
                  <a:schemeClr val="tx1"/>
                </a:solidFill>
              </a:rPr>
              <a:t>131°F (55°C) 89 minutes</a:t>
            </a:r>
          </a:p>
          <a:p>
            <a:pPr lvl="1" eaLnBrk="1" hangingPunct="1"/>
            <a:r>
              <a:rPr lang="en-US" sz="1200" b="0">
                <a:solidFill>
                  <a:schemeClr val="tx1"/>
                </a:solidFill>
              </a:rPr>
              <a:t>133°F (56°C) 56 minutes</a:t>
            </a:r>
          </a:p>
          <a:p>
            <a:pPr lvl="1" eaLnBrk="1" hangingPunct="1"/>
            <a:r>
              <a:rPr lang="en-US" sz="1200" b="0">
                <a:solidFill>
                  <a:schemeClr val="tx1"/>
                </a:solidFill>
              </a:rPr>
              <a:t>135°F (57°C) 36 minutes</a:t>
            </a:r>
          </a:p>
          <a:p>
            <a:pPr lvl="1" eaLnBrk="1" hangingPunct="1"/>
            <a:r>
              <a:rPr lang="en-US" sz="1200" b="0">
                <a:solidFill>
                  <a:schemeClr val="tx1"/>
                </a:solidFill>
              </a:rPr>
              <a:t>136°F (58°C) 28 minutes</a:t>
            </a:r>
          </a:p>
          <a:p>
            <a:pPr lvl="1" eaLnBrk="1" hangingPunct="1"/>
            <a:r>
              <a:rPr lang="en-US" sz="1200" b="0">
                <a:solidFill>
                  <a:schemeClr val="tx1"/>
                </a:solidFill>
              </a:rPr>
              <a:t>138°F (59°C) 18 minutes</a:t>
            </a:r>
          </a:p>
          <a:p>
            <a:pPr lvl="1" eaLnBrk="1" hangingPunct="1"/>
            <a:r>
              <a:rPr lang="en-US" sz="1200" b="0">
                <a:solidFill>
                  <a:schemeClr val="tx1"/>
                </a:solidFill>
              </a:rPr>
              <a:t>140°F (60°C) 12 minutes</a:t>
            </a:r>
          </a:p>
          <a:p>
            <a:pPr lvl="1" eaLnBrk="1" hangingPunct="1"/>
            <a:r>
              <a:rPr lang="en-US" sz="1200" b="0">
                <a:solidFill>
                  <a:schemeClr val="tx1"/>
                </a:solidFill>
              </a:rPr>
              <a:t>142°F (61°C) 8 minutes</a:t>
            </a:r>
          </a:p>
          <a:p>
            <a:pPr lvl="1" eaLnBrk="1" hangingPunct="1"/>
            <a:r>
              <a:rPr lang="en-US" sz="1200" b="0">
                <a:solidFill>
                  <a:schemeClr val="tx1"/>
                </a:solidFill>
              </a:rPr>
              <a:t>144°F (62°C) 5 minutes</a:t>
            </a:r>
          </a:p>
          <a:p>
            <a:pPr eaLnBrk="1" hangingPunct="1"/>
            <a:endParaRPr lang="en-US" sz="1200" b="0">
              <a:solidFill>
                <a:schemeClr val="tx1"/>
              </a:solidFill>
            </a:endParaRPr>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1675143B-D318-1B40-9172-5E1643269BF3}" type="slidenum">
              <a:rPr lang="en-US" sz="1200" b="0" smtClean="0">
                <a:solidFill>
                  <a:schemeClr val="tx1"/>
                </a:solidFill>
              </a:rPr>
              <a:pPr eaLnBrk="1" hangingPunct="1">
                <a:defRPr/>
              </a:pPr>
              <a:t>164</a:t>
            </a:fld>
            <a:endParaRPr lang="en-US" sz="1200" b="0" smtClean="0">
              <a:solidFill>
                <a:schemeClr val="tx1"/>
              </a:solidFill>
            </a:endParaRPr>
          </a:p>
        </p:txBody>
      </p:sp>
      <p:sp>
        <p:nvSpPr>
          <p:cNvPr id="458755" name="Rectangle 2"/>
          <p:cNvSpPr>
            <a:spLocks noGrp="1" noRot="1" noChangeAspect="1" noChangeArrowheads="1" noTextEdit="1"/>
          </p:cNvSpPr>
          <p:nvPr>
            <p:ph type="sldImg"/>
          </p:nvPr>
        </p:nvSpPr>
        <p:spPr>
          <a:ln/>
        </p:spPr>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2620846A-C229-ED44-8AAB-730BE8788832}" type="slidenum">
              <a:rPr lang="en-US" sz="1200" b="0" smtClean="0">
                <a:solidFill>
                  <a:schemeClr val="tx1"/>
                </a:solidFill>
              </a:rPr>
              <a:pPr eaLnBrk="1" hangingPunct="1">
                <a:defRPr/>
              </a:pPr>
              <a:t>165</a:t>
            </a:fld>
            <a:endParaRPr lang="en-US" sz="1200" b="0" smtClean="0">
              <a:solidFill>
                <a:schemeClr val="tx1"/>
              </a:solidFill>
            </a:endParaRPr>
          </a:p>
        </p:txBody>
      </p:sp>
      <p:sp>
        <p:nvSpPr>
          <p:cNvPr id="459779" name="Rectangle 2"/>
          <p:cNvSpPr>
            <a:spLocks noGrp="1" noRot="1" noChangeAspect="1" noChangeArrowheads="1" noTextEdit="1"/>
          </p:cNvSpPr>
          <p:nvPr>
            <p:ph type="sldImg"/>
          </p:nvPr>
        </p:nvSpPr>
        <p:spPr>
          <a:ln/>
        </p:spPr>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CB1115AA-C77A-CA46-915F-1B032695E303}" type="slidenum">
              <a:rPr lang="en-US" sz="1200" b="0" smtClean="0">
                <a:solidFill>
                  <a:schemeClr val="tx1"/>
                </a:solidFill>
              </a:rPr>
              <a:pPr eaLnBrk="1" hangingPunct="1">
                <a:defRPr/>
              </a:pPr>
              <a:t>166</a:t>
            </a:fld>
            <a:endParaRPr lang="en-US" sz="1200" b="0" smtClean="0">
              <a:solidFill>
                <a:schemeClr val="tx1"/>
              </a:solidFill>
            </a:endParaRPr>
          </a:p>
        </p:txBody>
      </p:sp>
      <p:sp>
        <p:nvSpPr>
          <p:cNvPr id="460803" name="Rectangle 2"/>
          <p:cNvSpPr>
            <a:spLocks noGrp="1" noRot="1" noChangeAspect="1" noChangeArrowheads="1" noTextEdit="1"/>
          </p:cNvSpPr>
          <p:nvPr>
            <p:ph type="sldImg"/>
          </p:nvPr>
        </p:nvSpPr>
        <p:spPr>
          <a:ln/>
        </p:spPr>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1B7FB5B2-C0AE-B346-B8F7-D61A073B8494}" type="slidenum">
              <a:rPr lang="en-US" sz="1200" b="0" smtClean="0">
                <a:solidFill>
                  <a:schemeClr val="tx1"/>
                </a:solidFill>
              </a:rPr>
              <a:pPr eaLnBrk="1" hangingPunct="1">
                <a:defRPr/>
              </a:pPr>
              <a:t>167</a:t>
            </a:fld>
            <a:endParaRPr lang="en-US" sz="1200" b="0" smtClean="0">
              <a:solidFill>
                <a:schemeClr val="tx1"/>
              </a:solidFill>
            </a:endParaRPr>
          </a:p>
        </p:txBody>
      </p:sp>
      <p:sp>
        <p:nvSpPr>
          <p:cNvPr id="461827" name="Rectangle 2"/>
          <p:cNvSpPr>
            <a:spLocks noGrp="1" noRot="1" noChangeAspect="1" noChangeArrowheads="1" noTextEdit="1"/>
          </p:cNvSpPr>
          <p:nvPr>
            <p:ph type="sldImg"/>
          </p:nvPr>
        </p:nvSpPr>
        <p:spPr>
          <a:xfrm>
            <a:off x="1182688" y="696913"/>
            <a:ext cx="4648200" cy="3486150"/>
          </a:xfrm>
          <a:ln/>
        </p:spPr>
      </p:sp>
      <p:sp>
        <p:nvSpPr>
          <p:cNvPr id="462852" name="Rectangle 3"/>
          <p:cNvSpPr>
            <a:spLocks noGrp="1" noChangeArrowheads="1"/>
          </p:cNvSpPr>
          <p:nvPr>
            <p:ph type="body" idx="1"/>
          </p:nvPr>
        </p:nvSpPr>
        <p:spPr>
          <a:xfrm>
            <a:off x="869950" y="4465638"/>
            <a:ext cx="5607050" cy="4183062"/>
          </a:xfrm>
        </p:spPr>
        <p:txBody>
          <a:bodyPr lIns="93571" tIns="46785" rIns="93571" bIns="46785"/>
          <a:lstStyle/>
          <a:p>
            <a:pPr marL="114300" indent="-114300" eaLnBrk="1" hangingPunct="1">
              <a:defRPr/>
            </a:pPr>
            <a:r>
              <a:rPr lang="en-US" b="1" dirty="0" smtClean="0">
                <a:ea typeface="+mn-ea"/>
                <a:cs typeface="+mn-cs"/>
              </a:rPr>
              <a:t>Instructor Notes</a:t>
            </a:r>
          </a:p>
          <a:p>
            <a:pPr marL="114300" indent="-114300" eaLnBrk="1" hangingPunct="1">
              <a:buFontTx/>
              <a:buChar char="•"/>
              <a:defRPr/>
            </a:pPr>
            <a:r>
              <a:rPr lang="en-US" dirty="0" smtClean="0">
                <a:ea typeface="+mn-ea"/>
                <a:cs typeface="+mn-cs"/>
              </a:rPr>
              <a:t>Some operations partially cook food during prep and then finish cooking it just before service. You must follow the steps in the slide if you plan to partially cook meat, seafood, poultry, or eggs; or dishes containing these items.</a:t>
            </a:r>
          </a:p>
          <a:p>
            <a:pPr marL="114300" indent="-114300" eaLnBrk="1" hangingPunct="1">
              <a:buFontTx/>
              <a:buChar char="•"/>
              <a:defRPr/>
            </a:pPr>
            <a:r>
              <a:rPr lang="en-US" dirty="0" smtClean="0">
                <a:ea typeface="+mn-ea"/>
                <a:cs typeface="+mn-cs"/>
              </a:rPr>
              <a:t>Your local regulatory authority may require you to have written procedures that explain how the food cooked by this process will be prepped and stored. These procedures must be approved by the regulatory authority and describe the following:</a:t>
            </a:r>
          </a:p>
          <a:p>
            <a:pPr marL="342900" lvl="1" indent="-114300" eaLnBrk="1" hangingPunct="1">
              <a:buFontTx/>
              <a:buChar char="•"/>
              <a:defRPr/>
            </a:pPr>
            <a:r>
              <a:rPr lang="en-US" dirty="0" smtClean="0">
                <a:ea typeface="+mn-ea"/>
              </a:rPr>
              <a:t>How the requirements will be monitored and documented</a:t>
            </a:r>
          </a:p>
          <a:p>
            <a:pPr marL="342900" lvl="1" indent="-114300" eaLnBrk="1" hangingPunct="1">
              <a:buFontTx/>
              <a:buChar char="•"/>
              <a:defRPr/>
            </a:pPr>
            <a:r>
              <a:rPr lang="en-US" dirty="0" smtClean="0">
                <a:ea typeface="+mn-ea"/>
              </a:rPr>
              <a:t>Which corrective actions will be taken if requirements are not met</a:t>
            </a:r>
          </a:p>
          <a:p>
            <a:pPr marL="342900" lvl="1" indent="-114300" eaLnBrk="1" hangingPunct="1">
              <a:buFontTx/>
              <a:buChar char="•"/>
              <a:defRPr/>
            </a:pPr>
            <a:r>
              <a:rPr lang="en-US" dirty="0" smtClean="0">
                <a:ea typeface="+mn-ea"/>
              </a:rPr>
              <a:t>How these food items will be marked after initial cooking to indicate that they need further cooking</a:t>
            </a:r>
          </a:p>
          <a:p>
            <a:pPr marL="342900" lvl="1" indent="-114300" eaLnBrk="1" hangingPunct="1">
              <a:buFontTx/>
              <a:buChar char="•"/>
              <a:defRPr/>
            </a:pPr>
            <a:r>
              <a:rPr lang="en-US" dirty="0" smtClean="0">
                <a:ea typeface="+mn-ea"/>
              </a:rPr>
              <a:t>How these food items will be separated from ready-to-eat food during storage, once initial cooking is complete</a:t>
            </a:r>
          </a:p>
          <a:p>
            <a:pPr marL="228600" lvl="1" indent="0" eaLnBrk="1" hangingPunct="1">
              <a:defRPr/>
            </a:pPr>
            <a:endParaRPr lang="en-US" dirty="0" smtClean="0">
              <a:ea typeface="+mn-ea"/>
            </a:endParaRPr>
          </a:p>
          <a:p>
            <a:pPr marL="114300" indent="-114300" eaLnBrk="1" hangingPunct="1">
              <a:defRPr/>
            </a:pPr>
            <a:endParaRPr lang="en-US" dirty="0" smtClean="0">
              <a:ea typeface="+mn-ea"/>
              <a:cs typeface="+mn-cs"/>
            </a:endParaRPr>
          </a:p>
          <a:p>
            <a:pPr marL="114300" indent="-114300" eaLnBrk="1" hangingPunct="1">
              <a:lnSpc>
                <a:spcPct val="80000"/>
              </a:lnSpc>
              <a:spcBef>
                <a:spcPct val="50000"/>
              </a:spcBef>
              <a:defRPr/>
            </a:pPr>
            <a:endParaRPr lang="en-US" dirty="0" smtClean="0">
              <a:ea typeface="+mn-ea"/>
              <a:cs typeface="Times New Roman" pitchFamily="18" charset="0"/>
            </a:endParaRPr>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BDFE07C8-F4E6-D441-9DFF-901CC3B5A9C9}" type="slidenum">
              <a:rPr lang="en-US" sz="1200" b="0" smtClean="0">
                <a:solidFill>
                  <a:schemeClr val="tx1"/>
                </a:solidFill>
              </a:rPr>
              <a:pPr eaLnBrk="1" hangingPunct="1">
                <a:defRPr/>
              </a:pPr>
              <a:t>168</a:t>
            </a:fld>
            <a:endParaRPr lang="en-US" sz="1200" b="0" smtClean="0">
              <a:solidFill>
                <a:schemeClr val="tx1"/>
              </a:solidFill>
            </a:endParaRPr>
          </a:p>
        </p:txBody>
      </p:sp>
      <p:sp>
        <p:nvSpPr>
          <p:cNvPr id="462851" name="Rectangle 2"/>
          <p:cNvSpPr>
            <a:spLocks noGrp="1" noRot="1" noChangeAspect="1" noChangeArrowheads="1" noTextEdit="1"/>
          </p:cNvSpPr>
          <p:nvPr>
            <p:ph type="sldImg"/>
          </p:nvPr>
        </p:nvSpPr>
        <p:spPr>
          <a:xfrm>
            <a:off x="1181100" y="698500"/>
            <a:ext cx="4648200" cy="3486150"/>
          </a:xfrm>
          <a:ln/>
        </p:spPr>
      </p:sp>
      <p:sp>
        <p:nvSpPr>
          <p:cNvPr id="372739" name="TextBox 1"/>
          <p:cNvSpPr txBox="1">
            <a:spLocks noChangeArrowheads="1"/>
          </p:cNvSpPr>
          <p:nvPr/>
        </p:nvSpPr>
        <p:spPr bwMode="auto">
          <a:xfrm>
            <a:off x="1104900" y="4418013"/>
            <a:ext cx="48006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FFFFFF"/>
                </a:solidFill>
                <a:latin typeface="Arial" charset="0"/>
                <a:ea typeface="ＭＳ Ｐゴシック" charset="0"/>
                <a:cs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r>
              <a:rPr lang="en-US" sz="1200">
                <a:solidFill>
                  <a:schemeClr val="tx1"/>
                </a:solidFill>
              </a:rPr>
              <a:t>Instructor Notes:</a:t>
            </a:r>
          </a:p>
          <a:p>
            <a:pPr eaLnBrk="1" hangingPunct="1">
              <a:buFont typeface="Arial" charset="0"/>
              <a:buChar char="•"/>
            </a:pPr>
            <a:r>
              <a:rPr lang="en-US" sz="1200" b="0">
                <a:solidFill>
                  <a:schemeClr val="tx1"/>
                </a:solidFill>
              </a:rPr>
              <a:t>If your menu includes TCS items that are raw or undercooked, you must note it on the menu next to these items. This can be done by placing an asterisk next to the item that points customers to a footnote at the bottom of the menu. The footnote must include a statement that indicates the item is raw or undercooked, or contains raw or undercooked ingredients. </a:t>
            </a:r>
          </a:p>
          <a:p>
            <a:pPr eaLnBrk="1" hangingPunct="1">
              <a:buFont typeface="Arial" charset="0"/>
              <a:buChar char="•"/>
            </a:pPr>
            <a:r>
              <a:rPr lang="en-US" sz="1200" b="0">
                <a:solidFill>
                  <a:schemeClr val="tx1"/>
                </a:solidFill>
              </a:rPr>
              <a:t>You must advise customers who order food that is raw or undercooked of the increased risk of foodborne illness. You can do this by posting a notice in your menu. You can also provide this information using brochures, table tents, signs, or other written methods.</a:t>
            </a:r>
          </a:p>
        </p:txBody>
      </p:sp>
      <p:sp>
        <p:nvSpPr>
          <p:cNvPr id="462853"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b="1">
                <a:latin typeface="Times New Roman" charset="0"/>
                <a:cs typeface="+mn-cs"/>
              </a:rPr>
              <a:t>Instructor Notes:</a:t>
            </a:r>
          </a:p>
          <a:p>
            <a:pPr>
              <a:buFontTx/>
              <a:buChar char="•"/>
              <a:defRPr/>
            </a:pPr>
            <a:r>
              <a:rPr lang="en-US">
                <a:latin typeface="Times New Roman" charset="0"/>
                <a:cs typeface="+mn-cs"/>
              </a:rPr>
              <a:t>TCS Food must be cooked to the minimum internal temperatures unless a customer requests otherwise</a:t>
            </a:r>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BA2C7B2F-D063-A245-90B9-ABFD69F0141F}" type="slidenum">
              <a:rPr lang="en-US" sz="1200" b="0" smtClean="0">
                <a:solidFill>
                  <a:schemeClr val="tx1"/>
                </a:solidFill>
              </a:rPr>
              <a:pPr eaLnBrk="1" hangingPunct="1">
                <a:defRPr/>
              </a:pPr>
              <a:t>169</a:t>
            </a:fld>
            <a:endParaRPr lang="en-US" sz="1200" b="0" smtClean="0">
              <a:solidFill>
                <a:schemeClr val="tx1"/>
              </a:solidFill>
            </a:endParaRPr>
          </a:p>
        </p:txBody>
      </p:sp>
      <p:sp>
        <p:nvSpPr>
          <p:cNvPr id="463875" name="Rectangle 2"/>
          <p:cNvSpPr>
            <a:spLocks noGrp="1" noRot="1" noChangeAspect="1" noChangeArrowheads="1" noTextEdit="1"/>
          </p:cNvSpPr>
          <p:nvPr>
            <p:ph type="sldImg"/>
          </p:nvPr>
        </p:nvSpPr>
        <p:spPr>
          <a:xfrm>
            <a:off x="1181100" y="698500"/>
            <a:ext cx="4648200" cy="3486150"/>
          </a:xfrm>
          <a:ln/>
        </p:spPr>
      </p:sp>
      <p:sp>
        <p:nvSpPr>
          <p:cNvPr id="463876" name="Rectangle 3"/>
          <p:cNvSpPr>
            <a:spLocks noGrp="1" noChangeArrowheads="1"/>
          </p:cNvSpPr>
          <p:nvPr>
            <p:ph type="body" idx="1"/>
          </p:nvPr>
        </p:nvSpPr>
        <p:spPr>
          <a:xfrm>
            <a:off x="876300" y="4465638"/>
            <a:ext cx="5140325" cy="41830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3571" tIns="46785" rIns="93571" bIns="46785"/>
          <a:lstStyle/>
          <a:p>
            <a:pPr marL="114300" indent="-114300" eaLnBrk="1" hangingPunct="1">
              <a:defRPr/>
            </a:pPr>
            <a:r>
              <a:rPr lang="en-US" b="1">
                <a:latin typeface="Times New Roman" charset="0"/>
                <a:cs typeface="+mn-cs"/>
              </a:rPr>
              <a:t>Instructor Notes</a:t>
            </a:r>
          </a:p>
          <a:p>
            <a:pPr marL="114300" indent="-114300" eaLnBrk="1" hangingPunct="1">
              <a:buFontTx/>
              <a:buChar char="•"/>
              <a:defRPr/>
            </a:pPr>
            <a:r>
              <a:rPr lang="en-US">
                <a:latin typeface="Times New Roman" charset="0"/>
                <a:cs typeface="+mn-cs"/>
              </a:rPr>
              <a:t>The Food and Drug Administration (FDA) advises against offering raw or undercooked meat, poultry, seafood, or eggs on a children</a:t>
            </a:r>
            <a:r>
              <a:rPr lang="ja-JP" altLang="en-US">
                <a:latin typeface="Times New Roman" charset="0"/>
                <a:cs typeface="+mn-cs"/>
              </a:rPr>
              <a:t>’</a:t>
            </a:r>
            <a:r>
              <a:rPr lang="en-US">
                <a:latin typeface="Times New Roman" charset="0"/>
                <a:cs typeface="+mn-cs"/>
              </a:rPr>
              <a:t>s menu. This is especially true for undercooked ground beef, which may be contaminated with enterohemorrhagic and shiga toxin-producing </a:t>
            </a:r>
            <a:r>
              <a:rPr lang="en-US" i="1">
                <a:latin typeface="Times New Roman" charset="0"/>
                <a:cs typeface="+mn-cs"/>
              </a:rPr>
              <a:t>E. coli </a:t>
            </a:r>
            <a:r>
              <a:rPr lang="en-US">
                <a:latin typeface="Times New Roman" charset="0"/>
                <a:cs typeface="+mn-cs"/>
              </a:rPr>
              <a:t>O157:H7.</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D9D3BF3C-9CC3-B242-B0F7-B3AFA77F7335}" type="slidenum">
              <a:rPr lang="en-US" sz="1200" b="0" smtClean="0">
                <a:solidFill>
                  <a:schemeClr val="tx1"/>
                </a:solidFill>
              </a:rPr>
              <a:pPr eaLnBrk="1" hangingPunct="1">
                <a:defRPr/>
              </a:pPr>
              <a:t>17</a:t>
            </a:fld>
            <a:endParaRPr lang="en-US" sz="1200" b="0" smtClean="0">
              <a:solidFill>
                <a:schemeClr val="tx1"/>
              </a:solidFill>
            </a:endParaRPr>
          </a:p>
        </p:txBody>
      </p:sp>
      <p:sp>
        <p:nvSpPr>
          <p:cNvPr id="308227" name="Rectangle 2"/>
          <p:cNvSpPr>
            <a:spLocks noGrp="1" noRot="1" noChangeAspect="1" noChangeArrowheads="1" noTextEdit="1"/>
          </p:cNvSpPr>
          <p:nvPr>
            <p:ph type="sldImg"/>
          </p:nvPr>
        </p:nvSpPr>
        <p:spPr>
          <a:ln/>
        </p:spPr>
      </p:sp>
      <p:sp>
        <p:nvSpPr>
          <p:cNvPr id="63491" name="Notes Placeholder 1"/>
          <p:cNvSpPr>
            <a:spLocks noGrp="1"/>
          </p:cNvSpPr>
          <p:nvPr/>
        </p:nvSpPr>
        <p:spPr bwMode="auto">
          <a:xfrm>
            <a:off x="701675" y="4416425"/>
            <a:ext cx="5608638" cy="418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37" tIns="46219" rIns="92437" bIns="46219"/>
          <a:lstStyle/>
          <a:p>
            <a:pPr marL="233363" indent="-233363" eaLnBrk="0" hangingPunct="0">
              <a:spcBef>
                <a:spcPct val="30000"/>
              </a:spcBef>
            </a:pPr>
            <a:endParaRPr lang="en-US" sz="1200" b="0">
              <a:solidFill>
                <a:schemeClr val="tx1"/>
              </a:solidFill>
              <a:latin typeface="Times New Roman" charset="0"/>
            </a:endParaRPr>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A229CF22-F1E6-5D4A-B267-9B48C676AFBB}" type="slidenum">
              <a:rPr lang="en-US" sz="1200" b="0" smtClean="0">
                <a:solidFill>
                  <a:schemeClr val="tx1"/>
                </a:solidFill>
              </a:rPr>
              <a:pPr eaLnBrk="1" hangingPunct="1">
                <a:defRPr/>
              </a:pPr>
              <a:t>170</a:t>
            </a:fld>
            <a:endParaRPr lang="en-US" sz="1200" b="0" smtClean="0">
              <a:solidFill>
                <a:schemeClr val="tx1"/>
              </a:solidFill>
            </a:endParaRPr>
          </a:p>
        </p:txBody>
      </p:sp>
      <p:sp>
        <p:nvSpPr>
          <p:cNvPr id="464899" name="Rectangle 2"/>
          <p:cNvSpPr>
            <a:spLocks noGrp="1" noRot="1" noChangeAspect="1" noChangeArrowheads="1" noTextEdit="1"/>
          </p:cNvSpPr>
          <p:nvPr>
            <p:ph type="sldImg"/>
          </p:nvPr>
        </p:nvSpPr>
        <p:spPr>
          <a:xfrm>
            <a:off x="1181100" y="698500"/>
            <a:ext cx="4648200" cy="3486150"/>
          </a:xfrm>
          <a:ln/>
        </p:spPr>
      </p:sp>
      <p:sp>
        <p:nvSpPr>
          <p:cNvPr id="464900" name="Rectangle 3"/>
          <p:cNvSpPr>
            <a:spLocks noGrp="1" noChangeArrowheads="1"/>
          </p:cNvSpPr>
          <p:nvPr>
            <p:ph type="body" idx="1"/>
          </p:nvPr>
        </p:nvSpPr>
        <p:spPr>
          <a:xfrm>
            <a:off x="935038" y="4468813"/>
            <a:ext cx="5140325" cy="42941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marL="114300" indent="-114300" eaLnBrk="1" hangingPunct="1">
              <a:defRPr/>
            </a:pPr>
            <a:endParaRPr lang="en-US">
              <a:latin typeface="Times New Roman" charset="0"/>
              <a:cs typeface="+mn-cs"/>
            </a:endParaRPr>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39BC9E69-A48E-F248-BEB1-C06FC4765741}" type="slidenum">
              <a:rPr lang="en-US" sz="1200" b="0" smtClean="0">
                <a:solidFill>
                  <a:schemeClr val="tx1"/>
                </a:solidFill>
              </a:rPr>
              <a:pPr eaLnBrk="1" hangingPunct="1">
                <a:defRPr/>
              </a:pPr>
              <a:t>171</a:t>
            </a:fld>
            <a:endParaRPr lang="en-US" sz="1200" b="0" smtClean="0">
              <a:solidFill>
                <a:schemeClr val="tx1"/>
              </a:solidFill>
            </a:endParaRPr>
          </a:p>
        </p:txBody>
      </p:sp>
      <p:sp>
        <p:nvSpPr>
          <p:cNvPr id="465923" name="Rectangle 2"/>
          <p:cNvSpPr>
            <a:spLocks noGrp="1" noRot="1" noChangeAspect="1" noChangeArrowheads="1" noTextEdit="1"/>
          </p:cNvSpPr>
          <p:nvPr>
            <p:ph type="sldImg"/>
          </p:nvPr>
        </p:nvSpPr>
        <p:spPr>
          <a:xfrm>
            <a:off x="1181100" y="698500"/>
            <a:ext cx="4648200" cy="3486150"/>
          </a:xfrm>
          <a:ln/>
        </p:spPr>
      </p:sp>
      <p:sp>
        <p:nvSpPr>
          <p:cNvPr id="465924" name="Rectangle 3"/>
          <p:cNvSpPr>
            <a:spLocks noGrp="1" noChangeArrowheads="1"/>
          </p:cNvSpPr>
          <p:nvPr>
            <p:ph type="body" idx="1"/>
          </p:nvPr>
        </p:nvSpPr>
        <p:spPr>
          <a:xfrm>
            <a:off x="935038" y="4468813"/>
            <a:ext cx="5140325" cy="42941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4300" indent="-114300" eaLnBrk="1" hangingPunct="1">
              <a:defRPr/>
            </a:pPr>
            <a:r>
              <a:rPr lang="en-US" b="1">
                <a:latin typeface="Times New Roman" charset="0"/>
                <a:cs typeface="+mn-cs"/>
              </a:rPr>
              <a:t>Instructor Notes</a:t>
            </a:r>
          </a:p>
          <a:p>
            <a:pPr marL="114300" indent="-114300" eaLnBrk="1" hangingPunct="1">
              <a:buFontTx/>
              <a:buChar char="•"/>
              <a:defRPr/>
            </a:pPr>
            <a:r>
              <a:rPr lang="en-US">
                <a:latin typeface="Times New Roman" charset="0"/>
                <a:cs typeface="+mn-cs"/>
              </a:rPr>
              <a:t>As you know, pathogens grow well in the temperature danger zone. However, they grow much faster at temperatures between 125°F and 70°F (52°C and 21°C). Food must pass through this temperature range quickly to reduce this growth. </a:t>
            </a:r>
          </a:p>
          <a:p>
            <a:pPr marL="114300" indent="-114300" eaLnBrk="1" hangingPunct="1">
              <a:buFontTx/>
              <a:buChar char="•"/>
              <a:defRPr/>
            </a:pPr>
            <a:r>
              <a:rPr lang="en-US">
                <a:latin typeface="Times New Roman" charset="0"/>
                <a:cs typeface="+mn-cs"/>
              </a:rPr>
              <a:t>Cool TCS food from 135°F (57°C) to 41°F (5°C) or lower within six hours.</a:t>
            </a:r>
          </a:p>
          <a:p>
            <a:pPr marL="114300" indent="-114300" eaLnBrk="1" hangingPunct="1">
              <a:buFontTx/>
              <a:buChar char="•"/>
              <a:defRPr/>
            </a:pPr>
            <a:r>
              <a:rPr lang="en-US">
                <a:latin typeface="Times New Roman" charset="0"/>
                <a:cs typeface="+mn-cs"/>
              </a:rPr>
              <a:t>First, cool food from 135˚F to 70˚F (57˚C to 21˚C) within two hours. </a:t>
            </a:r>
          </a:p>
          <a:p>
            <a:pPr marL="114300" indent="-114300" eaLnBrk="1" hangingPunct="1">
              <a:buFontTx/>
              <a:buChar char="•"/>
              <a:defRPr/>
            </a:pPr>
            <a:r>
              <a:rPr lang="en-US">
                <a:latin typeface="Times New Roman" charset="0"/>
                <a:cs typeface="+mn-cs"/>
              </a:rPr>
              <a:t>Then cool it to 41˚F (5˚C) or lower in the next four hours.</a:t>
            </a:r>
          </a:p>
          <a:p>
            <a:pPr marL="114300" indent="-114300" eaLnBrk="1" hangingPunct="1">
              <a:buFontTx/>
              <a:buChar char="•"/>
              <a:defRPr/>
            </a:pPr>
            <a:r>
              <a:rPr lang="en-US">
                <a:latin typeface="Times New Roman" charset="0"/>
                <a:cs typeface="+mn-cs"/>
              </a:rPr>
              <a:t>If food has not reached 70˚F (21˚C) within two hours, it must be reheated and then cooled again.</a:t>
            </a:r>
          </a:p>
          <a:p>
            <a:pPr marL="114300" indent="-114300" eaLnBrk="1" hangingPunct="1">
              <a:buFontTx/>
              <a:buChar char="•"/>
              <a:defRPr/>
            </a:pPr>
            <a:endParaRPr lang="en-US">
              <a:latin typeface="Times New Roman" charset="0"/>
              <a:cs typeface="+mn-cs"/>
            </a:endParaRPr>
          </a:p>
          <a:p>
            <a:pPr marL="114300" indent="-114300" eaLnBrk="1" hangingPunct="1">
              <a:defRPr/>
            </a:pPr>
            <a:endParaRPr lang="en-US">
              <a:latin typeface="Times New Roman" charset="0"/>
              <a:cs typeface="+mn-cs"/>
            </a:endParaRPr>
          </a:p>
          <a:p>
            <a:pPr marL="114300" indent="-114300" eaLnBrk="1" hangingPunct="1">
              <a:defRPr/>
            </a:pPr>
            <a:r>
              <a:rPr lang="en-US">
                <a:latin typeface="Times New Roman" charset="0"/>
                <a:cs typeface="+mn-cs"/>
              </a:rPr>
              <a:t> </a:t>
            </a:r>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8AD6BE45-66DE-9F4A-B6DA-6FA91FC8E936}" type="slidenum">
              <a:rPr lang="en-US" sz="1200" b="0" smtClean="0">
                <a:solidFill>
                  <a:schemeClr val="tx1"/>
                </a:solidFill>
              </a:rPr>
              <a:pPr eaLnBrk="1" hangingPunct="1">
                <a:defRPr/>
              </a:pPr>
              <a:t>172</a:t>
            </a:fld>
            <a:endParaRPr lang="en-US" sz="1200" b="0" smtClean="0">
              <a:solidFill>
                <a:schemeClr val="tx1"/>
              </a:solidFill>
            </a:endParaRPr>
          </a:p>
        </p:txBody>
      </p:sp>
      <p:sp>
        <p:nvSpPr>
          <p:cNvPr id="466947" name="Rectangle 2"/>
          <p:cNvSpPr>
            <a:spLocks noGrp="1" noRot="1" noChangeAspect="1" noChangeArrowheads="1" noTextEdit="1"/>
          </p:cNvSpPr>
          <p:nvPr>
            <p:ph type="sldImg"/>
          </p:nvPr>
        </p:nvSpPr>
        <p:spPr>
          <a:xfrm>
            <a:off x="1181100" y="698500"/>
            <a:ext cx="4648200" cy="3486150"/>
          </a:xfrm>
          <a:ln/>
        </p:spPr>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61684CF3-1B3C-5B49-9B12-83FA6ADBF2C8}" type="slidenum">
              <a:rPr lang="en-US" sz="1200" b="0" smtClean="0">
                <a:solidFill>
                  <a:schemeClr val="tx1"/>
                </a:solidFill>
              </a:rPr>
              <a:pPr eaLnBrk="1" hangingPunct="1">
                <a:defRPr/>
              </a:pPr>
              <a:t>173</a:t>
            </a:fld>
            <a:endParaRPr lang="en-US" sz="1200" b="0" smtClean="0">
              <a:solidFill>
                <a:schemeClr val="tx1"/>
              </a:solidFill>
            </a:endParaRPr>
          </a:p>
        </p:txBody>
      </p:sp>
      <p:sp>
        <p:nvSpPr>
          <p:cNvPr id="467971" name="Rectangle 2"/>
          <p:cNvSpPr>
            <a:spLocks noGrp="1" noRot="1" noChangeAspect="1" noChangeArrowheads="1" noTextEdit="1"/>
          </p:cNvSpPr>
          <p:nvPr>
            <p:ph type="sldImg"/>
          </p:nvPr>
        </p:nvSpPr>
        <p:spPr>
          <a:xfrm>
            <a:off x="1182688" y="696913"/>
            <a:ext cx="4648200" cy="3486150"/>
          </a:xfrm>
          <a:ln/>
        </p:spPr>
      </p:sp>
      <p:sp>
        <p:nvSpPr>
          <p:cNvPr id="2" name="TextBox 1"/>
          <p:cNvSpPr txBox="1"/>
          <p:nvPr/>
        </p:nvSpPr>
        <p:spPr>
          <a:xfrm>
            <a:off x="1219200" y="4533900"/>
            <a:ext cx="4572000" cy="1200150"/>
          </a:xfrm>
          <a:prstGeom prst="rect">
            <a:avLst/>
          </a:prstGeom>
          <a:noFill/>
        </p:spPr>
        <p:txBody>
          <a:bodyPr>
            <a:spAutoFit/>
          </a:bodyPr>
          <a:lstStyle/>
          <a:p>
            <a:pPr>
              <a:defRPr/>
            </a:pPr>
            <a:r>
              <a:rPr lang="en-US" sz="1200" dirty="0">
                <a:solidFill>
                  <a:schemeClr val="tx1"/>
                </a:solidFill>
                <a:ea typeface="+mn-ea"/>
                <a:cs typeface="+mn-cs"/>
              </a:rPr>
              <a:t>Instructor Notes:</a:t>
            </a:r>
          </a:p>
          <a:p>
            <a:pPr marL="171450" indent="-171450">
              <a:buFont typeface="Arial" pitchFamily="34" charset="0"/>
              <a:buChar char="•"/>
              <a:defRPr/>
            </a:pPr>
            <a:r>
              <a:rPr lang="en-US" sz="1200" b="0" dirty="0">
                <a:solidFill>
                  <a:schemeClr val="tx1"/>
                </a:solidFill>
                <a:ea typeface="+mn-ea"/>
                <a:cs typeface="+mn-cs"/>
              </a:rPr>
              <a:t>The denser the food, the more slowly it will cool. </a:t>
            </a:r>
          </a:p>
          <a:p>
            <a:pPr marL="171450" indent="-171450">
              <a:buFont typeface="Arial" pitchFamily="34" charset="0"/>
              <a:buChar char="•"/>
              <a:defRPr/>
            </a:pPr>
            <a:r>
              <a:rPr lang="en-US" sz="1200" b="0" dirty="0">
                <a:solidFill>
                  <a:schemeClr val="tx1"/>
                </a:solidFill>
                <a:ea typeface="+mn-ea"/>
                <a:cs typeface="+mn-cs"/>
              </a:rPr>
              <a:t>Size of the food Large food items cool more slowly than smaller items. To let food cool faster, you should reduce its size. Cut large food items into smaller pieces. Divide large containers of food into smaller containers or shallow pans,</a:t>
            </a:r>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C8051D45-9C09-F94D-9B52-7E1BB2DC6BCE}" type="slidenum">
              <a:rPr lang="en-US" sz="1200" b="0" smtClean="0">
                <a:solidFill>
                  <a:schemeClr val="tx1"/>
                </a:solidFill>
              </a:rPr>
              <a:pPr eaLnBrk="1" hangingPunct="1">
                <a:defRPr/>
              </a:pPr>
              <a:t>174</a:t>
            </a:fld>
            <a:endParaRPr lang="en-US" sz="1200" b="0" smtClean="0">
              <a:solidFill>
                <a:schemeClr val="tx1"/>
              </a:solidFill>
            </a:endParaRPr>
          </a:p>
        </p:txBody>
      </p:sp>
      <p:sp>
        <p:nvSpPr>
          <p:cNvPr id="468995" name="Rectangle 2"/>
          <p:cNvSpPr>
            <a:spLocks noGrp="1" noRot="1" noChangeAspect="1" noChangeArrowheads="1" noTextEdit="1"/>
          </p:cNvSpPr>
          <p:nvPr>
            <p:ph type="sldImg"/>
          </p:nvPr>
        </p:nvSpPr>
        <p:spPr>
          <a:xfrm>
            <a:off x="1182688" y="696913"/>
            <a:ext cx="4648200" cy="3486150"/>
          </a:xfrm>
          <a:ln/>
        </p:spPr>
      </p:sp>
      <p:sp>
        <p:nvSpPr>
          <p:cNvPr id="468996" name="Rectangle 3"/>
          <p:cNvSpPr>
            <a:spLocks noGrp="1" noChangeArrowheads="1"/>
          </p:cNvSpPr>
          <p:nvPr>
            <p:ph type="body" idx="1"/>
          </p:nvPr>
        </p:nvSpPr>
        <p:spPr>
          <a:xfrm>
            <a:off x="876300" y="4468813"/>
            <a:ext cx="5318125" cy="42941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3571" tIns="46785" rIns="93571" bIns="46785"/>
          <a:lstStyle/>
          <a:p>
            <a:pPr marL="114300" indent="-114300" eaLnBrk="1" hangingPunct="1">
              <a:defRPr/>
            </a:pPr>
            <a:r>
              <a:rPr lang="en-US" b="1">
                <a:latin typeface="Times New Roman" charset="0"/>
                <a:cs typeface="+mn-cs"/>
              </a:rPr>
              <a:t>Instructor Notes</a:t>
            </a:r>
            <a:endParaRPr lang="en-US">
              <a:latin typeface="Times New Roman" charset="0"/>
              <a:cs typeface="+mn-cs"/>
            </a:endParaRPr>
          </a:p>
          <a:p>
            <a:pPr marL="114300" indent="-114300" eaLnBrk="1" hangingPunct="1">
              <a:buFontTx/>
              <a:buChar char="•"/>
              <a:defRPr/>
            </a:pPr>
            <a:r>
              <a:rPr lang="en-US">
                <a:latin typeface="Times New Roman" charset="0"/>
                <a:cs typeface="+mn-cs"/>
              </a:rPr>
              <a:t>Never cool large amounts of hot food in a cooler. Most coolers are not designed to cool large amounts of hot food quickly. Also, placing hot food in a cooler may not move the food through the temperature danger zone quickly enough. </a:t>
            </a:r>
          </a:p>
          <a:p>
            <a:pPr marL="114300" indent="-114300" eaLnBrk="1" hangingPunct="1">
              <a:buFontTx/>
              <a:buChar char="•"/>
              <a:defRPr/>
            </a:pPr>
            <a:r>
              <a:rPr lang="en-US">
                <a:latin typeface="Times New Roman" charset="0"/>
                <a:cs typeface="+mn-cs"/>
              </a:rPr>
              <a:t>After dividing food into smaller containers, place them in a clean prep sink or large pot filled with ice water. Stir the food frequently to cool it faster and more evenly.</a:t>
            </a:r>
          </a:p>
          <a:p>
            <a:pPr marL="114300" indent="-114300" eaLnBrk="1" hangingPunct="1">
              <a:buFontTx/>
              <a:buChar char="•"/>
              <a:defRPr/>
            </a:pPr>
            <a:r>
              <a:rPr lang="en-US">
                <a:latin typeface="Times New Roman" charset="0"/>
                <a:cs typeface="+mn-cs"/>
              </a:rPr>
              <a:t>Ice paddles are plastic paddles that can be filled with ice or with water and then frozen. Food stirred with these paddles will cool quickly.</a:t>
            </a:r>
          </a:p>
          <a:p>
            <a:pPr marL="114300" indent="-114300" eaLnBrk="1" hangingPunct="1">
              <a:buFontTx/>
              <a:buChar char="•"/>
              <a:defRPr/>
            </a:pPr>
            <a:r>
              <a:rPr lang="en-US">
                <a:latin typeface="Times New Roman" charset="0"/>
                <a:cs typeface="+mn-cs"/>
              </a:rPr>
              <a:t>Blast chillers blast cold air across food at high speeds to remove heat. They are typically used to cool large amounts of food.</a:t>
            </a:r>
          </a:p>
          <a:p>
            <a:pPr marL="114300" indent="-114300" eaLnBrk="1" hangingPunct="1">
              <a:buFontTx/>
              <a:buChar char="•"/>
              <a:defRPr/>
            </a:pPr>
            <a:r>
              <a:rPr lang="en-US">
                <a:latin typeface="Times New Roman" charset="0"/>
                <a:cs typeface="+mn-cs"/>
              </a:rPr>
              <a:t>When cooling soups or stews you can add ice or cold water as an ingredient to cool it. To use this method the recipe is made with less water than required. Cold water or ice is then added after cooking to cool the food and provide the remaining water.</a:t>
            </a:r>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2D4EDC11-7930-0A4B-A993-8CE29E999479}" type="slidenum">
              <a:rPr lang="en-US" sz="1200" b="0" smtClean="0">
                <a:solidFill>
                  <a:schemeClr val="tx1"/>
                </a:solidFill>
              </a:rPr>
              <a:pPr eaLnBrk="1" hangingPunct="1">
                <a:defRPr/>
              </a:pPr>
              <a:t>175</a:t>
            </a:fld>
            <a:endParaRPr lang="en-US" sz="1200" b="0" smtClean="0">
              <a:solidFill>
                <a:schemeClr val="tx1"/>
              </a:solidFill>
            </a:endParaRPr>
          </a:p>
        </p:txBody>
      </p:sp>
      <p:sp>
        <p:nvSpPr>
          <p:cNvPr id="470019" name="Rectangle 2"/>
          <p:cNvSpPr>
            <a:spLocks noGrp="1" noRot="1" noChangeAspect="1" noChangeArrowheads="1" noTextEdit="1"/>
          </p:cNvSpPr>
          <p:nvPr>
            <p:ph type="sldImg"/>
          </p:nvPr>
        </p:nvSpPr>
        <p:spPr>
          <a:xfrm>
            <a:off x="1182688" y="696913"/>
            <a:ext cx="4648200" cy="3486150"/>
          </a:xfrm>
          <a:ln/>
        </p:spPr>
      </p:sp>
      <p:sp>
        <p:nvSpPr>
          <p:cNvPr id="387075" name="TextBox 1"/>
          <p:cNvSpPr txBox="1">
            <a:spLocks noChangeArrowheads="1"/>
          </p:cNvSpPr>
          <p:nvPr/>
        </p:nvSpPr>
        <p:spPr bwMode="auto">
          <a:xfrm>
            <a:off x="1104900" y="4419600"/>
            <a:ext cx="4800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FFFFFF"/>
                </a:solidFill>
                <a:latin typeface="Arial" charset="0"/>
                <a:ea typeface="ＭＳ Ｐゴシック" charset="0"/>
                <a:cs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r>
              <a:rPr lang="en-US" sz="1200">
                <a:solidFill>
                  <a:schemeClr val="tx1"/>
                </a:solidFill>
              </a:rPr>
              <a:t>Instructor Notes</a:t>
            </a:r>
            <a:r>
              <a:rPr lang="en-US" sz="1200" b="0">
                <a:solidFill>
                  <a:schemeClr val="tx1"/>
                </a:solidFill>
              </a:rPr>
              <a:t>:</a:t>
            </a:r>
          </a:p>
          <a:p>
            <a:pPr eaLnBrk="1" hangingPunct="1">
              <a:buFont typeface="Arial" charset="0"/>
              <a:buChar char="•"/>
            </a:pPr>
            <a:r>
              <a:rPr lang="en-US" sz="1200" b="0">
                <a:solidFill>
                  <a:schemeClr val="tx1"/>
                </a:solidFill>
              </a:rPr>
              <a:t>Loosely cover food containers before storing them. Food can be left uncovered if stored in a way that prevents contaminants from getting into it. Storing uncovered containers above other food, especially raw seafood, meat, and poultry, will help prevent cross-contamination.</a:t>
            </a:r>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7EF0D089-7DE4-024F-8C23-DA2419917A07}" type="slidenum">
              <a:rPr lang="en-US" sz="1200" b="0" smtClean="0">
                <a:solidFill>
                  <a:schemeClr val="tx1"/>
                </a:solidFill>
              </a:rPr>
              <a:pPr eaLnBrk="1" hangingPunct="1">
                <a:defRPr/>
              </a:pPr>
              <a:t>176</a:t>
            </a:fld>
            <a:endParaRPr lang="en-US" sz="1200" b="0" smtClean="0">
              <a:solidFill>
                <a:schemeClr val="tx1"/>
              </a:solidFill>
            </a:endParaRPr>
          </a:p>
        </p:txBody>
      </p:sp>
      <p:sp>
        <p:nvSpPr>
          <p:cNvPr id="471043" name="Rectangle 2"/>
          <p:cNvSpPr>
            <a:spLocks noGrp="1" noRot="1" noChangeAspect="1" noChangeArrowheads="1" noTextEdit="1"/>
          </p:cNvSpPr>
          <p:nvPr>
            <p:ph type="sldImg"/>
          </p:nvPr>
        </p:nvSpPr>
        <p:spPr>
          <a:xfrm>
            <a:off x="1182688" y="696913"/>
            <a:ext cx="4648200" cy="3486150"/>
          </a:xfrm>
          <a:ln/>
        </p:spPr>
      </p:sp>
      <p:sp>
        <p:nvSpPr>
          <p:cNvPr id="389123" name="TextBox 1"/>
          <p:cNvSpPr txBox="1">
            <a:spLocks noChangeArrowheads="1"/>
          </p:cNvSpPr>
          <p:nvPr/>
        </p:nvSpPr>
        <p:spPr bwMode="auto">
          <a:xfrm>
            <a:off x="1333500" y="4533900"/>
            <a:ext cx="44577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FFFFFF"/>
                </a:solidFill>
                <a:latin typeface="Arial" charset="0"/>
                <a:ea typeface="ＭＳ Ｐゴシック" charset="0"/>
                <a:cs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r>
              <a:rPr lang="en-US" sz="1200">
                <a:solidFill>
                  <a:schemeClr val="tx1"/>
                </a:solidFill>
              </a:rPr>
              <a:t>Instructor Notes</a:t>
            </a:r>
            <a:r>
              <a:rPr lang="en-US" sz="1200" b="0">
                <a:solidFill>
                  <a:schemeClr val="tx1"/>
                </a:solidFill>
              </a:rPr>
              <a:t>:</a:t>
            </a:r>
          </a:p>
          <a:p>
            <a:pPr eaLnBrk="1" hangingPunct="1">
              <a:buFont typeface="Arial" charset="0"/>
              <a:buChar char="•"/>
            </a:pPr>
            <a:r>
              <a:rPr lang="en-US" sz="1200" b="0">
                <a:solidFill>
                  <a:schemeClr val="tx1"/>
                </a:solidFill>
              </a:rPr>
              <a:t>You must heat TCS food for hotholding to an internal temperature of 165°F (74°C) for 15 seconds.</a:t>
            </a:r>
          </a:p>
          <a:p>
            <a:pPr eaLnBrk="1" hangingPunct="1">
              <a:buFont typeface="Arial" charset="0"/>
              <a:buChar char="•"/>
            </a:pPr>
            <a:r>
              <a:rPr lang="en-US" sz="1200" b="0">
                <a:solidFill>
                  <a:schemeClr val="tx1"/>
                </a:solidFill>
              </a:rPr>
              <a:t>Make sure the food reaches this temperature within two hours from start to finish. The food handler in the photo at left is reheating clam chowder for hot-holding. These guidelines apply to all reheating methods, such as ovens or microwave ovens.</a:t>
            </a:r>
          </a:p>
          <a:p>
            <a:pPr eaLnBrk="1" hangingPunct="1">
              <a:buFont typeface="Arial" charset="0"/>
              <a:buChar char="•"/>
            </a:pPr>
            <a:r>
              <a:rPr lang="en-US" sz="1200" b="0">
                <a:solidFill>
                  <a:schemeClr val="tx1"/>
                </a:solidFill>
              </a:rPr>
              <a:t>Reheat commercially processed and packaged ready-to-eat food to an internal temperature of at least 135°F (57°C). This includes items such as cheese sticks and deep-fried vegetables.</a:t>
            </a:r>
          </a:p>
        </p:txBody>
      </p:sp>
      <p:sp>
        <p:nvSpPr>
          <p:cNvPr id="471045"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b="1">
                <a:latin typeface="Times New Roman" charset="0"/>
                <a:cs typeface="+mn-cs"/>
              </a:rPr>
              <a:t>Instructor Notes:</a:t>
            </a:r>
          </a:p>
          <a:p>
            <a:pPr>
              <a:buFontTx/>
              <a:buChar char="•"/>
              <a:defRPr/>
            </a:pPr>
            <a:r>
              <a:rPr lang="en-US">
                <a:latin typeface="Times New Roman" charset="0"/>
                <a:cs typeface="+mn-cs"/>
              </a:rPr>
              <a:t>These guidelines apply to all heating methods, such as ovens or microwave ovens.</a:t>
            </a:r>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Slide Image Placeholder 1"/>
          <p:cNvSpPr>
            <a:spLocks noGrp="1" noRot="1" noChangeAspect="1" noTextEdit="1"/>
          </p:cNvSpPr>
          <p:nvPr>
            <p:ph type="sldImg"/>
          </p:nvPr>
        </p:nvSpPr>
        <p:spPr>
          <a:ln/>
        </p:spPr>
      </p:sp>
      <p:sp>
        <p:nvSpPr>
          <p:cNvPr id="472067"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a:defRPr/>
            </a:pPr>
            <a:endParaRPr lang="en-US">
              <a:latin typeface="Times New Roman" charset="0"/>
              <a:cs typeface="+mn-cs"/>
            </a:endParaRPr>
          </a:p>
        </p:txBody>
      </p:sp>
      <p:sp>
        <p:nvSpPr>
          <p:cNvPr id="472068"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71F0B030-73D3-C842-97C1-9D63A8201BDA}" type="slidenum">
              <a:rPr lang="en-US" sz="1200" b="0" smtClean="0">
                <a:solidFill>
                  <a:schemeClr val="tx1"/>
                </a:solidFill>
              </a:rPr>
              <a:pPr eaLnBrk="1" hangingPunct="1">
                <a:defRPr/>
              </a:pPr>
              <a:t>177</a:t>
            </a:fld>
            <a:endParaRPr lang="en-US" sz="1200" b="0" smtClean="0">
              <a:solidFill>
                <a:schemeClr val="tx1"/>
              </a:solidFill>
            </a:endParaRPr>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2D93EA7A-EB64-9B4F-9C75-8933BE992054}" type="slidenum">
              <a:rPr lang="en-US" sz="1200" b="0" smtClean="0">
                <a:solidFill>
                  <a:schemeClr val="tx1"/>
                </a:solidFill>
              </a:rPr>
              <a:pPr eaLnBrk="1" hangingPunct="1">
                <a:defRPr/>
              </a:pPr>
              <a:t>178</a:t>
            </a:fld>
            <a:endParaRPr lang="en-US" sz="1200" b="0" smtClean="0">
              <a:solidFill>
                <a:schemeClr val="tx1"/>
              </a:solidFill>
            </a:endParaRPr>
          </a:p>
        </p:txBody>
      </p:sp>
      <p:sp>
        <p:nvSpPr>
          <p:cNvPr id="473091" name="Rectangle 2"/>
          <p:cNvSpPr>
            <a:spLocks noGrp="1" noRot="1" noChangeAspect="1" noChangeArrowheads="1" noTextEdit="1"/>
          </p:cNvSpPr>
          <p:nvPr>
            <p:ph type="sldImg"/>
          </p:nvPr>
        </p:nvSpPr>
        <p:spPr>
          <a:ln/>
        </p:spPr>
      </p:sp>
      <p:sp>
        <p:nvSpPr>
          <p:cNvPr id="393219" name="Rectangle 3"/>
          <p:cNvSpPr>
            <a:spLocks noGrp="1" noChangeArrowheads="1"/>
          </p:cNvSpPr>
          <p:nvPr>
            <p:ph type="body" idx="1"/>
          </p:nvPr>
        </p:nvSpPr>
        <p:spPr>
          <a:xfrm>
            <a:off x="876300" y="4468813"/>
            <a:ext cx="5319713" cy="4294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114300" indent="-114300" eaLnBrk="1" hangingPunct="1">
              <a:spcBef>
                <a:spcPct val="50000"/>
              </a:spcBef>
            </a:pPr>
            <a:r>
              <a:rPr lang="en-US" b="1">
                <a:latin typeface="Times New Roman" charset="0"/>
                <a:cs typeface="Times New Roman" charset="0"/>
              </a:rPr>
              <a:t>Instructor Notes</a:t>
            </a:r>
            <a:endParaRPr lang="en-US">
              <a:latin typeface="Times New Roman" charset="0"/>
              <a:cs typeface="Times New Roman" charset="0"/>
            </a:endParaRPr>
          </a:p>
          <a:p>
            <a:pPr marL="114300" indent="-114300" eaLnBrk="1" hangingPunct="1">
              <a:spcBef>
                <a:spcPct val="50000"/>
              </a:spcBef>
              <a:buSzPct val="80000"/>
              <a:buFontTx/>
              <a:buChar char="•"/>
            </a:pPr>
            <a:r>
              <a:rPr lang="en-US">
                <a:latin typeface="Times New Roman" charset="0"/>
              </a:rPr>
              <a:t>Discuss the topic objectives with the class.</a:t>
            </a:r>
          </a:p>
          <a:p>
            <a:pPr marL="114300" indent="-114300" eaLnBrk="1" hangingPunct="1"/>
            <a:endParaRPr lang="en-US">
              <a:latin typeface="Times New Roman" charset="0"/>
            </a:endParaRPr>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832FF462-01B8-D348-B07E-859CC75BE0F9}" type="slidenum">
              <a:rPr lang="en-US" sz="1200" b="0" smtClean="0">
                <a:solidFill>
                  <a:schemeClr val="tx1"/>
                </a:solidFill>
              </a:rPr>
              <a:pPr eaLnBrk="1" hangingPunct="1">
                <a:defRPr/>
              </a:pPr>
              <a:t>179</a:t>
            </a:fld>
            <a:endParaRPr lang="en-US" sz="1200" b="0" smtClean="0">
              <a:solidFill>
                <a:schemeClr val="tx1"/>
              </a:solidFill>
            </a:endParaRPr>
          </a:p>
        </p:txBody>
      </p:sp>
      <p:sp>
        <p:nvSpPr>
          <p:cNvPr id="474115" name="Rectangle 2"/>
          <p:cNvSpPr>
            <a:spLocks noGrp="1" noRot="1" noChangeAspect="1" noChangeArrowheads="1" noTextEdit="1"/>
          </p:cNvSpPr>
          <p:nvPr>
            <p:ph type="sldImg"/>
          </p:nvPr>
        </p:nvSpPr>
        <p:spPr>
          <a:ln/>
        </p:spPr>
      </p:sp>
      <p:sp>
        <p:nvSpPr>
          <p:cNvPr id="474116" name="Rectangle 3"/>
          <p:cNvSpPr>
            <a:spLocks noGrp="1" noChangeArrowheads="1"/>
          </p:cNvSpPr>
          <p:nvPr>
            <p:ph type="body" idx="1"/>
          </p:nvPr>
        </p:nvSpPr>
        <p:spPr>
          <a:xfrm>
            <a:off x="876300" y="4468813"/>
            <a:ext cx="5319713" cy="42941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830" tIns="46415" rIns="92830" bIns="46415"/>
          <a:lstStyle/>
          <a:p>
            <a:pPr marL="114300" indent="-114300" eaLnBrk="1" hangingPunct="1">
              <a:defRPr/>
            </a:pPr>
            <a:endParaRPr lang="en-US">
              <a:latin typeface="Times New Roman" charset="0"/>
              <a:cs typeface="+mn-cs"/>
            </a:endParaRPr>
          </a:p>
          <a:p>
            <a:pPr marL="114300" indent="-114300" eaLnBrk="1" hangingPunct="1">
              <a:lnSpc>
                <a:spcPct val="80000"/>
              </a:lnSpc>
              <a:spcBef>
                <a:spcPct val="50000"/>
              </a:spcBef>
              <a:buFontTx/>
              <a:buChar char="•"/>
              <a:defRPr/>
            </a:pPr>
            <a:endParaRPr lang="en-US">
              <a:latin typeface="Times New Roman" charset="0"/>
              <a:cs typeface="Times New Roman"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D922DE44-EF50-504F-9558-C6A94E84CD77}" type="slidenum">
              <a:rPr lang="en-US" sz="1200" b="0" smtClean="0">
                <a:solidFill>
                  <a:schemeClr val="tx1"/>
                </a:solidFill>
              </a:rPr>
              <a:pPr eaLnBrk="1" hangingPunct="1">
                <a:defRPr/>
              </a:pPr>
              <a:t>18</a:t>
            </a:fld>
            <a:endParaRPr lang="en-US" sz="1200" b="0" smtClean="0">
              <a:solidFill>
                <a:schemeClr val="tx1"/>
              </a:solidFill>
            </a:endParaRPr>
          </a:p>
        </p:txBody>
      </p:sp>
      <p:sp>
        <p:nvSpPr>
          <p:cNvPr id="309251" name="Rectangle 2"/>
          <p:cNvSpPr>
            <a:spLocks noGrp="1" noRot="1" noChangeAspect="1" noChangeArrowheads="1" noTextEdit="1"/>
          </p:cNvSpPr>
          <p:nvPr>
            <p:ph type="sldImg"/>
          </p:nvPr>
        </p:nvSpPr>
        <p:spPr>
          <a:ln/>
        </p:spPr>
      </p:sp>
      <p:sp>
        <p:nvSpPr>
          <p:cNvPr id="309252" name="Rectangle 3"/>
          <p:cNvSpPr>
            <a:spLocks noGrp="1" noChangeArrowheads="1"/>
          </p:cNvSpPr>
          <p:nvPr>
            <p:ph type="body" idx="3"/>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b="1">
                <a:latin typeface="Times New Roman" charset="0"/>
                <a:cs typeface="+mn-cs"/>
              </a:rPr>
              <a:t>Instructor Notes:</a:t>
            </a:r>
          </a:p>
          <a:p>
            <a:pPr eaLnBrk="1" hangingPunct="1">
              <a:defRPr/>
            </a:pPr>
            <a:endParaRPr lang="en-US">
              <a:latin typeface="Times New Roman" charset="0"/>
              <a:cs typeface="+mn-cs"/>
            </a:endParaRPr>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D38C5879-DA3A-DF4C-9F38-9E6304116D51}" type="slidenum">
              <a:rPr lang="en-US" sz="1200" b="0" smtClean="0">
                <a:solidFill>
                  <a:schemeClr val="tx1"/>
                </a:solidFill>
              </a:rPr>
              <a:pPr eaLnBrk="1" hangingPunct="1">
                <a:defRPr/>
              </a:pPr>
              <a:t>180</a:t>
            </a:fld>
            <a:endParaRPr lang="en-US" sz="1200" b="0" smtClean="0">
              <a:solidFill>
                <a:schemeClr val="tx1"/>
              </a:solidFill>
            </a:endParaRPr>
          </a:p>
        </p:txBody>
      </p:sp>
      <p:sp>
        <p:nvSpPr>
          <p:cNvPr id="475139" name="Rectangle 2"/>
          <p:cNvSpPr>
            <a:spLocks noGrp="1" noRot="1" noChangeAspect="1" noChangeArrowheads="1" noTextEdit="1"/>
          </p:cNvSpPr>
          <p:nvPr>
            <p:ph type="sldImg"/>
          </p:nvPr>
        </p:nvSpPr>
        <p:spPr>
          <a:ln/>
        </p:spPr>
      </p:sp>
      <p:sp>
        <p:nvSpPr>
          <p:cNvPr id="397315" name="Rectangle 3"/>
          <p:cNvSpPr>
            <a:spLocks noGrp="1" noChangeArrowheads="1"/>
          </p:cNvSpPr>
          <p:nvPr>
            <p:ph type="body" idx="1"/>
          </p:nvPr>
        </p:nvSpPr>
        <p:spPr>
          <a:xfrm>
            <a:off x="876300" y="4468813"/>
            <a:ext cx="5319713" cy="4294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114300" indent="-114300" eaLnBrk="1" hangingPunct="1"/>
            <a:r>
              <a:rPr lang="en-US" b="1">
                <a:latin typeface="Times New Roman" charset="0"/>
              </a:rPr>
              <a:t>Instructor Notes</a:t>
            </a:r>
            <a:endParaRPr lang="en-US">
              <a:latin typeface="Times New Roman" charset="0"/>
            </a:endParaRPr>
          </a:p>
          <a:p>
            <a:pPr marL="114300" indent="-114300" eaLnBrk="1" hangingPunct="1">
              <a:buFontTx/>
              <a:buChar char="•"/>
            </a:pPr>
            <a:r>
              <a:rPr lang="en-US">
                <a:latin typeface="Times New Roman" charset="0"/>
              </a:rPr>
              <a:t>Hold hot food at 135°F (57°C) or higher. This will prevent pathogens such as </a:t>
            </a:r>
            <a:r>
              <a:rPr lang="en-US" i="1">
                <a:latin typeface="Times New Roman" charset="0"/>
              </a:rPr>
              <a:t>Bacillus cereus </a:t>
            </a:r>
            <a:r>
              <a:rPr lang="en-US">
                <a:latin typeface="Times New Roman" charset="0"/>
              </a:rPr>
              <a:t>from growing to unsafe levels.</a:t>
            </a:r>
          </a:p>
          <a:p>
            <a:pPr marL="114300" indent="-114300" eaLnBrk="1" hangingPunct="1">
              <a:buFontTx/>
              <a:buChar char="•"/>
            </a:pPr>
            <a:r>
              <a:rPr lang="en-US">
                <a:latin typeface="Times New Roman" charset="0"/>
              </a:rPr>
              <a:t>Hold cold food at 41°F (5°C) or lower. This will prevent pathogens such as </a:t>
            </a:r>
            <a:r>
              <a:rPr lang="en-US" i="1">
                <a:latin typeface="Times New Roman" charset="0"/>
              </a:rPr>
              <a:t>Staphylococcus aureus</a:t>
            </a:r>
            <a:r>
              <a:rPr lang="en-US">
                <a:latin typeface="Times New Roman" charset="0"/>
              </a:rPr>
              <a:t> from growing to unsafe levels.</a:t>
            </a:r>
          </a:p>
          <a:p>
            <a:pPr marL="114300" indent="-114300" eaLnBrk="1" hangingPunct="1">
              <a:buFontTx/>
              <a:buChar char="•"/>
            </a:pPr>
            <a:r>
              <a:rPr lang="en-US">
                <a:latin typeface="Times New Roman" charset="0"/>
              </a:rPr>
              <a:t>Use a thermometer to check a food</a:t>
            </a:r>
            <a:r>
              <a:rPr lang="ja-JP" altLang="en-US">
                <a:latin typeface="Times New Roman" charset="0"/>
              </a:rPr>
              <a:t>’</a:t>
            </a:r>
            <a:r>
              <a:rPr lang="en-US" altLang="ja-JP">
                <a:latin typeface="Times New Roman" charset="0"/>
              </a:rPr>
              <a:t>s internal temperature. Never use the temperature gauge on a holding unit to do it. The gauge does not check the internal temperature of the food.</a:t>
            </a:r>
            <a:endParaRPr lang="en-US">
              <a:latin typeface="Times New Roman" charset="0"/>
            </a:endParaRPr>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256C8694-B39F-0E44-AD8C-1DFB06FDEE50}" type="slidenum">
              <a:rPr lang="en-US" sz="1200" b="0" smtClean="0">
                <a:solidFill>
                  <a:schemeClr val="tx1"/>
                </a:solidFill>
              </a:rPr>
              <a:pPr eaLnBrk="1" hangingPunct="1">
                <a:defRPr/>
              </a:pPr>
              <a:t>181</a:t>
            </a:fld>
            <a:endParaRPr lang="en-US" sz="1200" b="0" smtClean="0">
              <a:solidFill>
                <a:schemeClr val="tx1"/>
              </a:solidFill>
            </a:endParaRPr>
          </a:p>
        </p:txBody>
      </p:sp>
      <p:sp>
        <p:nvSpPr>
          <p:cNvPr id="476163" name="Rectangle 2"/>
          <p:cNvSpPr>
            <a:spLocks noGrp="1" noRot="1" noChangeAspect="1" noChangeArrowheads="1" noTextEdit="1"/>
          </p:cNvSpPr>
          <p:nvPr>
            <p:ph type="sldImg"/>
          </p:nvPr>
        </p:nvSpPr>
        <p:spPr>
          <a:ln/>
        </p:spPr>
      </p:sp>
      <p:sp>
        <p:nvSpPr>
          <p:cNvPr id="399363" name="Rectangle 3"/>
          <p:cNvSpPr>
            <a:spLocks noGrp="1" noChangeArrowheads="1"/>
          </p:cNvSpPr>
          <p:nvPr>
            <p:ph type="body" idx="1"/>
          </p:nvPr>
        </p:nvSpPr>
        <p:spPr>
          <a:xfrm>
            <a:off x="876300" y="4465638"/>
            <a:ext cx="5608638" cy="4183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114300" indent="-114300" eaLnBrk="1" hangingPunct="1"/>
            <a:r>
              <a:rPr lang="en-US" b="1">
                <a:latin typeface="Times New Roman" charset="0"/>
              </a:rPr>
              <a:t>Instructor Notes</a:t>
            </a:r>
            <a:endParaRPr lang="en-US">
              <a:latin typeface="Times New Roman" charset="0"/>
            </a:endParaRPr>
          </a:p>
          <a:p>
            <a:pPr marL="114300" indent="-114300" eaLnBrk="1" hangingPunct="1"/>
            <a:endParaRPr lang="en-US">
              <a:latin typeface="Times New Roman" charset="0"/>
            </a:endParaRPr>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015C47E6-2C72-EB48-A699-8362EC835295}" type="slidenum">
              <a:rPr lang="en-US" sz="1200" b="0" smtClean="0">
                <a:solidFill>
                  <a:schemeClr val="tx1"/>
                </a:solidFill>
              </a:rPr>
              <a:pPr eaLnBrk="1" hangingPunct="1">
                <a:defRPr/>
              </a:pPr>
              <a:t>182</a:t>
            </a:fld>
            <a:endParaRPr lang="en-US" sz="1200" b="0" smtClean="0">
              <a:solidFill>
                <a:schemeClr val="tx1"/>
              </a:solidFill>
            </a:endParaRPr>
          </a:p>
        </p:txBody>
      </p:sp>
      <p:sp>
        <p:nvSpPr>
          <p:cNvPr id="477187" name="Rectangle 2"/>
          <p:cNvSpPr>
            <a:spLocks noGrp="1" noRot="1" noChangeAspect="1" noChangeArrowheads="1" noTextEdit="1"/>
          </p:cNvSpPr>
          <p:nvPr>
            <p:ph type="sldImg"/>
          </p:nvPr>
        </p:nvSpPr>
        <p:spPr>
          <a:xfrm>
            <a:off x="1182688" y="696913"/>
            <a:ext cx="4648200" cy="3486150"/>
          </a:xfrm>
          <a:ln/>
        </p:spPr>
      </p:sp>
      <p:sp>
        <p:nvSpPr>
          <p:cNvPr id="477188" name="Rectangle 3"/>
          <p:cNvSpPr>
            <a:spLocks noGrp="1" noChangeArrowheads="1"/>
          </p:cNvSpPr>
          <p:nvPr>
            <p:ph type="body" idx="1"/>
          </p:nvPr>
        </p:nvSpPr>
        <p:spPr>
          <a:xfrm>
            <a:off x="876300" y="4468813"/>
            <a:ext cx="5432425" cy="42941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lnSpc>
                <a:spcPct val="90000"/>
              </a:lnSpc>
              <a:defRPr/>
            </a:pPr>
            <a:r>
              <a:rPr lang="en-US" b="1">
                <a:latin typeface="Times New Roman" charset="0"/>
                <a:cs typeface="+mn-cs"/>
              </a:rPr>
              <a:t>Instructor Notes</a:t>
            </a:r>
          </a:p>
          <a:p>
            <a:pPr eaLnBrk="1" hangingPunct="1">
              <a:lnSpc>
                <a:spcPct val="90000"/>
              </a:lnSpc>
              <a:buFontTx/>
              <a:buChar char="•"/>
              <a:defRPr/>
            </a:pPr>
            <a:r>
              <a:rPr lang="en-US">
                <a:latin typeface="Times New Roman" charset="0"/>
                <a:cs typeface="+mn-cs"/>
              </a:rPr>
              <a:t>If your operation displays or holds TCS food without temperature control, it must do so under certain conditions. The conditions for holding cold food are different from those for holding hot food. Before using time as a method of control, check with your local regulatory authority for specific requirements.</a:t>
            </a:r>
          </a:p>
          <a:p>
            <a:pPr eaLnBrk="1" hangingPunct="1">
              <a:lnSpc>
                <a:spcPct val="90000"/>
              </a:lnSpc>
              <a:buFontTx/>
              <a:buChar char="•"/>
              <a:defRPr/>
            </a:pPr>
            <a:r>
              <a:rPr lang="en-US">
                <a:latin typeface="Times New Roman" charset="0"/>
                <a:cs typeface="+mn-cs"/>
              </a:rPr>
              <a:t>For cold food, label the food with the time you removed it from refrigeration and the time you must throw it out. The discard time on the label must be six hours from the time you removed the food from refrigeration. </a:t>
            </a:r>
          </a:p>
          <a:p>
            <a:pPr eaLnBrk="1" hangingPunct="1">
              <a:lnSpc>
                <a:spcPct val="90000"/>
              </a:lnSpc>
              <a:buFontTx/>
              <a:buChar char="•"/>
              <a:defRPr/>
            </a:pPr>
            <a:r>
              <a:rPr lang="en-US">
                <a:latin typeface="Times New Roman" charset="0"/>
                <a:cs typeface="+mn-cs"/>
              </a:rPr>
              <a:t>For example, if you remove potato salad from refrigeration at 3:00 p.m. to serve at a picnic, the discard time on the label should be 9:00 p.m. This equals six hours from the time you removed it from refrigeration.</a:t>
            </a:r>
          </a:p>
          <a:p>
            <a:pPr eaLnBrk="1" hangingPunct="1">
              <a:lnSpc>
                <a:spcPct val="90000"/>
              </a:lnSpc>
              <a:defRPr/>
            </a:pPr>
            <a:endParaRPr lang="en-US">
              <a:latin typeface="Times New Roman" charset="0"/>
              <a:cs typeface="+mn-cs"/>
            </a:endParaRPr>
          </a:p>
          <a:p>
            <a:pPr eaLnBrk="1" hangingPunct="1">
              <a:lnSpc>
                <a:spcPct val="90000"/>
              </a:lnSpc>
              <a:defRPr/>
            </a:pPr>
            <a:endParaRPr lang="en-US">
              <a:latin typeface="Times New Roman" charset="0"/>
              <a:cs typeface="+mn-cs"/>
            </a:endParaRPr>
          </a:p>
          <a:p>
            <a:pPr eaLnBrk="1" hangingPunct="1">
              <a:lnSpc>
                <a:spcPct val="90000"/>
              </a:lnSpc>
              <a:defRPr/>
            </a:pPr>
            <a:endParaRPr lang="en-US">
              <a:latin typeface="Times New Roman" charset="0"/>
              <a:cs typeface="+mn-cs"/>
            </a:endParaRPr>
          </a:p>
          <a:p>
            <a:pPr eaLnBrk="1" hangingPunct="1">
              <a:lnSpc>
                <a:spcPct val="90000"/>
              </a:lnSpc>
              <a:defRPr/>
            </a:pPr>
            <a:endParaRPr lang="en-US">
              <a:latin typeface="Times New Roman" charset="0"/>
              <a:cs typeface="+mn-cs"/>
            </a:endParaRPr>
          </a:p>
        </p:txBody>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4BA284D6-F101-3840-A2CE-74DC2CF43435}" type="slidenum">
              <a:rPr lang="en-US" sz="1200" b="0" smtClean="0">
                <a:solidFill>
                  <a:schemeClr val="tx1"/>
                </a:solidFill>
              </a:rPr>
              <a:pPr eaLnBrk="1" hangingPunct="1">
                <a:defRPr/>
              </a:pPr>
              <a:t>183</a:t>
            </a:fld>
            <a:endParaRPr lang="en-US" sz="1200" b="0" smtClean="0">
              <a:solidFill>
                <a:schemeClr val="tx1"/>
              </a:solidFill>
            </a:endParaRPr>
          </a:p>
        </p:txBody>
      </p:sp>
      <p:sp>
        <p:nvSpPr>
          <p:cNvPr id="478211" name="Rectangle 2"/>
          <p:cNvSpPr>
            <a:spLocks noGrp="1" noRot="1" noChangeAspect="1" noChangeArrowheads="1" noTextEdit="1"/>
          </p:cNvSpPr>
          <p:nvPr>
            <p:ph type="sldImg"/>
          </p:nvPr>
        </p:nvSpPr>
        <p:spPr>
          <a:xfrm>
            <a:off x="1182688" y="696913"/>
            <a:ext cx="4648200" cy="3486150"/>
          </a:xfrm>
          <a:ln/>
        </p:spPr>
      </p:sp>
      <p:sp>
        <p:nvSpPr>
          <p:cNvPr id="478212" name="Rectangle 3"/>
          <p:cNvSpPr>
            <a:spLocks noGrp="1" noChangeArrowheads="1"/>
          </p:cNvSpPr>
          <p:nvPr>
            <p:ph type="body" idx="1"/>
          </p:nvPr>
        </p:nvSpPr>
        <p:spPr>
          <a:xfrm>
            <a:off x="930275" y="4468813"/>
            <a:ext cx="5432425" cy="42941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b="1">
                <a:latin typeface="Times New Roman" charset="0"/>
                <a:cs typeface="+mn-cs"/>
              </a:rPr>
              <a:t>Instructor Notes</a:t>
            </a:r>
            <a:endParaRPr lang="en-US">
              <a:latin typeface="Times New Roman" charset="0"/>
              <a:cs typeface="+mn-cs"/>
            </a:endParaRPr>
          </a:p>
          <a:p>
            <a:pPr eaLnBrk="1" hangingPunct="1">
              <a:buFontTx/>
              <a:buChar char="•"/>
              <a:defRPr/>
            </a:pPr>
            <a:r>
              <a:rPr lang="en-US">
                <a:latin typeface="Times New Roman" charset="0"/>
                <a:cs typeface="+mn-cs"/>
              </a:rPr>
              <a:t>Before using time as a method of control, check with your local regulatory authority for specific requirements.</a:t>
            </a:r>
          </a:p>
          <a:p>
            <a:pPr eaLnBrk="1" hangingPunct="1">
              <a:buFontTx/>
              <a:buChar char="•"/>
              <a:defRPr/>
            </a:pPr>
            <a:r>
              <a:rPr lang="en-US">
                <a:latin typeface="Times New Roman" charset="0"/>
                <a:cs typeface="+mn-cs"/>
              </a:rPr>
              <a:t>For hot food, the discard time on the label must be four hours from the time you removed the food from temperature control.</a:t>
            </a:r>
          </a:p>
        </p:txBody>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597ED46C-38C9-E74C-8A7D-24B36B11434D}" type="slidenum">
              <a:rPr lang="en-US" sz="1200" b="0" smtClean="0">
                <a:solidFill>
                  <a:schemeClr val="tx1"/>
                </a:solidFill>
              </a:rPr>
              <a:pPr eaLnBrk="1" hangingPunct="1">
                <a:defRPr/>
              </a:pPr>
              <a:t>184</a:t>
            </a:fld>
            <a:endParaRPr lang="en-US" sz="1200" b="0" smtClean="0">
              <a:solidFill>
                <a:schemeClr val="tx1"/>
              </a:solidFill>
            </a:endParaRPr>
          </a:p>
        </p:txBody>
      </p:sp>
      <p:sp>
        <p:nvSpPr>
          <p:cNvPr id="479235" name="Rectangle 2"/>
          <p:cNvSpPr>
            <a:spLocks noGrp="1" noRot="1" noChangeAspect="1" noChangeArrowheads="1" noTextEdit="1"/>
          </p:cNvSpPr>
          <p:nvPr>
            <p:ph type="sldImg"/>
          </p:nvPr>
        </p:nvSpPr>
        <p:spPr>
          <a:xfrm>
            <a:off x="1182688" y="696913"/>
            <a:ext cx="4648200" cy="3486150"/>
          </a:xfrm>
          <a:ln/>
        </p:spPr>
      </p:sp>
      <p:sp>
        <p:nvSpPr>
          <p:cNvPr id="479236" name="Rectangle 3"/>
          <p:cNvSpPr>
            <a:spLocks noGrp="1" noChangeArrowheads="1"/>
          </p:cNvSpPr>
          <p:nvPr>
            <p:ph type="body" idx="1"/>
          </p:nvPr>
        </p:nvSpPr>
        <p:spPr>
          <a:xfrm>
            <a:off x="930275" y="4468813"/>
            <a:ext cx="5546725" cy="42941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latin typeface="Times New Roman" charset="0"/>
              <a:cs typeface="+mn-cs"/>
            </a:endParaRPr>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5151F56F-FE14-3843-91EB-6CB0B43901A5}" type="slidenum">
              <a:rPr lang="en-US" sz="1200" b="0" smtClean="0">
                <a:solidFill>
                  <a:schemeClr val="tx1"/>
                </a:solidFill>
              </a:rPr>
              <a:pPr eaLnBrk="1" hangingPunct="1">
                <a:defRPr/>
              </a:pPr>
              <a:t>185</a:t>
            </a:fld>
            <a:endParaRPr lang="en-US" sz="1200" b="0" smtClean="0">
              <a:solidFill>
                <a:schemeClr val="tx1"/>
              </a:solidFill>
            </a:endParaRPr>
          </a:p>
        </p:txBody>
      </p:sp>
      <p:sp>
        <p:nvSpPr>
          <p:cNvPr id="480259" name="Rectangle 2"/>
          <p:cNvSpPr>
            <a:spLocks noGrp="1" noRot="1" noChangeAspect="1" noChangeArrowheads="1" noTextEdit="1"/>
          </p:cNvSpPr>
          <p:nvPr>
            <p:ph type="sldImg"/>
          </p:nvPr>
        </p:nvSpPr>
        <p:spPr>
          <a:xfrm>
            <a:off x="1182688" y="696913"/>
            <a:ext cx="4648200" cy="3486150"/>
          </a:xfrm>
          <a:ln/>
        </p:spPr>
      </p:sp>
      <p:sp>
        <p:nvSpPr>
          <p:cNvPr id="480260" name="Rectangle 3"/>
          <p:cNvSpPr>
            <a:spLocks noGrp="1" noChangeArrowheads="1"/>
          </p:cNvSpPr>
          <p:nvPr>
            <p:ph type="body" idx="1"/>
          </p:nvPr>
        </p:nvSpPr>
        <p:spPr>
          <a:xfrm>
            <a:off x="930275" y="4468813"/>
            <a:ext cx="5432425" cy="42941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b="1">
                <a:latin typeface="Times New Roman" charset="0"/>
                <a:cs typeface="+mn-cs"/>
              </a:rPr>
              <a:t>Instructor Notes</a:t>
            </a:r>
            <a:endParaRPr lang="en-US">
              <a:latin typeface="Times New Roman" charset="0"/>
              <a:cs typeface="+mn-cs"/>
            </a:endParaRPr>
          </a:p>
          <a:p>
            <a:pPr eaLnBrk="1" hangingPunct="1">
              <a:buFontTx/>
              <a:buChar char="•"/>
              <a:defRPr/>
            </a:pPr>
            <a:r>
              <a:rPr lang="en-US">
                <a:latin typeface="Times New Roman" charset="0"/>
                <a:cs typeface="+mn-cs"/>
              </a:rPr>
              <a:t>Spoons or scoops used to serve food such as ice cream or mashed potatoes can be stored under running water that is 135°F (57°C).</a:t>
            </a:r>
          </a:p>
          <a:p>
            <a:pPr eaLnBrk="1" hangingPunct="1">
              <a:defRPr/>
            </a:pPr>
            <a:endParaRPr lang="en-US">
              <a:latin typeface="Times New Roman" charset="0"/>
              <a:cs typeface="+mn-cs"/>
            </a:endParaRPr>
          </a:p>
        </p:txBody>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6F4778F3-F202-5A46-BB82-D78CE610ADF9}" type="slidenum">
              <a:rPr lang="en-US" sz="1200" b="0" smtClean="0">
                <a:solidFill>
                  <a:schemeClr val="tx1"/>
                </a:solidFill>
              </a:rPr>
              <a:pPr eaLnBrk="1" hangingPunct="1">
                <a:defRPr/>
              </a:pPr>
              <a:t>186</a:t>
            </a:fld>
            <a:endParaRPr lang="en-US" sz="1200" b="0" smtClean="0">
              <a:solidFill>
                <a:schemeClr val="tx1"/>
              </a:solidFill>
            </a:endParaRPr>
          </a:p>
        </p:txBody>
      </p:sp>
      <p:sp>
        <p:nvSpPr>
          <p:cNvPr id="481283" name="Rectangle 2"/>
          <p:cNvSpPr>
            <a:spLocks noGrp="1" noRot="1" noChangeAspect="1" noChangeArrowheads="1" noTextEdit="1"/>
          </p:cNvSpPr>
          <p:nvPr>
            <p:ph type="sldImg"/>
          </p:nvPr>
        </p:nvSpPr>
        <p:spPr>
          <a:ln/>
        </p:spPr>
      </p:sp>
      <p:sp>
        <p:nvSpPr>
          <p:cNvPr id="409603" name="Rectangle 3"/>
          <p:cNvSpPr>
            <a:spLocks noGrp="1" noChangeArrowheads="1"/>
          </p:cNvSpPr>
          <p:nvPr>
            <p:ph type="body" idx="1"/>
          </p:nvPr>
        </p:nvSpPr>
        <p:spPr>
          <a:xfrm>
            <a:off x="928688" y="4468813"/>
            <a:ext cx="5434012" cy="4294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114300" indent="-114300" eaLnBrk="1" hangingPunct="1"/>
            <a:r>
              <a:rPr lang="en-US" b="1">
                <a:latin typeface="Times New Roman" charset="0"/>
              </a:rPr>
              <a:t>Instructor Notes</a:t>
            </a:r>
            <a:endParaRPr lang="en-US">
              <a:latin typeface="Times New Roman" charset="0"/>
            </a:endParaRPr>
          </a:p>
          <a:p>
            <a:pPr marL="114300" indent="-114300" eaLnBrk="1" hangingPunct="1">
              <a:buFontTx/>
              <a:buChar char="•"/>
            </a:pPr>
            <a:r>
              <a:rPr lang="en-US">
                <a:latin typeface="Times New Roman" charset="0"/>
              </a:rPr>
              <a:t>Carry glasses in a rack or on a tray to avoid touching the food-contact surfaces. Do not stack glasses when carrying them.</a:t>
            </a:r>
          </a:p>
          <a:p>
            <a:pPr marL="114300" indent="-114300" eaLnBrk="1" hangingPunct="1">
              <a:buFontTx/>
              <a:buChar char="•"/>
            </a:pPr>
            <a:r>
              <a:rPr lang="en-US">
                <a:latin typeface="Times New Roman" charset="0"/>
              </a:rPr>
              <a:t>Hold dishes by the bottom or edge. Hold glasses by the middle, bottom, or stem. Do not touch the food-contact areas of dishes or glassware.</a:t>
            </a:r>
          </a:p>
          <a:p>
            <a:pPr marL="114300" indent="-114300" eaLnBrk="1" hangingPunct="1">
              <a:buFontTx/>
              <a:buChar char="•"/>
            </a:pPr>
            <a:endParaRPr lang="en-US">
              <a:latin typeface="Times New Roman" charset="0"/>
            </a:endParaRPr>
          </a:p>
          <a:p>
            <a:pPr marL="114300" indent="-114300" eaLnBrk="1" hangingPunct="1"/>
            <a:endParaRPr lang="en-US">
              <a:latin typeface="Times New Roman" charset="0"/>
              <a:cs typeface="Times New Roman" charset="0"/>
            </a:endParaRPr>
          </a:p>
        </p:txBody>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E676AD62-818D-094C-9C09-264D73CD9B2E}" type="slidenum">
              <a:rPr lang="en-US" sz="1200" b="0" smtClean="0">
                <a:solidFill>
                  <a:schemeClr val="tx1"/>
                </a:solidFill>
              </a:rPr>
              <a:pPr eaLnBrk="1" hangingPunct="1">
                <a:defRPr/>
              </a:pPr>
              <a:t>187</a:t>
            </a:fld>
            <a:endParaRPr lang="en-US" sz="1200" b="0" smtClean="0">
              <a:solidFill>
                <a:schemeClr val="tx1"/>
              </a:solidFill>
            </a:endParaRPr>
          </a:p>
        </p:txBody>
      </p:sp>
      <p:sp>
        <p:nvSpPr>
          <p:cNvPr id="484355" name="Rectangle 2"/>
          <p:cNvSpPr>
            <a:spLocks noGrp="1" noRot="1" noChangeAspect="1" noChangeArrowheads="1" noTextEdit="1"/>
          </p:cNvSpPr>
          <p:nvPr>
            <p:ph type="sldImg"/>
          </p:nvPr>
        </p:nvSpPr>
        <p:spPr>
          <a:xfrm>
            <a:off x="1182688" y="696913"/>
            <a:ext cx="4648200" cy="3486150"/>
          </a:xfrm>
          <a:ln/>
        </p:spPr>
      </p:sp>
      <p:sp>
        <p:nvSpPr>
          <p:cNvPr id="484356" name="Rectangle 3"/>
          <p:cNvSpPr>
            <a:spLocks noGrp="1" noChangeArrowheads="1"/>
          </p:cNvSpPr>
          <p:nvPr>
            <p:ph type="body" idx="1"/>
          </p:nvPr>
        </p:nvSpPr>
        <p:spPr>
          <a:xfrm>
            <a:off x="869950" y="4465638"/>
            <a:ext cx="5607050" cy="41830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3571" tIns="46785" rIns="93571" bIns="46785"/>
          <a:lstStyle/>
          <a:p>
            <a:pPr eaLnBrk="1" hangingPunct="1">
              <a:defRPr/>
            </a:pPr>
            <a:r>
              <a:rPr lang="en-US" b="1">
                <a:latin typeface="Times New Roman" charset="0"/>
                <a:cs typeface="+mn-cs"/>
              </a:rPr>
              <a:t>Instructor Notes</a:t>
            </a:r>
          </a:p>
          <a:p>
            <a:pPr eaLnBrk="1" hangingPunct="1">
              <a:buFontTx/>
              <a:buChar char="•"/>
              <a:defRPr/>
            </a:pPr>
            <a:r>
              <a:rPr lang="en-US">
                <a:latin typeface="Times New Roman" charset="0"/>
                <a:cs typeface="+mn-cs"/>
              </a:rPr>
              <a:t>Table settings do not need to be wrapped or covered if extra settings meet these requirements.</a:t>
            </a:r>
          </a:p>
          <a:p>
            <a:pPr lvl="1" eaLnBrk="1" hangingPunct="1">
              <a:buFontTx/>
              <a:buChar char="•"/>
              <a:defRPr/>
            </a:pPr>
            <a:r>
              <a:rPr lang="en-US">
                <a:latin typeface="Times New Roman" charset="0"/>
              </a:rPr>
              <a:t>They are removed when guests are seated.</a:t>
            </a:r>
          </a:p>
          <a:p>
            <a:pPr lvl="1" eaLnBrk="1" hangingPunct="1">
              <a:buFontTx/>
              <a:buChar char="•"/>
              <a:defRPr/>
            </a:pPr>
            <a:r>
              <a:rPr lang="en-US">
                <a:latin typeface="Times New Roman" charset="0"/>
              </a:rPr>
              <a:t>If they remain on the table, they are cleaned and sanitized after guests have left.</a:t>
            </a:r>
          </a:p>
          <a:p>
            <a:pPr lvl="1" eaLnBrk="1" hangingPunct="1">
              <a:buFontTx/>
              <a:buChar char="•"/>
              <a:defRPr/>
            </a:pPr>
            <a:endParaRPr lang="en-US">
              <a:latin typeface="Times New Roman" charset="0"/>
            </a:endParaRPr>
          </a:p>
        </p:txBody>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9C19FC79-2A2A-FF47-A373-12C32E53875B}" type="slidenum">
              <a:rPr lang="en-US" sz="1200" b="0" smtClean="0">
                <a:solidFill>
                  <a:schemeClr val="tx1"/>
                </a:solidFill>
              </a:rPr>
              <a:pPr eaLnBrk="1" hangingPunct="1">
                <a:defRPr/>
              </a:pPr>
              <a:t>188</a:t>
            </a:fld>
            <a:endParaRPr lang="en-US" sz="1200" b="0" smtClean="0">
              <a:solidFill>
                <a:schemeClr val="tx1"/>
              </a:solidFill>
            </a:endParaRPr>
          </a:p>
        </p:txBody>
      </p:sp>
      <p:sp>
        <p:nvSpPr>
          <p:cNvPr id="485379" name="Rectangle 2"/>
          <p:cNvSpPr>
            <a:spLocks noGrp="1" noRot="1" noChangeAspect="1" noChangeArrowheads="1" noTextEdit="1"/>
          </p:cNvSpPr>
          <p:nvPr>
            <p:ph type="sldImg"/>
          </p:nvPr>
        </p:nvSpPr>
        <p:spPr>
          <a:ln/>
        </p:spPr>
      </p:sp>
      <p:sp>
        <p:nvSpPr>
          <p:cNvPr id="417795" name="Rectangle 3"/>
          <p:cNvSpPr>
            <a:spLocks noGrp="1" noChangeArrowheads="1"/>
          </p:cNvSpPr>
          <p:nvPr>
            <p:ph type="body" idx="1"/>
          </p:nvPr>
        </p:nvSpPr>
        <p:spPr>
          <a:xfrm>
            <a:off x="876300" y="4468813"/>
            <a:ext cx="5432425" cy="4294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177" tIns="46589" rIns="93177" bIns="46589"/>
          <a:lstStyle/>
          <a:p>
            <a:pPr marL="114300" indent="-114300" eaLnBrk="1" hangingPunct="1"/>
            <a:r>
              <a:rPr lang="en-US" b="1">
                <a:latin typeface="Times New Roman" charset="0"/>
              </a:rPr>
              <a:t>Instructor Notes</a:t>
            </a:r>
            <a:endParaRPr lang="en-US">
              <a:latin typeface="Times New Roman" charset="0"/>
            </a:endParaRPr>
          </a:p>
          <a:p>
            <a:pPr marL="114300" indent="-114300" eaLnBrk="1" hangingPunct="1">
              <a:buFontTx/>
              <a:buChar char="•"/>
            </a:pPr>
            <a:r>
              <a:rPr lang="en-US">
                <a:latin typeface="Times New Roman" charset="0"/>
              </a:rPr>
              <a:t>You must protect condiments from contamination. Serve them in their original containers or in containers designed to prevent contamination. Offering condiments in individual packets or portions can also help keep them safe. Never re-serve uncovered condiments. Do not combine leftover condiments with fresh ones. Throw away opened portions or dishes of condiments after serving them to customers. Salsa, butter, mayonnaise, and ketchup are examples. </a:t>
            </a:r>
          </a:p>
          <a:p>
            <a:pPr marL="114300" indent="-114300" eaLnBrk="1" hangingPunct="1">
              <a:buFontTx/>
              <a:buChar char="•"/>
            </a:pPr>
            <a:r>
              <a:rPr lang="en-US">
                <a:latin typeface="Times New Roman" charset="0"/>
              </a:rPr>
              <a:t>Change linens used in bread baskets after each customer.</a:t>
            </a:r>
          </a:p>
          <a:p>
            <a:pPr marL="114300" indent="-114300" eaLnBrk="1" hangingPunct="1">
              <a:buFontTx/>
              <a:buChar char="•"/>
            </a:pPr>
            <a:r>
              <a:rPr lang="en-US">
                <a:latin typeface="Times New Roman" charset="0"/>
              </a:rPr>
              <a:t>In general, only unopened prepackaged food can be re-served. That includes condiment packets, wrapped crackers or breadsticks, and bottles of ketchup and mustard.</a:t>
            </a:r>
            <a:endParaRPr lang="en-US">
              <a:solidFill>
                <a:srgbClr val="CC0000"/>
              </a:solidFill>
              <a:latin typeface="Times New Roman" charset="0"/>
              <a:cs typeface="Times New Roman" charset="0"/>
            </a:endParaRPr>
          </a:p>
          <a:p>
            <a:pPr marL="114300" indent="-114300" eaLnBrk="1" hangingPunct="1">
              <a:buFontTx/>
              <a:buChar char="•"/>
            </a:pPr>
            <a:endParaRPr lang="en-US">
              <a:solidFill>
                <a:srgbClr val="CC0000"/>
              </a:solidFill>
              <a:latin typeface="Times New Roman" charset="0"/>
              <a:cs typeface="Times New Roman" charset="0"/>
            </a:endParaRPr>
          </a:p>
          <a:p>
            <a:pPr marL="114300" indent="-114300" eaLnBrk="1" hangingPunct="1">
              <a:buFontTx/>
              <a:buChar char="•"/>
            </a:pPr>
            <a:endParaRPr lang="en-US">
              <a:solidFill>
                <a:srgbClr val="CC0000"/>
              </a:solidFill>
              <a:latin typeface="Times New Roman" charset="0"/>
              <a:cs typeface="Times New Roman" charset="0"/>
            </a:endParaRPr>
          </a:p>
          <a:p>
            <a:pPr marL="114300" indent="-114300" eaLnBrk="1" hangingPunct="1">
              <a:buFontTx/>
              <a:buChar char="•"/>
            </a:pPr>
            <a:endParaRPr lang="en-US" b="1">
              <a:solidFill>
                <a:srgbClr val="CC0000"/>
              </a:solidFill>
              <a:latin typeface="Times New Roman" charset="0"/>
              <a:cs typeface="Times New Roman" charset="0"/>
            </a:endParaRPr>
          </a:p>
        </p:txBody>
      </p:sp>
    </p:spTree>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D633FBFD-D13B-644B-88D9-A0C63649D94B}" type="slidenum">
              <a:rPr lang="en-US" sz="1200" b="0" smtClean="0">
                <a:solidFill>
                  <a:schemeClr val="tx1"/>
                </a:solidFill>
              </a:rPr>
              <a:pPr eaLnBrk="1" hangingPunct="1">
                <a:defRPr/>
              </a:pPr>
              <a:t>189</a:t>
            </a:fld>
            <a:endParaRPr lang="en-US" sz="1200" b="0" smtClean="0">
              <a:solidFill>
                <a:schemeClr val="tx1"/>
              </a:solidFill>
            </a:endParaRPr>
          </a:p>
        </p:txBody>
      </p:sp>
      <p:sp>
        <p:nvSpPr>
          <p:cNvPr id="486403" name="Rectangle 2"/>
          <p:cNvSpPr>
            <a:spLocks noGrp="1" noRot="1" noChangeAspect="1" noChangeArrowheads="1" noTextEdit="1"/>
          </p:cNvSpPr>
          <p:nvPr>
            <p:ph type="sldImg"/>
          </p:nvPr>
        </p:nvSpPr>
        <p:spPr>
          <a:ln/>
        </p:spPr>
      </p:sp>
      <p:sp>
        <p:nvSpPr>
          <p:cNvPr id="486404" name="Rectangle 3"/>
          <p:cNvSpPr>
            <a:spLocks noGrp="1" noChangeArrowheads="1"/>
          </p:cNvSpPr>
          <p:nvPr>
            <p:ph type="body" idx="1"/>
          </p:nvPr>
        </p:nvSpPr>
        <p:spPr>
          <a:xfrm>
            <a:off x="876300" y="4468813"/>
            <a:ext cx="5319713" cy="42941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830" tIns="46415" rIns="92830" bIns="46415"/>
          <a:lstStyle/>
          <a:p>
            <a:pPr marL="114300" indent="-114300" eaLnBrk="1" hangingPunct="1">
              <a:defRPr/>
            </a:pPr>
            <a:r>
              <a:rPr lang="en-US" b="1">
                <a:latin typeface="Times New Roman" charset="0"/>
                <a:cs typeface="+mn-cs"/>
              </a:rPr>
              <a:t>Instructor Notes</a:t>
            </a:r>
            <a:endParaRPr lang="en-US">
              <a:latin typeface="Times New Roman" charset="0"/>
              <a:cs typeface="+mn-cs"/>
            </a:endParaRPr>
          </a:p>
          <a:p>
            <a:pPr marL="114300" indent="-114300" eaLnBrk="1" hangingPunct="1">
              <a:buFontTx/>
              <a:buChar char="•"/>
              <a:defRPr/>
            </a:pPr>
            <a:r>
              <a:rPr lang="en-US">
                <a:latin typeface="Times New Roman" charset="0"/>
                <a:cs typeface="+mn-cs"/>
              </a:rPr>
              <a:t>Food can also be protected by placing it in display cases or by packaging it in a way that will protect it from contamination. Whole, raw fruits and vegetables and nuts in the shell that require peeling or hulling before eating do not require the protection measures discussed.</a:t>
            </a:r>
          </a:p>
          <a:p>
            <a:pPr marL="114300" indent="-114300" eaLnBrk="1" hangingPunct="1">
              <a:lnSpc>
                <a:spcPct val="80000"/>
              </a:lnSpc>
              <a:spcBef>
                <a:spcPct val="50000"/>
              </a:spcBef>
              <a:buFontTx/>
              <a:buChar char="•"/>
              <a:defRPr/>
            </a:pPr>
            <a:endParaRPr lang="en-US">
              <a:latin typeface="Times New Roman" charset="0"/>
              <a:cs typeface="Times New Roman"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258C7992-9B9C-774E-BE31-025C21694271}" type="slidenum">
              <a:rPr lang="en-US" sz="1200" b="0" smtClean="0">
                <a:solidFill>
                  <a:schemeClr val="tx1"/>
                </a:solidFill>
              </a:rPr>
              <a:pPr eaLnBrk="1" hangingPunct="1">
                <a:defRPr/>
              </a:pPr>
              <a:t>19</a:t>
            </a:fld>
            <a:endParaRPr lang="en-US" sz="1200" b="0" smtClean="0">
              <a:solidFill>
                <a:schemeClr val="tx1"/>
              </a:solidFill>
            </a:endParaRPr>
          </a:p>
        </p:txBody>
      </p:sp>
      <p:sp>
        <p:nvSpPr>
          <p:cNvPr id="310275" name="Rectangle 2"/>
          <p:cNvSpPr>
            <a:spLocks noGrp="1" noRot="1" noChangeAspect="1" noChangeArrowheads="1" noTextEdit="1"/>
          </p:cNvSpPr>
          <p:nvPr>
            <p:ph type="sldImg"/>
          </p:nvPr>
        </p:nvSpPr>
        <p:spPr>
          <a:ln/>
        </p:spPr>
      </p:sp>
      <p:sp>
        <p:nvSpPr>
          <p:cNvPr id="4" name="Rectangle 3"/>
          <p:cNvSpPr>
            <a:spLocks noGrp="1" noChangeArrowheads="1"/>
          </p:cNvSpPr>
          <p:nvPr>
            <p:ph type="body" idx="3"/>
          </p:nvPr>
        </p:nvSpPr>
        <p:spPr/>
        <p:txBody>
          <a:bodyPr/>
          <a:lstStyle/>
          <a:p>
            <a:pPr eaLnBrk="1" hangingPunct="1">
              <a:defRPr/>
            </a:pPr>
            <a:r>
              <a:rPr lang="en-US" b="1" dirty="0" smtClean="0">
                <a:ea typeface="+mn-ea"/>
                <a:cs typeface="+mn-cs"/>
              </a:rPr>
              <a:t>Instructor Notes:</a:t>
            </a:r>
          </a:p>
          <a:p>
            <a:pPr marL="171450" indent="-171450" eaLnBrk="1" hangingPunct="1">
              <a:buFont typeface="Arial" pitchFamily="34" charset="0"/>
              <a:buChar char="•"/>
              <a:defRPr/>
            </a:pPr>
            <a:r>
              <a:rPr lang="en-US" dirty="0" smtClean="0">
                <a:ea typeface="+mn-ea"/>
                <a:cs typeface="+mn-cs"/>
              </a:rPr>
              <a:t>The list of TCS foods includes the following:</a:t>
            </a:r>
          </a:p>
          <a:p>
            <a:pPr marL="628650" lvl="1" indent="-171450" eaLnBrk="1" hangingPunct="1">
              <a:buFont typeface="Arial" pitchFamily="34" charset="0"/>
              <a:buChar char="•"/>
              <a:defRPr/>
            </a:pPr>
            <a:r>
              <a:rPr lang="en-US" dirty="0" smtClean="0">
                <a:ea typeface="+mn-ea"/>
              </a:rPr>
              <a:t>Milk and dairy products</a:t>
            </a:r>
          </a:p>
          <a:p>
            <a:pPr marL="628650" lvl="1" indent="-171450" eaLnBrk="1" hangingPunct="1">
              <a:buFont typeface="Arial" pitchFamily="34" charset="0"/>
              <a:buChar char="•"/>
              <a:defRPr/>
            </a:pPr>
            <a:r>
              <a:rPr lang="en-US" dirty="0" smtClean="0">
                <a:ea typeface="+mn-ea"/>
              </a:rPr>
              <a:t>Shell eggs (except those treated to eliminate </a:t>
            </a:r>
            <a:r>
              <a:rPr lang="en-US" i="1" dirty="0" smtClean="0">
                <a:ea typeface="+mn-ea"/>
              </a:rPr>
              <a:t>Salmonella </a:t>
            </a:r>
            <a:r>
              <a:rPr lang="en-US" dirty="0" smtClean="0">
                <a:ea typeface="+mn-ea"/>
              </a:rPr>
              <a:t>spp.)</a:t>
            </a:r>
          </a:p>
          <a:p>
            <a:pPr marL="628650" lvl="1" indent="-171450" eaLnBrk="1" hangingPunct="1">
              <a:buFont typeface="Arial" pitchFamily="34" charset="0"/>
              <a:buChar char="•"/>
              <a:defRPr/>
            </a:pPr>
            <a:r>
              <a:rPr lang="en-US" dirty="0" smtClean="0">
                <a:ea typeface="+mn-ea"/>
              </a:rPr>
              <a:t>Meat: beef, pork, and lamb</a:t>
            </a:r>
          </a:p>
          <a:p>
            <a:pPr marL="628650" lvl="1" indent="-171450" eaLnBrk="1" hangingPunct="1">
              <a:buFont typeface="Arial" pitchFamily="34" charset="0"/>
              <a:buChar char="•"/>
              <a:defRPr/>
            </a:pPr>
            <a:r>
              <a:rPr lang="en-US" dirty="0" smtClean="0">
                <a:ea typeface="+mn-ea"/>
              </a:rPr>
              <a:t>Poultry</a:t>
            </a:r>
          </a:p>
          <a:p>
            <a:pPr marL="628650" lvl="1" indent="-171450" eaLnBrk="1" hangingPunct="1">
              <a:buFont typeface="Arial" pitchFamily="34" charset="0"/>
              <a:buChar char="•"/>
              <a:defRPr/>
            </a:pPr>
            <a:r>
              <a:rPr lang="en-US" dirty="0" smtClean="0">
                <a:ea typeface="+mn-ea"/>
              </a:rPr>
              <a:t>Fish</a:t>
            </a:r>
          </a:p>
          <a:p>
            <a:pPr marL="628650" lvl="1" indent="-171450" eaLnBrk="1" hangingPunct="1">
              <a:buFont typeface="Arial" pitchFamily="34" charset="0"/>
              <a:buChar char="•"/>
              <a:defRPr/>
            </a:pPr>
            <a:r>
              <a:rPr lang="en-US" dirty="0" smtClean="0">
                <a:ea typeface="+mn-ea"/>
              </a:rPr>
              <a:t>Shellfish and crustaceans</a:t>
            </a:r>
          </a:p>
        </p:txBody>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9654E8A8-5A78-5D42-8791-A3B3C16F2C76}" type="slidenum">
              <a:rPr lang="en-US" sz="1200" b="0" smtClean="0">
                <a:solidFill>
                  <a:schemeClr val="tx1"/>
                </a:solidFill>
              </a:rPr>
              <a:pPr eaLnBrk="1" hangingPunct="1">
                <a:defRPr/>
              </a:pPr>
              <a:t>190</a:t>
            </a:fld>
            <a:endParaRPr lang="en-US" sz="1200" b="0" smtClean="0">
              <a:solidFill>
                <a:schemeClr val="tx1"/>
              </a:solidFill>
            </a:endParaRPr>
          </a:p>
        </p:txBody>
      </p:sp>
      <p:sp>
        <p:nvSpPr>
          <p:cNvPr id="487427" name="Rectangle 2"/>
          <p:cNvSpPr>
            <a:spLocks noGrp="1" noRot="1" noChangeAspect="1" noChangeArrowheads="1" noTextEdit="1"/>
          </p:cNvSpPr>
          <p:nvPr>
            <p:ph type="sldImg"/>
          </p:nvPr>
        </p:nvSpPr>
        <p:spPr>
          <a:ln/>
        </p:spPr>
      </p:sp>
      <p:sp>
        <p:nvSpPr>
          <p:cNvPr id="421891" name="Rectangle 3"/>
          <p:cNvSpPr>
            <a:spLocks noGrp="1" noChangeArrowheads="1"/>
          </p:cNvSpPr>
          <p:nvPr>
            <p:ph type="body" idx="1"/>
          </p:nvPr>
        </p:nvSpPr>
        <p:spPr>
          <a:xfrm>
            <a:off x="876300" y="4468813"/>
            <a:ext cx="5319713" cy="4294187"/>
          </a:xfrm>
          <a:noFill/>
        </p:spPr>
        <p:txBody>
          <a:bodyPr lIns="92830" tIns="46415" rIns="92830" bIns="46415"/>
          <a:lstStyle/>
          <a:p>
            <a:pPr marL="114300" indent="-114300" eaLnBrk="1" hangingPunct="1"/>
            <a:r>
              <a:rPr lang="en-US" b="1">
                <a:latin typeface="Times New Roman" charset="0"/>
              </a:rPr>
              <a:t>Instructor Notes</a:t>
            </a:r>
          </a:p>
          <a:p>
            <a:pPr marL="114300" indent="-114300">
              <a:buFontTx/>
              <a:buChar char="•"/>
            </a:pPr>
            <a:r>
              <a:rPr lang="en-US">
                <a:latin typeface="Times New Roman" charset="0"/>
              </a:rPr>
              <a:t>Typically, raw, unpackaged meat, poultry, and seafood cannot be offered for self-service. However, the following items are exceptions to this rule: Ready-to-eat food at buffets or salad bars that serve food such as sushi or raw shellfish;  Ready-to-cook portions that will be cooked and eaten immediately on the premises, such as at Mongolian barbeques; Raw, frozen, shell- on shrimp or lobster.</a:t>
            </a:r>
          </a:p>
          <a:p>
            <a:pPr marL="114300" indent="-114300">
              <a:buFontTx/>
              <a:buChar char="•"/>
            </a:pPr>
            <a:r>
              <a:rPr lang="en-US">
                <a:latin typeface="Times New Roman" charset="0"/>
              </a:rPr>
              <a:t>Assign a staff member to monitor guests. Post signs reminding customers not to reuse plates and utensils.</a:t>
            </a:r>
          </a:p>
          <a:p>
            <a:pPr marL="114300" indent="-114300">
              <a:buFontTx/>
              <a:buChar char="•"/>
            </a:pPr>
            <a:r>
              <a:rPr lang="en-US">
                <a:latin typeface="Times New Roman" charset="0"/>
              </a:rPr>
              <a:t>Stock food displays with the correct utensils for dispensing food. This might include tongs, ladles, or deli sheets.</a:t>
            </a:r>
          </a:p>
          <a:p>
            <a:pPr marL="114300" indent="-114300">
              <a:buFontTx/>
              <a:buChar char="•"/>
            </a:pPr>
            <a:endParaRPr lang="en-US">
              <a:latin typeface="Times New Roman" charset="0"/>
            </a:endParaRPr>
          </a:p>
        </p:txBody>
      </p:sp>
    </p:spTree>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8132A555-1F55-1247-B8EA-0656C07A1854}" type="slidenum">
              <a:rPr lang="en-US" sz="1200" b="0" smtClean="0">
                <a:solidFill>
                  <a:schemeClr val="tx1"/>
                </a:solidFill>
              </a:rPr>
              <a:pPr eaLnBrk="1" hangingPunct="1">
                <a:defRPr/>
              </a:pPr>
              <a:t>191</a:t>
            </a:fld>
            <a:endParaRPr lang="en-US" sz="1200" b="0" smtClean="0">
              <a:solidFill>
                <a:schemeClr val="tx1"/>
              </a:solidFill>
            </a:endParaRPr>
          </a:p>
        </p:txBody>
      </p:sp>
      <p:sp>
        <p:nvSpPr>
          <p:cNvPr id="488451"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xfrm>
            <a:off x="876300" y="4468813"/>
            <a:ext cx="5319713" cy="4294187"/>
          </a:xfrm>
        </p:spPr>
        <p:txBody>
          <a:bodyPr lIns="92830" tIns="46415" rIns="92830" bIns="46415"/>
          <a:lstStyle/>
          <a:p>
            <a:pPr marL="114300" indent="-114300" eaLnBrk="1" hangingPunct="1">
              <a:defRPr/>
            </a:pPr>
            <a:r>
              <a:rPr lang="en-US" b="1" dirty="0" smtClean="0">
                <a:ea typeface="+mn-ea"/>
                <a:cs typeface="+mn-cs"/>
              </a:rPr>
              <a:t>Instructor Notes</a:t>
            </a:r>
          </a:p>
          <a:p>
            <a:pPr>
              <a:buFont typeface="Arial" pitchFamily="34" charset="0"/>
              <a:buChar char="•"/>
              <a:defRPr/>
            </a:pPr>
            <a:r>
              <a:rPr lang="en-US" dirty="0" smtClean="0">
                <a:ea typeface="+mn-ea"/>
                <a:cs typeface="+mn-cs"/>
              </a:rPr>
              <a:t>Stock food displays with the correct utensils for dispensing food. This might include tongs, ladles, or deli sheets.</a:t>
            </a:r>
          </a:p>
          <a:p>
            <a:pPr>
              <a:buFont typeface="Arial" pitchFamily="34" charset="0"/>
              <a:buChar char="•"/>
              <a:defRPr/>
            </a:pPr>
            <a:endParaRPr lang="en-US" dirty="0" smtClean="0">
              <a:ea typeface="+mn-ea"/>
              <a:cs typeface="+mn-cs"/>
            </a:endParaRPr>
          </a:p>
        </p:txBody>
      </p:sp>
    </p:spTree>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9665A3B7-C214-5744-8413-955F24575648}" type="slidenum">
              <a:rPr lang="en-US" sz="1200" b="0" smtClean="0">
                <a:solidFill>
                  <a:schemeClr val="tx1"/>
                </a:solidFill>
              </a:rPr>
              <a:pPr eaLnBrk="1" hangingPunct="1">
                <a:defRPr/>
              </a:pPr>
              <a:t>192</a:t>
            </a:fld>
            <a:endParaRPr lang="en-US" sz="1200" b="0" smtClean="0">
              <a:solidFill>
                <a:schemeClr val="tx1"/>
              </a:solidFill>
            </a:endParaRPr>
          </a:p>
        </p:txBody>
      </p:sp>
      <p:sp>
        <p:nvSpPr>
          <p:cNvPr id="489475" name="Rectangle 2"/>
          <p:cNvSpPr>
            <a:spLocks noGrp="1" noRot="1" noChangeAspect="1" noChangeArrowheads="1" noTextEdit="1"/>
          </p:cNvSpPr>
          <p:nvPr>
            <p:ph type="sldImg"/>
          </p:nvPr>
        </p:nvSpPr>
        <p:spPr>
          <a:ln/>
        </p:spPr>
      </p:sp>
      <p:sp>
        <p:nvSpPr>
          <p:cNvPr id="489476" name="Rectangle 3"/>
          <p:cNvSpPr>
            <a:spLocks noGrp="1" noChangeArrowheads="1"/>
          </p:cNvSpPr>
          <p:nvPr>
            <p:ph type="body" idx="1"/>
          </p:nvPr>
        </p:nvSpPr>
        <p:spPr>
          <a:xfrm>
            <a:off x="876300" y="4468813"/>
            <a:ext cx="5319713" cy="42941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lIns="92830" tIns="46415" rIns="92830" bIns="46415"/>
          <a:lstStyle/>
          <a:p>
            <a:pPr marL="114300" indent="-114300" eaLnBrk="1" hangingPunct="1">
              <a:defRPr/>
            </a:pPr>
            <a:endParaRPr lang="en-US" b="1">
              <a:latin typeface="Times New Roman" charset="0"/>
              <a:cs typeface="+mn-cs"/>
            </a:endParaRPr>
          </a:p>
        </p:txBody>
      </p:sp>
    </p:spTree>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BE521077-3167-A84A-89DC-6196C967D414}" type="slidenum">
              <a:rPr lang="en-US" sz="1200" b="0" smtClean="0">
                <a:solidFill>
                  <a:schemeClr val="tx1"/>
                </a:solidFill>
              </a:rPr>
              <a:pPr eaLnBrk="1" hangingPunct="1">
                <a:defRPr/>
              </a:pPr>
              <a:t>193</a:t>
            </a:fld>
            <a:endParaRPr lang="en-US" sz="1200" b="0" smtClean="0">
              <a:solidFill>
                <a:schemeClr val="tx1"/>
              </a:solidFill>
            </a:endParaRPr>
          </a:p>
        </p:txBody>
      </p:sp>
      <p:sp>
        <p:nvSpPr>
          <p:cNvPr id="490499" name="Rectangle 2"/>
          <p:cNvSpPr>
            <a:spLocks noGrp="1" noRot="1" noChangeAspect="1" noChangeArrowheads="1" noTextEdit="1"/>
          </p:cNvSpPr>
          <p:nvPr>
            <p:ph type="sldImg"/>
          </p:nvPr>
        </p:nvSpPr>
        <p:spPr>
          <a:ln/>
        </p:spPr>
      </p:sp>
      <p:sp>
        <p:nvSpPr>
          <p:cNvPr id="490500" name="Rectangle 3"/>
          <p:cNvSpPr>
            <a:spLocks noGrp="1" noChangeArrowheads="1"/>
          </p:cNvSpPr>
          <p:nvPr>
            <p:ph type="body" idx="1"/>
          </p:nvPr>
        </p:nvSpPr>
        <p:spPr>
          <a:xfrm>
            <a:off x="876300" y="4468813"/>
            <a:ext cx="5319713" cy="4294187"/>
          </a:xfrm>
        </p:spPr>
        <p:txBody>
          <a:bodyPr lIns="92830" tIns="46415" rIns="92830" bIns="46415"/>
          <a:lstStyle/>
          <a:p>
            <a:pPr marL="114300" indent="-114300" eaLnBrk="1" hangingPunct="1">
              <a:defRPr/>
            </a:pPr>
            <a:r>
              <a:rPr lang="en-US" b="1" dirty="0" smtClean="0">
                <a:ea typeface="+mn-ea"/>
                <a:cs typeface="+mn-cs"/>
              </a:rPr>
              <a:t>Instructor Notes</a:t>
            </a:r>
          </a:p>
          <a:p>
            <a:pPr>
              <a:buFont typeface="Arial" pitchFamily="34" charset="0"/>
              <a:buChar char="•"/>
              <a:defRPr/>
            </a:pPr>
            <a:r>
              <a:rPr lang="en-US" dirty="0" smtClean="0">
                <a:ea typeface="+mn-ea"/>
                <a:cs typeface="+mn-cs"/>
              </a:rPr>
              <a:t>Bulk unpackaged food, such as bakery products and unpackaged food portioned for customers, does not need to be labeled if it meets the conditions identified in the slide. </a:t>
            </a:r>
            <a:endParaRPr lang="en-US" b="1" dirty="0" smtClean="0">
              <a:ea typeface="+mn-ea"/>
              <a:cs typeface="+mn-cs"/>
            </a:endParaRPr>
          </a:p>
        </p:txBody>
      </p:sp>
    </p:spTree>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6AE160EA-6D70-2844-A251-4F2BF8311EC4}" type="slidenum">
              <a:rPr lang="en-US" sz="1200" b="0" smtClean="0">
                <a:solidFill>
                  <a:schemeClr val="tx1"/>
                </a:solidFill>
              </a:rPr>
              <a:pPr eaLnBrk="1" hangingPunct="1">
                <a:defRPr/>
              </a:pPr>
              <a:t>194</a:t>
            </a:fld>
            <a:endParaRPr lang="en-US" sz="1200" b="0" smtClean="0">
              <a:solidFill>
                <a:schemeClr val="tx1"/>
              </a:solidFill>
            </a:endParaRPr>
          </a:p>
        </p:txBody>
      </p:sp>
      <p:sp>
        <p:nvSpPr>
          <p:cNvPr id="491523" name="Rectangle 2"/>
          <p:cNvSpPr>
            <a:spLocks noGrp="1" noRot="1" noChangeAspect="1" noChangeArrowheads="1" noTextEdit="1"/>
          </p:cNvSpPr>
          <p:nvPr>
            <p:ph type="sldImg"/>
          </p:nvPr>
        </p:nvSpPr>
        <p:spPr>
          <a:xfrm>
            <a:off x="1182688" y="696913"/>
            <a:ext cx="4648200" cy="3486150"/>
          </a:xfrm>
          <a:ln/>
        </p:spPr>
      </p:sp>
      <p:sp>
        <p:nvSpPr>
          <p:cNvPr id="491524" name="Rectangle 3"/>
          <p:cNvSpPr>
            <a:spLocks noGrp="1" noChangeArrowheads="1"/>
          </p:cNvSpPr>
          <p:nvPr>
            <p:ph type="body" idx="1"/>
          </p:nvPr>
        </p:nvSpPr>
        <p:spPr>
          <a:xfrm>
            <a:off x="876300" y="4468813"/>
            <a:ext cx="5432425" cy="42941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3571" tIns="46785" rIns="93571" bIns="46785"/>
          <a:lstStyle/>
          <a:p>
            <a:pPr marL="114300" indent="-114300" eaLnBrk="1" hangingPunct="1">
              <a:defRPr/>
            </a:pPr>
            <a:r>
              <a:rPr lang="en-US" b="1">
                <a:latin typeface="Times New Roman" charset="0"/>
                <a:cs typeface="+mn-cs"/>
              </a:rPr>
              <a:t>Instructor Notes</a:t>
            </a:r>
            <a:endParaRPr lang="en-US">
              <a:latin typeface="Times New Roman" charset="0"/>
              <a:cs typeface="+mn-cs"/>
            </a:endParaRPr>
          </a:p>
          <a:p>
            <a:pPr marL="114300" indent="-114300" eaLnBrk="1" hangingPunct="1">
              <a:buFontTx/>
              <a:buChar char="•"/>
              <a:defRPr/>
            </a:pPr>
            <a:r>
              <a:rPr lang="en-US">
                <a:latin typeface="Times New Roman" charset="0"/>
                <a:cs typeface="+mn-cs"/>
              </a:rPr>
              <a:t>Delays from the point of preparation to the point of service increase the risk that food will be exposed to contamination or time-temperature abuse. </a:t>
            </a:r>
          </a:p>
          <a:p>
            <a:pPr marL="114300" indent="-114300" eaLnBrk="1" hangingPunct="1">
              <a:buFontTx/>
              <a:buChar char="•"/>
              <a:defRPr/>
            </a:pPr>
            <a:r>
              <a:rPr lang="en-US">
                <a:latin typeface="Times New Roman" charset="0"/>
                <a:cs typeface="+mn-cs"/>
              </a:rPr>
              <a:t>At the service site, use appropriate containers or equipment to hold food at the correct temperature.</a:t>
            </a:r>
          </a:p>
          <a:p>
            <a:pPr marL="114300" indent="-114300" eaLnBrk="1" hangingPunct="1">
              <a:buFontTx/>
              <a:buChar char="•"/>
              <a:defRPr/>
            </a:pPr>
            <a:r>
              <a:rPr lang="en-US">
                <a:latin typeface="Times New Roman" charset="0"/>
                <a:cs typeface="+mn-cs"/>
              </a:rPr>
              <a:t>Check internal food temperatures. If containers or delivery vehicles are not holding food at the correct temperature, reevaluate the length of the delivery route or the efficiency of the equipment being used.</a:t>
            </a:r>
          </a:p>
          <a:p>
            <a:pPr marL="114300" indent="-114300" eaLnBrk="1" hangingPunct="1">
              <a:defRPr/>
            </a:pPr>
            <a:endParaRPr lang="en-US">
              <a:latin typeface="Times New Roman" charset="0"/>
              <a:cs typeface="+mn-cs"/>
            </a:endParaRPr>
          </a:p>
        </p:txBody>
      </p:sp>
    </p:spTree>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7640DB80-2242-264E-9FF8-24764D7D6DA9}" type="slidenum">
              <a:rPr lang="en-US" sz="1200" b="0" smtClean="0">
                <a:solidFill>
                  <a:schemeClr val="tx1"/>
                </a:solidFill>
              </a:rPr>
              <a:pPr eaLnBrk="1" hangingPunct="1">
                <a:defRPr/>
              </a:pPr>
              <a:t>195</a:t>
            </a:fld>
            <a:endParaRPr lang="en-US" sz="1200" b="0" smtClean="0">
              <a:solidFill>
                <a:schemeClr val="tx1"/>
              </a:solidFill>
            </a:endParaRPr>
          </a:p>
        </p:txBody>
      </p:sp>
      <p:sp>
        <p:nvSpPr>
          <p:cNvPr id="492547" name="Rectangle 2"/>
          <p:cNvSpPr>
            <a:spLocks noGrp="1" noRot="1" noChangeAspect="1" noChangeArrowheads="1" noTextEdit="1"/>
          </p:cNvSpPr>
          <p:nvPr>
            <p:ph type="sldImg"/>
          </p:nvPr>
        </p:nvSpPr>
        <p:spPr>
          <a:xfrm>
            <a:off x="1182688" y="696913"/>
            <a:ext cx="4648200" cy="3486150"/>
          </a:xfrm>
          <a:ln/>
        </p:spPr>
      </p:sp>
    </p:spTree>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3061D3E0-8CAE-5041-BAC7-9976E7C2490A}" type="slidenum">
              <a:rPr lang="en-US" sz="1200" b="0" smtClean="0">
                <a:solidFill>
                  <a:schemeClr val="tx1"/>
                </a:solidFill>
              </a:rPr>
              <a:pPr eaLnBrk="1" hangingPunct="1">
                <a:defRPr/>
              </a:pPr>
              <a:t>196</a:t>
            </a:fld>
            <a:endParaRPr lang="en-US" sz="1200" b="0" smtClean="0">
              <a:solidFill>
                <a:schemeClr val="tx1"/>
              </a:solidFill>
            </a:endParaRPr>
          </a:p>
        </p:txBody>
      </p:sp>
      <p:sp>
        <p:nvSpPr>
          <p:cNvPr id="493571" name="Rectangle 2"/>
          <p:cNvSpPr>
            <a:spLocks noGrp="1" noRot="1" noChangeAspect="1" noChangeArrowheads="1" noTextEdit="1"/>
          </p:cNvSpPr>
          <p:nvPr>
            <p:ph type="sldImg"/>
          </p:nvPr>
        </p:nvSpPr>
        <p:spPr>
          <a:xfrm>
            <a:off x="1182688" y="696913"/>
            <a:ext cx="4648200" cy="3486150"/>
          </a:xfrm>
          <a:ln/>
        </p:spPr>
      </p:sp>
      <p:sp>
        <p:nvSpPr>
          <p:cNvPr id="493572" name="Rectangle 3"/>
          <p:cNvSpPr>
            <a:spLocks noGrp="1" noChangeArrowheads="1"/>
          </p:cNvSpPr>
          <p:nvPr>
            <p:ph type="body" idx="1"/>
          </p:nvPr>
        </p:nvSpPr>
        <p:spPr>
          <a:xfrm>
            <a:off x="876300" y="4468813"/>
            <a:ext cx="5432425" cy="42941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3571" tIns="46785" rIns="93571" bIns="46785"/>
          <a:lstStyle/>
          <a:p>
            <a:pPr marL="114300" indent="-114300" eaLnBrk="1" hangingPunct="1">
              <a:defRPr/>
            </a:pPr>
            <a:r>
              <a:rPr lang="en-US" b="1">
                <a:latin typeface="Times New Roman" charset="0"/>
                <a:cs typeface="+mn-cs"/>
              </a:rPr>
              <a:t>Instructor Notes</a:t>
            </a:r>
            <a:endParaRPr lang="en-US">
              <a:latin typeface="Times New Roman" charset="0"/>
              <a:cs typeface="+mn-cs"/>
            </a:endParaRPr>
          </a:p>
          <a:p>
            <a:pPr marL="114300" indent="-114300" eaLnBrk="1" hangingPunct="1">
              <a:buFontTx/>
              <a:buChar char="•"/>
              <a:defRPr/>
            </a:pPr>
            <a:r>
              <a:rPr lang="en-US">
                <a:latin typeface="Times New Roman" charset="0"/>
                <a:cs typeface="+mn-cs"/>
              </a:rPr>
              <a:t>Handle food prepped and packaged for vending machines with the same care as any other food served to customers. Vending operators should protect food from contamination and time-temperature abuse during transport, delivery, and service. </a:t>
            </a:r>
          </a:p>
          <a:p>
            <a:pPr marL="114300" indent="-114300" eaLnBrk="1" hangingPunct="1">
              <a:buFontTx/>
              <a:buChar char="•"/>
              <a:defRPr/>
            </a:pPr>
            <a:r>
              <a:rPr lang="en-US">
                <a:latin typeface="Times New Roman" charset="0"/>
                <a:cs typeface="+mn-cs"/>
              </a:rPr>
              <a:t>Check product shelf life daily. Products often have a code date, such as an expiration or a use-by date. If the date has expired, throw out the food immediately. Throw out refrigerated food prepped on-site if not sold within seven days of preparation.</a:t>
            </a:r>
          </a:p>
          <a:p>
            <a:pPr marL="114300" indent="-114300" eaLnBrk="1" hangingPunct="1">
              <a:buFontTx/>
              <a:buChar char="•"/>
              <a:defRPr/>
            </a:pPr>
            <a:r>
              <a:rPr lang="en-US">
                <a:latin typeface="Times New Roman" charset="0"/>
                <a:cs typeface="+mn-cs"/>
              </a:rPr>
              <a:t>Keep TCS food at the correct temperature. It should be held at 41°F (5°C) or lower, or at 135°F (57°C) or higher. These machines must have controls that prevent TCS food from being dispensed if the temperature stays in the danger zone for a specified amount of time. This food must be thrown out</a:t>
            </a:r>
          </a:p>
        </p:txBody>
      </p:sp>
    </p:spTree>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Slide Image Placeholder 1"/>
          <p:cNvSpPr>
            <a:spLocks noGrp="1" noRot="1" noChangeAspect="1" noTextEdit="1"/>
          </p:cNvSpPr>
          <p:nvPr>
            <p:ph type="sldImg"/>
          </p:nvPr>
        </p:nvSpPr>
        <p:spPr>
          <a:ln/>
        </p:spPr>
      </p:sp>
      <p:sp>
        <p:nvSpPr>
          <p:cNvPr id="494595"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a:defRPr/>
            </a:pPr>
            <a:endParaRPr lang="en-US">
              <a:latin typeface="Times New Roman" charset="0"/>
              <a:cs typeface="+mn-cs"/>
            </a:endParaRPr>
          </a:p>
        </p:txBody>
      </p:sp>
      <p:sp>
        <p:nvSpPr>
          <p:cNvPr id="494596"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2E3D5C4F-54B8-4E44-9471-9571B6E5A5AD}" type="slidenum">
              <a:rPr lang="en-US" sz="1200" b="0" smtClean="0">
                <a:solidFill>
                  <a:schemeClr val="tx1"/>
                </a:solidFill>
              </a:rPr>
              <a:pPr eaLnBrk="1" hangingPunct="1">
                <a:defRPr/>
              </a:pPr>
              <a:t>197</a:t>
            </a:fld>
            <a:endParaRPr lang="en-US" sz="1200" b="0" smtClean="0">
              <a:solidFill>
                <a:schemeClr val="tx1"/>
              </a:solidFill>
            </a:endParaRPr>
          </a:p>
        </p:txBody>
      </p:sp>
    </p:spTree>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81E2ED1C-B617-994A-964F-8F78762E612D}" type="slidenum">
              <a:rPr lang="en-US" sz="1200" b="0" smtClean="0">
                <a:solidFill>
                  <a:schemeClr val="tx1"/>
                </a:solidFill>
              </a:rPr>
              <a:pPr eaLnBrk="1" hangingPunct="1">
                <a:defRPr/>
              </a:pPr>
              <a:t>198</a:t>
            </a:fld>
            <a:endParaRPr lang="en-US" sz="1200" b="0" smtClean="0">
              <a:solidFill>
                <a:schemeClr val="tx1"/>
              </a:solidFill>
            </a:endParaRPr>
          </a:p>
        </p:txBody>
      </p:sp>
      <p:sp>
        <p:nvSpPr>
          <p:cNvPr id="495619" name="Rectangle 2"/>
          <p:cNvSpPr>
            <a:spLocks noGrp="1" noRot="1" noChangeAspect="1" noChangeArrowheads="1" noTextEdit="1"/>
          </p:cNvSpPr>
          <p:nvPr>
            <p:ph type="sldImg"/>
          </p:nvPr>
        </p:nvSpPr>
        <p:spPr>
          <a:ln/>
        </p:spPr>
      </p:sp>
      <p:sp>
        <p:nvSpPr>
          <p:cNvPr id="438275" name="Rectangle 3"/>
          <p:cNvSpPr>
            <a:spLocks noGrp="1" noChangeArrowheads="1"/>
          </p:cNvSpPr>
          <p:nvPr>
            <p:ph type="body" idx="1"/>
          </p:nvPr>
        </p:nvSpPr>
        <p:spPr>
          <a:xfrm>
            <a:off x="876300" y="4468813"/>
            <a:ext cx="5319713" cy="4294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114300" indent="-114300" eaLnBrk="1" hangingPunct="1">
              <a:spcBef>
                <a:spcPct val="50000"/>
              </a:spcBef>
            </a:pPr>
            <a:r>
              <a:rPr lang="en-US" b="1">
                <a:latin typeface="Times New Roman" charset="0"/>
                <a:cs typeface="Times New Roman" charset="0"/>
              </a:rPr>
              <a:t>Instructor Notes</a:t>
            </a:r>
            <a:endParaRPr lang="en-US">
              <a:latin typeface="Times New Roman" charset="0"/>
              <a:cs typeface="Times New Roman" charset="0"/>
            </a:endParaRPr>
          </a:p>
          <a:p>
            <a:pPr marL="114300" indent="-114300" eaLnBrk="1" hangingPunct="1">
              <a:spcBef>
                <a:spcPct val="50000"/>
              </a:spcBef>
              <a:buSzPct val="80000"/>
              <a:buFontTx/>
              <a:buChar char="•"/>
            </a:pPr>
            <a:r>
              <a:rPr lang="en-US">
                <a:latin typeface="Times New Roman" charset="0"/>
              </a:rPr>
              <a:t>Discuss the topic objectives with the class.</a:t>
            </a:r>
          </a:p>
          <a:p>
            <a:pPr marL="114300" indent="-114300" eaLnBrk="1" hangingPunct="1"/>
            <a:endParaRPr lang="en-US">
              <a:latin typeface="Times New Roman" charset="0"/>
            </a:endParaRPr>
          </a:p>
        </p:txBody>
      </p:sp>
    </p:spTree>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C19FB44B-D281-1541-AF0C-3E5F7E4BABC7}" type="slidenum">
              <a:rPr lang="en-US" sz="1200" b="0" smtClean="0">
                <a:solidFill>
                  <a:schemeClr val="tx1"/>
                </a:solidFill>
              </a:rPr>
              <a:pPr eaLnBrk="1" hangingPunct="1">
                <a:defRPr/>
              </a:pPr>
              <a:t>199</a:t>
            </a:fld>
            <a:endParaRPr lang="en-US" sz="1200" b="0" smtClean="0">
              <a:solidFill>
                <a:schemeClr val="tx1"/>
              </a:solidFill>
            </a:endParaRPr>
          </a:p>
        </p:txBody>
      </p:sp>
      <p:sp>
        <p:nvSpPr>
          <p:cNvPr id="496643" name="Rectangle 2"/>
          <p:cNvSpPr>
            <a:spLocks noGrp="1" noRot="1" noChangeAspect="1" noChangeArrowheads="1" noTextEdit="1"/>
          </p:cNvSpPr>
          <p:nvPr>
            <p:ph type="sldImg"/>
          </p:nvPr>
        </p:nvSpPr>
        <p:spPr>
          <a:ln/>
        </p:spPr>
      </p:sp>
      <p:sp>
        <p:nvSpPr>
          <p:cNvPr id="496644" name="Notes Placeholder 1"/>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a:defRPr/>
            </a:pPr>
            <a:endParaRPr lang="en-US" b="1">
              <a:latin typeface="Times New Roman" charset="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0BB43F43-41C1-A347-8D62-550D6A8AE8DA}" type="slidenum">
              <a:rPr lang="en-US" sz="1200" b="0" smtClean="0">
                <a:solidFill>
                  <a:schemeClr val="tx1"/>
                </a:solidFill>
              </a:rPr>
              <a:pPr eaLnBrk="1" hangingPunct="1">
                <a:defRPr/>
              </a:pPr>
              <a:t>2</a:t>
            </a:fld>
            <a:endParaRPr lang="en-US" sz="1200" b="0" smtClean="0">
              <a:solidFill>
                <a:schemeClr val="tx1"/>
              </a:solidFill>
            </a:endParaRPr>
          </a:p>
        </p:txBody>
      </p:sp>
      <p:sp>
        <p:nvSpPr>
          <p:cNvPr id="292867" name="Rectangle 2"/>
          <p:cNvSpPr>
            <a:spLocks noGrp="1" noRot="1" noChangeAspect="1" noChangeArrowheads="1" noTextEdit="1"/>
          </p:cNvSpPr>
          <p:nvPr>
            <p:ph type="sldImg"/>
          </p:nvPr>
        </p:nvSpPr>
        <p:spPr>
          <a:xfrm>
            <a:off x="1181100" y="698500"/>
            <a:ext cx="4648200" cy="3486150"/>
          </a:xfrm>
          <a:ln/>
        </p:spPr>
      </p:sp>
      <p:sp>
        <p:nvSpPr>
          <p:cNvPr id="32771" name="Notes Placeholder 1"/>
          <p:cNvSpPr>
            <a:spLocks noGrp="1"/>
          </p:cNvSpPr>
          <p:nvPr/>
        </p:nvSpPr>
        <p:spPr bwMode="auto">
          <a:xfrm>
            <a:off x="701675" y="4416425"/>
            <a:ext cx="5608638" cy="418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37" tIns="46219" rIns="92437" bIns="46219"/>
          <a:lstStyle/>
          <a:p>
            <a:pPr marL="233363" indent="-233363" eaLnBrk="0" hangingPunct="0">
              <a:spcBef>
                <a:spcPct val="30000"/>
              </a:spcBef>
            </a:pPr>
            <a:endParaRPr lang="en-US" sz="1200" b="0">
              <a:solidFill>
                <a:schemeClr val="tx1"/>
              </a:solidFill>
              <a:latin typeface="Times New Roman" charset="0"/>
            </a:endParaRPr>
          </a:p>
        </p:txBody>
      </p:sp>
      <p:sp>
        <p:nvSpPr>
          <p:cNvPr id="292869" name="Notes Placeholder 1"/>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4300" indent="-114300" eaLnBrk="1" hangingPunct="1">
              <a:spcBef>
                <a:spcPct val="50000"/>
              </a:spcBef>
              <a:defRPr/>
            </a:pPr>
            <a:r>
              <a:rPr lang="en-US" b="1">
                <a:latin typeface="Times New Roman" charset="0"/>
                <a:cs typeface="Times New Roman" charset="0"/>
              </a:rPr>
              <a:t>Instructor Notes</a:t>
            </a:r>
            <a:endParaRPr lang="en-US">
              <a:latin typeface="Times New Roman" charset="0"/>
              <a:cs typeface="Times New Roman" charset="0"/>
            </a:endParaRPr>
          </a:p>
          <a:p>
            <a:pPr marL="114300" indent="-114300" eaLnBrk="1" hangingPunct="1">
              <a:spcBef>
                <a:spcPct val="50000"/>
              </a:spcBef>
              <a:buSzPct val="80000"/>
              <a:buFontTx/>
              <a:buChar char="•"/>
              <a:defRPr/>
            </a:pPr>
            <a:r>
              <a:rPr lang="en-US">
                <a:latin typeface="Times New Roman" charset="0"/>
                <a:cs typeface="+mn-cs"/>
              </a:rPr>
              <a:t>Discuss the topic objectives with the class.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408530FE-248B-2340-AB27-30103903C81D}" type="slidenum">
              <a:rPr lang="en-US" sz="1200" b="0" smtClean="0">
                <a:solidFill>
                  <a:schemeClr val="tx1"/>
                </a:solidFill>
              </a:rPr>
              <a:pPr eaLnBrk="1" hangingPunct="1">
                <a:defRPr/>
              </a:pPr>
              <a:t>20</a:t>
            </a:fld>
            <a:endParaRPr lang="en-US" sz="1200" b="0" smtClean="0">
              <a:solidFill>
                <a:schemeClr val="tx1"/>
              </a:solidFill>
            </a:endParaRPr>
          </a:p>
        </p:txBody>
      </p:sp>
      <p:sp>
        <p:nvSpPr>
          <p:cNvPr id="311299" name="Rectangle 2"/>
          <p:cNvSpPr>
            <a:spLocks noGrp="1" noRot="1" noChangeAspect="1" noChangeArrowheads="1" noTextEdit="1"/>
          </p:cNvSpPr>
          <p:nvPr>
            <p:ph type="sldImg"/>
          </p:nvPr>
        </p:nvSpPr>
        <p:spPr>
          <a:ln/>
        </p:spPr>
      </p:sp>
      <p:sp>
        <p:nvSpPr>
          <p:cNvPr id="4" name="Rectangle 3"/>
          <p:cNvSpPr>
            <a:spLocks noGrp="1" noChangeArrowheads="1"/>
          </p:cNvSpPr>
          <p:nvPr>
            <p:ph type="body" idx="3"/>
          </p:nvPr>
        </p:nvSpPr>
        <p:spPr/>
        <p:txBody>
          <a:bodyPr/>
          <a:lstStyle/>
          <a:p>
            <a:pPr eaLnBrk="1" hangingPunct="1">
              <a:defRPr/>
            </a:pPr>
            <a:r>
              <a:rPr lang="en-US" b="1" dirty="0" smtClean="0">
                <a:ea typeface="+mn-ea"/>
                <a:cs typeface="+mn-cs"/>
              </a:rPr>
              <a:t>Instructor Notes:</a:t>
            </a:r>
          </a:p>
          <a:p>
            <a:pPr marL="171450" indent="-171450" eaLnBrk="1" hangingPunct="1">
              <a:buFont typeface="Arial" pitchFamily="34" charset="0"/>
              <a:buChar char="•"/>
              <a:defRPr/>
            </a:pPr>
            <a:r>
              <a:rPr lang="en-US" dirty="0" smtClean="0">
                <a:ea typeface="+mn-ea"/>
                <a:cs typeface="+mn-cs"/>
              </a:rPr>
              <a:t>The list of TCS foods includes the following:</a:t>
            </a:r>
          </a:p>
          <a:p>
            <a:pPr marL="628650" lvl="1" indent="-171450" eaLnBrk="1" hangingPunct="1">
              <a:buFont typeface="Arial" pitchFamily="34" charset="0"/>
              <a:buChar char="•"/>
              <a:defRPr/>
            </a:pPr>
            <a:r>
              <a:rPr lang="en-US" dirty="0" smtClean="0">
                <a:ea typeface="+mn-ea"/>
              </a:rPr>
              <a:t>Baked potatoes</a:t>
            </a:r>
          </a:p>
          <a:p>
            <a:pPr marL="628650" lvl="1" indent="-171450" eaLnBrk="1" hangingPunct="1">
              <a:buFont typeface="Arial" pitchFamily="34" charset="0"/>
              <a:buChar char="•"/>
              <a:defRPr/>
            </a:pPr>
            <a:r>
              <a:rPr lang="en-US" dirty="0" smtClean="0">
                <a:ea typeface="+mn-ea"/>
              </a:rPr>
              <a:t>Heat-treated plant food, such as cooked rice, beans, and vegetables</a:t>
            </a:r>
          </a:p>
          <a:p>
            <a:pPr marL="628650" lvl="1" indent="-171450" eaLnBrk="1" hangingPunct="1">
              <a:buFont typeface="Arial" pitchFamily="34" charset="0"/>
              <a:buChar char="•"/>
              <a:defRPr/>
            </a:pPr>
            <a:r>
              <a:rPr lang="en-US" dirty="0" smtClean="0">
                <a:ea typeface="+mn-ea"/>
              </a:rPr>
              <a:t>Tofu or other soy protein; synthetic ingredients, such as textured soy protein in meat alternatives</a:t>
            </a:r>
          </a:p>
          <a:p>
            <a:pPr marL="628650" lvl="1" indent="-171450" eaLnBrk="1" hangingPunct="1">
              <a:buFont typeface="Arial" pitchFamily="34" charset="0"/>
              <a:buChar char="•"/>
              <a:defRPr/>
            </a:pPr>
            <a:r>
              <a:rPr lang="en-US" dirty="0" smtClean="0">
                <a:ea typeface="+mn-ea"/>
              </a:rPr>
              <a:t>Sprouts and sprout seeds</a:t>
            </a:r>
          </a:p>
          <a:p>
            <a:pPr marL="628650" lvl="1" indent="-171450" eaLnBrk="1" hangingPunct="1">
              <a:buFont typeface="Arial" pitchFamily="34" charset="0"/>
              <a:buChar char="•"/>
              <a:defRPr/>
            </a:pPr>
            <a:r>
              <a:rPr lang="en-US" dirty="0" smtClean="0">
                <a:ea typeface="+mn-ea"/>
              </a:rPr>
              <a:t>Sliced melons; cut tomatoes; cut leafy greens</a:t>
            </a:r>
          </a:p>
          <a:p>
            <a:pPr marL="628650" lvl="1" indent="-171450" eaLnBrk="1" hangingPunct="1">
              <a:buFont typeface="Arial" pitchFamily="34" charset="0"/>
              <a:buChar char="•"/>
              <a:defRPr/>
            </a:pPr>
            <a:r>
              <a:rPr lang="en-US" dirty="0" smtClean="0">
                <a:ea typeface="+mn-ea"/>
              </a:rPr>
              <a:t>Untreated garlic-and-oil mixtures</a:t>
            </a:r>
          </a:p>
          <a:p>
            <a:pPr marL="0" indent="0" eaLnBrk="1" hangingPunct="1">
              <a:buFont typeface="Arial" pitchFamily="34" charset="0"/>
              <a:buNone/>
              <a:defRPr/>
            </a:pPr>
            <a:endParaRPr lang="en-US" dirty="0" smtClean="0">
              <a:ea typeface="+mn-ea"/>
              <a:cs typeface="+mn-cs"/>
            </a:endParaRPr>
          </a:p>
          <a:p>
            <a:pPr marL="0" indent="0" eaLnBrk="1" hangingPunct="1">
              <a:buFont typeface="Arial" pitchFamily="34" charset="0"/>
              <a:buNone/>
              <a:defRPr/>
            </a:pPr>
            <a:endParaRPr lang="en-US" dirty="0" smtClean="0">
              <a:ea typeface="+mn-ea"/>
              <a:cs typeface="+mn-cs"/>
            </a:endParaRPr>
          </a:p>
        </p:txBody>
      </p:sp>
    </p:spTree>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DF5E8A40-5654-3C42-986F-1C45EE1FF18E}" type="slidenum">
              <a:rPr lang="en-US" sz="1200" b="0" smtClean="0">
                <a:solidFill>
                  <a:schemeClr val="tx1"/>
                </a:solidFill>
              </a:rPr>
              <a:pPr eaLnBrk="1" hangingPunct="1">
                <a:defRPr/>
              </a:pPr>
              <a:t>200</a:t>
            </a:fld>
            <a:endParaRPr lang="en-US" sz="1200" b="0" smtClean="0">
              <a:solidFill>
                <a:schemeClr val="tx1"/>
              </a:solidFill>
            </a:endParaRPr>
          </a:p>
        </p:txBody>
      </p:sp>
      <p:sp>
        <p:nvSpPr>
          <p:cNvPr id="497667" name="Rectangle 2"/>
          <p:cNvSpPr>
            <a:spLocks noGrp="1" noRot="1" noChangeAspect="1" noChangeArrowheads="1" noTextEdit="1"/>
          </p:cNvSpPr>
          <p:nvPr>
            <p:ph type="sldImg"/>
          </p:nvPr>
        </p:nvSpPr>
        <p:spPr>
          <a:xfrm>
            <a:off x="1182688" y="696913"/>
            <a:ext cx="4648200" cy="3486150"/>
          </a:xfrm>
          <a:ln/>
        </p:spPr>
      </p:sp>
      <p:sp>
        <p:nvSpPr>
          <p:cNvPr id="497668" name="Rectangle 3"/>
          <p:cNvSpPr>
            <a:spLocks noGrp="1" noChangeArrowheads="1"/>
          </p:cNvSpPr>
          <p:nvPr>
            <p:ph type="body" idx="1"/>
          </p:nvPr>
        </p:nvSpPr>
        <p:spPr>
          <a:xfrm>
            <a:off x="876300" y="4465638"/>
            <a:ext cx="5607050" cy="41830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b="1">
                <a:latin typeface="Times New Roman" charset="0"/>
                <a:cs typeface="+mn-cs"/>
              </a:rPr>
              <a:t>Instructor Notes</a:t>
            </a:r>
            <a:endParaRPr lang="en-US">
              <a:latin typeface="Times New Roman" charset="0"/>
              <a:cs typeface="+mn-cs"/>
            </a:endParaRPr>
          </a:p>
          <a:p>
            <a:pPr eaLnBrk="1" hangingPunct="1">
              <a:buFontTx/>
              <a:buChar char="•"/>
              <a:defRPr/>
            </a:pPr>
            <a:r>
              <a:rPr lang="en-US">
                <a:latin typeface="Times New Roman" charset="0"/>
                <a:cs typeface="+mn-cs"/>
              </a:rPr>
              <a:t>Having food safety programs already in place gives you the foundation for your system. The principles presented in the ServSafe program are the basis of these programs. </a:t>
            </a:r>
          </a:p>
        </p:txBody>
      </p:sp>
    </p:spTree>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4A6ED001-FE92-8543-A8DB-2116DCB7E591}" type="slidenum">
              <a:rPr lang="en-US" sz="1200" b="0" smtClean="0">
                <a:solidFill>
                  <a:schemeClr val="tx1"/>
                </a:solidFill>
              </a:rPr>
              <a:pPr eaLnBrk="1" hangingPunct="1">
                <a:defRPr/>
              </a:pPr>
              <a:t>201</a:t>
            </a:fld>
            <a:endParaRPr lang="en-US" sz="1200" b="0" smtClean="0">
              <a:solidFill>
                <a:schemeClr val="tx1"/>
              </a:solidFill>
            </a:endParaRPr>
          </a:p>
        </p:txBody>
      </p:sp>
      <p:sp>
        <p:nvSpPr>
          <p:cNvPr id="498691" name="Rectangle 2"/>
          <p:cNvSpPr>
            <a:spLocks noGrp="1" noRot="1" noChangeAspect="1" noChangeArrowheads="1" noTextEdit="1"/>
          </p:cNvSpPr>
          <p:nvPr>
            <p:ph type="sldImg"/>
          </p:nvPr>
        </p:nvSpPr>
        <p:spPr>
          <a:xfrm>
            <a:off x="1182688" y="696913"/>
            <a:ext cx="4648200" cy="3486150"/>
          </a:xfrm>
          <a:ln/>
        </p:spPr>
      </p:sp>
      <p:sp>
        <p:nvSpPr>
          <p:cNvPr id="498692" name="Rectangle 3"/>
          <p:cNvSpPr>
            <a:spLocks noGrp="1" noChangeArrowheads="1"/>
          </p:cNvSpPr>
          <p:nvPr>
            <p:ph type="body" idx="1"/>
          </p:nvPr>
        </p:nvSpPr>
        <p:spPr>
          <a:xfrm>
            <a:off x="876300" y="4465638"/>
            <a:ext cx="5607050" cy="41830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b="1">
                <a:latin typeface="Times New Roman" charset="0"/>
                <a:cs typeface="+mn-cs"/>
              </a:rPr>
              <a:t>Instructor Notes</a:t>
            </a:r>
            <a:endParaRPr lang="en-US">
              <a:latin typeface="Times New Roman" charset="0"/>
              <a:cs typeface="+mn-cs"/>
            </a:endParaRPr>
          </a:p>
          <a:p>
            <a:pPr eaLnBrk="1" hangingPunct="1">
              <a:buFontTx/>
              <a:buChar char="•"/>
              <a:defRPr/>
            </a:pPr>
            <a:r>
              <a:rPr lang="en-US">
                <a:latin typeface="Times New Roman" charset="0"/>
                <a:cs typeface="+mn-cs"/>
              </a:rPr>
              <a:t>Having food safety programs already in place gives you the foundation for your system. The principles presented in the ServSafe program are the basis of these programs. </a:t>
            </a:r>
          </a:p>
        </p:txBody>
      </p:sp>
    </p:spTree>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231A0F39-7E45-7E47-8829-BDB4169F6707}" type="slidenum">
              <a:rPr lang="en-US" sz="1200" b="0" smtClean="0">
                <a:solidFill>
                  <a:schemeClr val="tx1"/>
                </a:solidFill>
              </a:rPr>
              <a:pPr eaLnBrk="1" hangingPunct="1">
                <a:defRPr/>
              </a:pPr>
              <a:t>202</a:t>
            </a:fld>
            <a:endParaRPr lang="en-US" sz="1200" b="0" smtClean="0">
              <a:solidFill>
                <a:schemeClr val="tx1"/>
              </a:solidFill>
            </a:endParaRPr>
          </a:p>
        </p:txBody>
      </p:sp>
      <p:sp>
        <p:nvSpPr>
          <p:cNvPr id="499715" name="Rectangle 2"/>
          <p:cNvSpPr>
            <a:spLocks noGrp="1" noRot="1" noChangeAspect="1" noChangeArrowheads="1" noTextEdit="1"/>
          </p:cNvSpPr>
          <p:nvPr>
            <p:ph type="sldImg"/>
          </p:nvPr>
        </p:nvSpPr>
        <p:spPr>
          <a:xfrm>
            <a:off x="1182688" y="696913"/>
            <a:ext cx="4648200" cy="3486150"/>
          </a:xfrm>
          <a:ln/>
        </p:spPr>
      </p:sp>
      <p:sp>
        <p:nvSpPr>
          <p:cNvPr id="446467" name="TextBox 1"/>
          <p:cNvSpPr txBox="1">
            <a:spLocks noChangeArrowheads="1"/>
          </p:cNvSpPr>
          <p:nvPr/>
        </p:nvSpPr>
        <p:spPr bwMode="auto">
          <a:xfrm>
            <a:off x="1219200" y="4419600"/>
            <a:ext cx="45720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FFFFFF"/>
                </a:solidFill>
                <a:latin typeface="Arial" charset="0"/>
                <a:ea typeface="ＭＳ Ｐゴシック" charset="0"/>
                <a:cs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r>
              <a:rPr lang="en-US" sz="1200">
                <a:solidFill>
                  <a:schemeClr val="tx1"/>
                </a:solidFill>
              </a:rPr>
              <a:t>Instructor Notes:</a:t>
            </a:r>
          </a:p>
          <a:p>
            <a:pPr eaLnBrk="1" hangingPunct="1">
              <a:buFont typeface="Arial" charset="0"/>
              <a:buChar char="•"/>
            </a:pPr>
            <a:r>
              <a:rPr lang="en-US" sz="1200" b="0">
                <a:solidFill>
                  <a:schemeClr val="tx1"/>
                </a:solidFill>
              </a:rPr>
              <a:t>There are many ways to achieve active managerial control in the operation. According to the Food and Drug Administration (FDA), you can use simple tools such as training programs, manager supervision, and the incorporation of SOPs. Active Managerial Control can also be achieved through more complex solutions such as a HACCP Program.</a:t>
            </a:r>
          </a:p>
          <a:p>
            <a:pPr eaLnBrk="1" hangingPunct="1">
              <a:buFont typeface="Arial" charset="0"/>
              <a:buChar char="•"/>
            </a:pPr>
            <a:endParaRPr lang="en-US" sz="1200" b="0">
              <a:solidFill>
                <a:schemeClr val="tx1"/>
              </a:solidFill>
            </a:endParaRPr>
          </a:p>
          <a:p>
            <a:pPr eaLnBrk="1" hangingPunct="1">
              <a:buFont typeface="Arial" charset="0"/>
              <a:buChar char="•"/>
            </a:pPr>
            <a:r>
              <a:rPr lang="en-US" sz="1200" b="0">
                <a:solidFill>
                  <a:schemeClr val="tx1"/>
                </a:solidFill>
              </a:rPr>
              <a:t>Monitoring is critical to the success of active managerial control. Food will be safe if managers monitor critical activities in the operation. </a:t>
            </a:r>
          </a:p>
          <a:p>
            <a:pPr eaLnBrk="1" hangingPunct="1">
              <a:buFont typeface="Arial" charset="0"/>
              <a:buChar char="•"/>
            </a:pPr>
            <a:endParaRPr lang="en-US" sz="1200" b="0">
              <a:solidFill>
                <a:schemeClr val="tx1"/>
              </a:solidFill>
            </a:endParaRPr>
          </a:p>
          <a:p>
            <a:pPr eaLnBrk="1" hangingPunct="1">
              <a:buFont typeface="Arial" charset="0"/>
              <a:buChar char="•"/>
            </a:pPr>
            <a:r>
              <a:rPr lang="en-US" sz="1200" b="0">
                <a:solidFill>
                  <a:schemeClr val="tx1"/>
                </a:solidFill>
              </a:rPr>
              <a:t> Managers must also take the necessary corrective action when required. They must also verify that the actions taken to control the risk factors for foodborne illness are actually working.</a:t>
            </a:r>
          </a:p>
        </p:txBody>
      </p:sp>
    </p:spTree>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E9E8BD86-C9EE-DA4B-B842-2058EBCA18A6}" type="slidenum">
              <a:rPr lang="en-US" sz="1200" b="0" smtClean="0">
                <a:solidFill>
                  <a:schemeClr val="tx1"/>
                </a:solidFill>
              </a:rPr>
              <a:pPr eaLnBrk="1" hangingPunct="1">
                <a:defRPr/>
              </a:pPr>
              <a:t>203</a:t>
            </a:fld>
            <a:endParaRPr lang="en-US" sz="1200" b="0" smtClean="0">
              <a:solidFill>
                <a:schemeClr val="tx1"/>
              </a:solidFill>
            </a:endParaRPr>
          </a:p>
        </p:txBody>
      </p:sp>
      <p:sp>
        <p:nvSpPr>
          <p:cNvPr id="500739" name="Rectangle 2"/>
          <p:cNvSpPr>
            <a:spLocks noGrp="1" noRot="1" noChangeAspect="1" noChangeArrowheads="1" noTextEdit="1"/>
          </p:cNvSpPr>
          <p:nvPr>
            <p:ph type="sldImg"/>
          </p:nvPr>
        </p:nvSpPr>
        <p:spPr>
          <a:xfrm>
            <a:off x="1182688" y="696913"/>
            <a:ext cx="4648200" cy="3486150"/>
          </a:xfrm>
          <a:ln/>
        </p:spPr>
      </p:sp>
      <p:sp>
        <p:nvSpPr>
          <p:cNvPr id="448515" name="TextBox 1"/>
          <p:cNvSpPr txBox="1">
            <a:spLocks noChangeArrowheads="1"/>
          </p:cNvSpPr>
          <p:nvPr/>
        </p:nvSpPr>
        <p:spPr bwMode="auto">
          <a:xfrm>
            <a:off x="1219200" y="4419600"/>
            <a:ext cx="45720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FFFFFF"/>
                </a:solidFill>
                <a:latin typeface="Arial" charset="0"/>
                <a:ea typeface="ＭＳ Ｐゴシック" charset="0"/>
                <a:cs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r>
              <a:rPr lang="en-US" sz="1200">
                <a:solidFill>
                  <a:schemeClr val="tx1"/>
                </a:solidFill>
              </a:rPr>
              <a:t>Instructor Notes:</a:t>
            </a:r>
          </a:p>
          <a:p>
            <a:pPr eaLnBrk="1" hangingPunct="1">
              <a:buFont typeface="Arial" charset="0"/>
              <a:buChar char="•"/>
            </a:pPr>
            <a:r>
              <a:rPr lang="en-US" sz="1200" b="0">
                <a:solidFill>
                  <a:schemeClr val="tx1"/>
                </a:solidFill>
              </a:rPr>
              <a:t>There are many ways to achieve active managerial control in the operation. According to the Food and Drug Administration (FDA), you can use simple tools such as training programs, manager supervision, and the incorporation of SOPs. Active Managerial Control can also be achieved through more complex solutions such as a HACCP Program.</a:t>
            </a:r>
          </a:p>
          <a:p>
            <a:pPr eaLnBrk="1" hangingPunct="1">
              <a:buFont typeface="Arial" charset="0"/>
              <a:buChar char="•"/>
            </a:pPr>
            <a:endParaRPr lang="en-US" sz="1200" b="0">
              <a:solidFill>
                <a:schemeClr val="tx1"/>
              </a:solidFill>
            </a:endParaRPr>
          </a:p>
          <a:p>
            <a:pPr eaLnBrk="1" hangingPunct="1">
              <a:buFont typeface="Arial" charset="0"/>
              <a:buChar char="•"/>
            </a:pPr>
            <a:r>
              <a:rPr lang="en-US" sz="1200" b="0">
                <a:solidFill>
                  <a:schemeClr val="tx1"/>
                </a:solidFill>
              </a:rPr>
              <a:t>Monitoring is critical to the success of active managerial control. Food will be safe if managers monitor critical activities in the operation. </a:t>
            </a:r>
          </a:p>
          <a:p>
            <a:pPr eaLnBrk="1" hangingPunct="1">
              <a:buFont typeface="Arial" charset="0"/>
              <a:buChar char="•"/>
            </a:pPr>
            <a:endParaRPr lang="en-US" sz="1200" b="0">
              <a:solidFill>
                <a:schemeClr val="tx1"/>
              </a:solidFill>
            </a:endParaRPr>
          </a:p>
          <a:p>
            <a:pPr eaLnBrk="1" hangingPunct="1">
              <a:buFont typeface="Arial" charset="0"/>
              <a:buChar char="•"/>
            </a:pPr>
            <a:r>
              <a:rPr lang="en-US" sz="1200" b="0">
                <a:solidFill>
                  <a:schemeClr val="tx1"/>
                </a:solidFill>
              </a:rPr>
              <a:t> Managers must also take the necessary corrective action when required. They must also verify that the actions taken to control the risk factors for foodborne illness are actually working.</a:t>
            </a:r>
          </a:p>
        </p:txBody>
      </p:sp>
      <p:sp>
        <p:nvSpPr>
          <p:cNvPr id="500741"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b="1">
                <a:latin typeface="Times New Roman" charset="0"/>
                <a:cs typeface="+mn-cs"/>
              </a:rPr>
              <a:t>Instructor Notes</a:t>
            </a:r>
            <a:endParaRPr lang="en-US">
              <a:latin typeface="Times New Roman" charset="0"/>
              <a:cs typeface="+mn-cs"/>
            </a:endParaRPr>
          </a:p>
          <a:p>
            <a:pPr eaLnBrk="1" hangingPunct="1">
              <a:buFontTx/>
              <a:buChar char="•"/>
              <a:defRPr/>
            </a:pPr>
            <a:r>
              <a:rPr lang="en-US">
                <a:latin typeface="Times New Roman" charset="0"/>
                <a:cs typeface="+mn-cs"/>
              </a:rPr>
              <a:t>It is the manager</a:t>
            </a:r>
            <a:r>
              <a:rPr lang="ja-JP" altLang="en-US">
                <a:latin typeface="Times New Roman" charset="0"/>
                <a:cs typeface="+mn-cs"/>
              </a:rPr>
              <a:t>’</a:t>
            </a:r>
            <a:r>
              <a:rPr lang="en-US">
                <a:latin typeface="Times New Roman" charset="0"/>
                <a:cs typeface="+mn-cs"/>
              </a:rPr>
              <a:t>s responsibility to actively control these and other risk factors for foodborne illness. This is called active managerial control. </a:t>
            </a:r>
          </a:p>
          <a:p>
            <a:pPr eaLnBrk="1" hangingPunct="1">
              <a:buFontTx/>
              <a:buChar char="•"/>
              <a:defRPr/>
            </a:pPr>
            <a:r>
              <a:rPr lang="en-US">
                <a:latin typeface="Times New Roman" charset="0"/>
                <a:cs typeface="+mn-cs"/>
              </a:rPr>
              <a:t>There are many ways to achieve active managerial control in the operation. According to the Food and Drug Administration (FDA), you can use simple tools such as training programs, manager supervision, and the incorporation of SOPs. Active managerial control can also be achieved through more complex solutions such as a HACCP program.</a:t>
            </a:r>
          </a:p>
          <a:p>
            <a:pPr eaLnBrk="1" hangingPunct="1">
              <a:buFontTx/>
              <a:buChar char="•"/>
              <a:defRPr/>
            </a:pPr>
            <a:r>
              <a:rPr lang="en-US">
                <a:latin typeface="Times New Roman" charset="0"/>
                <a:cs typeface="+mn-cs"/>
              </a:rPr>
              <a:t>Monitoring is critical to the success of active managerial control. Food will be safe if managers monitor critical activities in the operation. For example, the manager in the photo at left is monitoring a food handler as she carries out the critical task of cooling food correctly. Managers must also take the necessary corrective action when required. They must also verify that the actions taken to control the risk factors for foodborne illness are actually working.</a:t>
            </a:r>
          </a:p>
          <a:p>
            <a:pPr eaLnBrk="1" hangingPunct="1">
              <a:buFontTx/>
              <a:buChar char="•"/>
              <a:defRPr/>
            </a:pPr>
            <a:endParaRPr lang="en-US">
              <a:latin typeface="Times New Roman" charset="0"/>
              <a:cs typeface="+mn-cs"/>
            </a:endParaRPr>
          </a:p>
        </p:txBody>
      </p:sp>
    </p:spTree>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13B2F752-2615-A648-BAC6-064FD8A81B3A}" type="slidenum">
              <a:rPr lang="en-US" sz="1200" b="0" smtClean="0">
                <a:solidFill>
                  <a:schemeClr val="tx1"/>
                </a:solidFill>
              </a:rPr>
              <a:pPr eaLnBrk="1" hangingPunct="1">
                <a:defRPr/>
              </a:pPr>
              <a:t>204</a:t>
            </a:fld>
            <a:endParaRPr lang="en-US" sz="1200" b="0" smtClean="0">
              <a:solidFill>
                <a:schemeClr val="tx1"/>
              </a:solidFill>
            </a:endParaRPr>
          </a:p>
        </p:txBody>
      </p:sp>
      <p:sp>
        <p:nvSpPr>
          <p:cNvPr id="501763" name="Rectangle 2"/>
          <p:cNvSpPr>
            <a:spLocks noGrp="1" noRot="1" noChangeAspect="1" noChangeArrowheads="1" noTextEdit="1"/>
          </p:cNvSpPr>
          <p:nvPr>
            <p:ph type="sldImg"/>
          </p:nvPr>
        </p:nvSpPr>
        <p:spPr>
          <a:xfrm>
            <a:off x="1182688" y="696913"/>
            <a:ext cx="4648200" cy="3486150"/>
          </a:xfrm>
          <a:ln/>
        </p:spPr>
      </p:sp>
      <p:sp>
        <p:nvSpPr>
          <p:cNvPr id="501764" name="Rectangle 3"/>
          <p:cNvSpPr>
            <a:spLocks noGrp="1" noChangeArrowheads="1"/>
          </p:cNvSpPr>
          <p:nvPr>
            <p:ph type="body" idx="1"/>
          </p:nvPr>
        </p:nvSpPr>
        <p:spPr>
          <a:xfrm>
            <a:off x="930275" y="4468813"/>
            <a:ext cx="5432425" cy="42941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b="1">
                <a:latin typeface="Times New Roman" charset="0"/>
                <a:cs typeface="+mn-cs"/>
              </a:rPr>
              <a:t>Instructor Notes</a:t>
            </a:r>
            <a:endParaRPr lang="en-US">
              <a:latin typeface="Times New Roman" charset="0"/>
              <a:cs typeface="+mn-cs"/>
            </a:endParaRPr>
          </a:p>
          <a:p>
            <a:pPr eaLnBrk="1" hangingPunct="1">
              <a:buFontTx/>
              <a:buChar char="•"/>
              <a:defRPr/>
            </a:pPr>
            <a:r>
              <a:rPr lang="en-US">
                <a:latin typeface="Times New Roman" charset="0"/>
                <a:cs typeface="+mn-cs"/>
              </a:rPr>
              <a:t>Demonstration of knowledge: As a manager, you must be able to show that you know what to do to keep food safe. Becoming certified in food safety is one way to show this.</a:t>
            </a:r>
          </a:p>
          <a:p>
            <a:pPr eaLnBrk="1" hangingPunct="1">
              <a:buFontTx/>
              <a:buChar char="•"/>
              <a:defRPr/>
            </a:pPr>
            <a:r>
              <a:rPr lang="en-US">
                <a:latin typeface="Times New Roman" charset="0"/>
                <a:cs typeface="+mn-cs"/>
              </a:rPr>
              <a:t>Staff health controls: Procedures must be put in place to make sure staff are practicing personal hygiene. For example, staff must know that they must report illnesses and illness symptoms to management.</a:t>
            </a:r>
          </a:p>
          <a:p>
            <a:pPr eaLnBrk="1" hangingPunct="1">
              <a:buFontTx/>
              <a:buChar char="•"/>
              <a:defRPr/>
            </a:pPr>
            <a:r>
              <a:rPr lang="en-US">
                <a:latin typeface="Times New Roman" charset="0"/>
                <a:cs typeface="+mn-cs"/>
              </a:rPr>
              <a:t>Controlling hands as a vehicle of contamination: Controls must be put in place to prevent bare-hand contact with ready-to-eat food. This might include requiring the use of tongs to handle ready-to-eat food.</a:t>
            </a:r>
          </a:p>
          <a:p>
            <a:pPr eaLnBrk="1" hangingPunct="1">
              <a:buFontTx/>
              <a:buChar char="•"/>
              <a:defRPr/>
            </a:pPr>
            <a:r>
              <a:rPr lang="en-US">
                <a:latin typeface="Times New Roman" charset="0"/>
                <a:cs typeface="+mn-cs"/>
              </a:rPr>
              <a:t>Time and temperature parameters for controlling pathogens: Procedures must be put in place to limit the time food spends in the temperature danger zone. Requiring food handlers to check the temperature of food being hot-held every two hours is an example.</a:t>
            </a:r>
          </a:p>
          <a:p>
            <a:pPr eaLnBrk="1" hangingPunct="1">
              <a:buFontTx/>
              <a:buChar char="•"/>
              <a:defRPr/>
            </a:pPr>
            <a:r>
              <a:rPr lang="en-US">
                <a:latin typeface="Times New Roman" charset="0"/>
                <a:cs typeface="+mn-cs"/>
              </a:rPr>
              <a:t>Consumer advisories: Notices must be provided to customers if you serve raw or undercooked menu items. These notices must include a statement about the risks of eating these foods.</a:t>
            </a:r>
          </a:p>
        </p:txBody>
      </p:sp>
    </p:spTree>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CDFD39E8-DE6F-9642-8334-17E1B1F7D752}" type="slidenum">
              <a:rPr lang="en-US" sz="1200" b="0" smtClean="0">
                <a:solidFill>
                  <a:schemeClr val="tx1"/>
                </a:solidFill>
              </a:rPr>
              <a:pPr eaLnBrk="1" hangingPunct="1">
                <a:defRPr/>
              </a:pPr>
              <a:t>205</a:t>
            </a:fld>
            <a:endParaRPr lang="en-US" sz="1200" b="0" smtClean="0">
              <a:solidFill>
                <a:schemeClr val="tx1"/>
              </a:solidFill>
            </a:endParaRPr>
          </a:p>
        </p:txBody>
      </p:sp>
      <p:sp>
        <p:nvSpPr>
          <p:cNvPr id="502787" name="Rectangle 2"/>
          <p:cNvSpPr>
            <a:spLocks noGrp="1" noRot="1" noChangeAspect="1" noChangeArrowheads="1" noTextEdit="1"/>
          </p:cNvSpPr>
          <p:nvPr>
            <p:ph type="sldImg"/>
          </p:nvPr>
        </p:nvSpPr>
        <p:spPr>
          <a:xfrm>
            <a:off x="1182688" y="696913"/>
            <a:ext cx="4648200" cy="3486150"/>
          </a:xfrm>
          <a:ln/>
        </p:spPr>
      </p:sp>
      <p:sp>
        <p:nvSpPr>
          <p:cNvPr id="502788" name="Rectangle 3"/>
          <p:cNvSpPr>
            <a:spLocks noGrp="1" noChangeArrowheads="1"/>
          </p:cNvSpPr>
          <p:nvPr>
            <p:ph type="body" idx="1"/>
          </p:nvPr>
        </p:nvSpPr>
        <p:spPr>
          <a:xfrm>
            <a:off x="876300" y="4468813"/>
            <a:ext cx="5432425" cy="42941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b="1">
                <a:latin typeface="Times New Roman" charset="0"/>
                <a:cs typeface="+mn-cs"/>
              </a:rPr>
              <a:t>Instructor Notes</a:t>
            </a:r>
            <a:endParaRPr lang="en-US">
              <a:latin typeface="Times New Roman" charset="0"/>
              <a:cs typeface="+mn-cs"/>
            </a:endParaRPr>
          </a:p>
          <a:p>
            <a:pPr eaLnBrk="1" hangingPunct="1">
              <a:buFontTx/>
              <a:buChar char="•"/>
              <a:defRPr/>
            </a:pPr>
            <a:r>
              <a:rPr lang="en-US">
                <a:latin typeface="Times New Roman" charset="0"/>
                <a:cs typeface="+mn-cs"/>
              </a:rPr>
              <a:t>There are many systems you can implement to achieve active managerial control of foodborne illness risk factors. Hazard Analysis Critical Control Point (HACCP) is one such system. HACCP (pronounced HASS-ip) is based on identifying significant biological, chemical, or physical hazards at specific points within a product</a:t>
            </a:r>
            <a:r>
              <a:rPr lang="ja-JP" altLang="en-US">
                <a:latin typeface="Times New Roman" charset="0"/>
                <a:cs typeface="+mn-cs"/>
              </a:rPr>
              <a:t>’</a:t>
            </a:r>
            <a:r>
              <a:rPr lang="en-US">
                <a:latin typeface="Times New Roman" charset="0"/>
                <a:cs typeface="+mn-cs"/>
              </a:rPr>
              <a:t>s flow. Once identified, the hazards can be prevented, eliminated, or reduced to safe levels.</a:t>
            </a:r>
          </a:p>
          <a:p>
            <a:pPr eaLnBrk="1" hangingPunct="1">
              <a:buFontTx/>
              <a:buChar char="•"/>
              <a:defRPr/>
            </a:pPr>
            <a:endParaRPr lang="en-US">
              <a:latin typeface="Times New Roman" charset="0"/>
              <a:cs typeface="+mn-cs"/>
            </a:endParaRPr>
          </a:p>
        </p:txBody>
      </p:sp>
    </p:spTree>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236DFB54-DE81-0E46-98FD-7AF0D98E9409}" type="slidenum">
              <a:rPr lang="en-US" sz="1200" b="0" smtClean="0">
                <a:solidFill>
                  <a:schemeClr val="tx1"/>
                </a:solidFill>
              </a:rPr>
              <a:pPr eaLnBrk="1" hangingPunct="1">
                <a:defRPr/>
              </a:pPr>
              <a:t>206</a:t>
            </a:fld>
            <a:endParaRPr lang="en-US" sz="1200" b="0" smtClean="0">
              <a:solidFill>
                <a:schemeClr val="tx1"/>
              </a:solidFill>
            </a:endParaRPr>
          </a:p>
        </p:txBody>
      </p:sp>
      <p:sp>
        <p:nvSpPr>
          <p:cNvPr id="503811" name="Rectangle 2"/>
          <p:cNvSpPr>
            <a:spLocks noGrp="1" noRot="1" noChangeAspect="1" noChangeArrowheads="1" noTextEdit="1"/>
          </p:cNvSpPr>
          <p:nvPr>
            <p:ph type="sldImg"/>
          </p:nvPr>
        </p:nvSpPr>
        <p:spPr>
          <a:xfrm>
            <a:off x="1182688" y="696913"/>
            <a:ext cx="4648200" cy="3486150"/>
          </a:xfrm>
          <a:ln/>
        </p:spPr>
      </p:sp>
      <p:sp>
        <p:nvSpPr>
          <p:cNvPr id="503812" name="Notes Placeholder 1"/>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b="1">
                <a:latin typeface="Times New Roman" charset="0"/>
                <a:cs typeface="+mn-cs"/>
              </a:rPr>
              <a:t>Instructor Notes</a:t>
            </a:r>
            <a:endParaRPr lang="en-US">
              <a:latin typeface="Times New Roman" charset="0"/>
              <a:cs typeface="+mn-cs"/>
            </a:endParaRPr>
          </a:p>
          <a:p>
            <a:pPr>
              <a:buFontTx/>
              <a:buChar char="•"/>
              <a:defRPr/>
            </a:pPr>
            <a:r>
              <a:rPr lang="en-US">
                <a:latin typeface="Times New Roman" charset="0"/>
                <a:cs typeface="+mn-cs"/>
              </a:rPr>
              <a:t>Each HACCP plan is unique, a plan that works for one operation may not work for another.</a:t>
            </a:r>
          </a:p>
          <a:p>
            <a:pPr>
              <a:defRPr/>
            </a:pPr>
            <a:endParaRPr lang="en-US">
              <a:latin typeface="Times New Roman" charset="0"/>
              <a:cs typeface="+mn-cs"/>
            </a:endParaRPr>
          </a:p>
        </p:txBody>
      </p:sp>
    </p:spTree>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705F8C47-4B52-A84A-9A6B-906E7D21F017}" type="slidenum">
              <a:rPr lang="en-US" sz="1200" b="0" smtClean="0">
                <a:solidFill>
                  <a:schemeClr val="tx1"/>
                </a:solidFill>
              </a:rPr>
              <a:pPr eaLnBrk="1" hangingPunct="1">
                <a:defRPr/>
              </a:pPr>
              <a:t>207</a:t>
            </a:fld>
            <a:endParaRPr lang="en-US" sz="1200" b="0" smtClean="0">
              <a:solidFill>
                <a:schemeClr val="tx1"/>
              </a:solidFill>
            </a:endParaRPr>
          </a:p>
        </p:txBody>
      </p:sp>
      <p:sp>
        <p:nvSpPr>
          <p:cNvPr id="504835" name="Rectangle 2"/>
          <p:cNvSpPr>
            <a:spLocks noGrp="1" noRot="1" noChangeAspect="1" noChangeArrowheads="1" noTextEdit="1"/>
          </p:cNvSpPr>
          <p:nvPr>
            <p:ph type="sldImg"/>
          </p:nvPr>
        </p:nvSpPr>
        <p:spPr>
          <a:xfrm>
            <a:off x="1182688" y="696913"/>
            <a:ext cx="4648200" cy="3486150"/>
          </a:xfrm>
          <a:ln/>
        </p:spPr>
      </p:sp>
      <p:sp>
        <p:nvSpPr>
          <p:cNvPr id="504836" name="Rectangle 3"/>
          <p:cNvSpPr>
            <a:spLocks noGrp="1" noChangeArrowheads="1"/>
          </p:cNvSpPr>
          <p:nvPr>
            <p:ph type="body" idx="1"/>
          </p:nvPr>
        </p:nvSpPr>
        <p:spPr>
          <a:xfrm>
            <a:off x="876300" y="4465638"/>
            <a:ext cx="5607050" cy="42973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indent="0" eaLnBrk="1" hangingPunct="1">
              <a:tabLst>
                <a:tab pos="285750" algn="l"/>
              </a:tabLst>
              <a:defRPr/>
            </a:pPr>
            <a:r>
              <a:rPr lang="en-US" b="1">
                <a:latin typeface="Times New Roman" charset="0"/>
                <a:cs typeface="+mn-cs"/>
              </a:rPr>
              <a:t>Instructor Notes</a:t>
            </a:r>
          </a:p>
          <a:p>
            <a:pPr marL="0" indent="0" eaLnBrk="1" hangingPunct="1">
              <a:tabLst>
                <a:tab pos="285750" algn="l"/>
              </a:tabLst>
              <a:defRPr/>
            </a:pPr>
            <a:r>
              <a:rPr lang="en-US">
                <a:latin typeface="Times New Roman" charset="0"/>
                <a:cs typeface="+mn-cs"/>
              </a:rPr>
              <a:t>In general terms, the HACCP principles can be broken into three groups.</a:t>
            </a:r>
          </a:p>
          <a:p>
            <a:pPr marL="285750" lvl="1" indent="-171450" eaLnBrk="1" hangingPunct="1">
              <a:buFontTx/>
              <a:buChar char="•"/>
              <a:tabLst>
                <a:tab pos="285750" algn="l"/>
              </a:tabLst>
              <a:defRPr/>
            </a:pPr>
            <a:r>
              <a:rPr lang="en-US">
                <a:latin typeface="Times New Roman" charset="0"/>
              </a:rPr>
              <a:t>Principles 1 and 2 help you identify and evaluate your hazards.</a:t>
            </a:r>
          </a:p>
          <a:p>
            <a:pPr marL="285750" lvl="1" indent="-171450" eaLnBrk="1" hangingPunct="1">
              <a:buFontTx/>
              <a:buChar char="•"/>
              <a:tabLst>
                <a:tab pos="285750" algn="l"/>
              </a:tabLst>
              <a:defRPr/>
            </a:pPr>
            <a:r>
              <a:rPr lang="en-US">
                <a:latin typeface="Times New Roman" charset="0"/>
              </a:rPr>
              <a:t>Principles 3, 4, and 5 help you establish ways for controlling those hazards.</a:t>
            </a:r>
          </a:p>
          <a:p>
            <a:pPr marL="285750" lvl="1" indent="-171450" eaLnBrk="1" hangingPunct="1">
              <a:buFontTx/>
              <a:buChar char="•"/>
              <a:tabLst>
                <a:tab pos="285750" algn="l"/>
              </a:tabLst>
              <a:defRPr/>
            </a:pPr>
            <a:r>
              <a:rPr lang="en-US">
                <a:latin typeface="Times New Roman" charset="0"/>
              </a:rPr>
              <a:t>Principles 6 and 7 help you maintain the HACCP plan and system and verify its effectiveness.</a:t>
            </a:r>
          </a:p>
          <a:p>
            <a:pPr marL="0" indent="0" eaLnBrk="1" hangingPunct="1">
              <a:tabLst>
                <a:tab pos="285750" algn="l"/>
              </a:tabLst>
              <a:defRPr/>
            </a:pPr>
            <a:endParaRPr lang="en-US" b="1">
              <a:latin typeface="Times New Roman" charset="0"/>
              <a:cs typeface="+mn-cs"/>
            </a:endParaRPr>
          </a:p>
        </p:txBody>
      </p:sp>
    </p:spTree>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76DCDF05-773D-DE4D-91BA-8DD072DAF35D}" type="slidenum">
              <a:rPr lang="en-US" sz="1200" b="0" smtClean="0">
                <a:solidFill>
                  <a:schemeClr val="tx1"/>
                </a:solidFill>
              </a:rPr>
              <a:pPr eaLnBrk="1" hangingPunct="1">
                <a:defRPr/>
              </a:pPr>
              <a:t>208</a:t>
            </a:fld>
            <a:endParaRPr lang="en-US" sz="1200" b="0" smtClean="0">
              <a:solidFill>
                <a:schemeClr val="tx1"/>
              </a:solidFill>
            </a:endParaRPr>
          </a:p>
        </p:txBody>
      </p:sp>
      <p:sp>
        <p:nvSpPr>
          <p:cNvPr id="505859" name="Rectangle 2"/>
          <p:cNvSpPr>
            <a:spLocks noGrp="1" noRot="1" noChangeAspect="1" noChangeArrowheads="1" noTextEdit="1"/>
          </p:cNvSpPr>
          <p:nvPr>
            <p:ph type="sldImg"/>
          </p:nvPr>
        </p:nvSpPr>
        <p:spPr>
          <a:xfrm>
            <a:off x="1182688" y="696913"/>
            <a:ext cx="4648200" cy="3486150"/>
          </a:xfrm>
          <a:ln/>
        </p:spPr>
      </p:sp>
      <p:sp>
        <p:nvSpPr>
          <p:cNvPr id="505860" name="Notes Placeholder 1"/>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b="1">
                <a:latin typeface="Times New Roman" charset="0"/>
                <a:cs typeface="+mn-cs"/>
              </a:rPr>
              <a:t>Instructor Notes</a:t>
            </a:r>
            <a:endParaRPr lang="en-US">
              <a:latin typeface="Times New Roman" charset="0"/>
              <a:cs typeface="+mn-cs"/>
            </a:endParaRPr>
          </a:p>
          <a:p>
            <a:pPr>
              <a:buFontTx/>
              <a:buChar char="•"/>
              <a:defRPr/>
            </a:pPr>
            <a:r>
              <a:rPr lang="en-US">
                <a:latin typeface="Times New Roman" charset="0"/>
                <a:cs typeface="+mn-cs"/>
              </a:rPr>
              <a:t>Here is a real-world example showing the efforts of Enrico</a:t>
            </a:r>
            <a:r>
              <a:rPr lang="ja-JP" altLang="en-US">
                <a:latin typeface="Times New Roman" charset="0"/>
                <a:cs typeface="+mn-cs"/>
              </a:rPr>
              <a:t>’</a:t>
            </a:r>
            <a:r>
              <a:rPr lang="en-US">
                <a:latin typeface="Times New Roman" charset="0"/>
                <a:cs typeface="+mn-cs"/>
              </a:rPr>
              <a:t>s, an Italian restaurant, as it implements a HACCP program. </a:t>
            </a:r>
          </a:p>
          <a:p>
            <a:pPr lvl="1">
              <a:buFontTx/>
              <a:buChar char="•"/>
              <a:defRPr/>
            </a:pPr>
            <a:r>
              <a:rPr lang="en-US">
                <a:latin typeface="Times New Roman" charset="0"/>
              </a:rPr>
              <a:t>The management team at Enrico</a:t>
            </a:r>
            <a:r>
              <a:rPr lang="ja-JP" altLang="en-US">
                <a:latin typeface="Times New Roman" charset="0"/>
              </a:rPr>
              <a:t>’</a:t>
            </a:r>
            <a:r>
              <a:rPr lang="en-US">
                <a:latin typeface="Times New Roman" charset="0"/>
              </a:rPr>
              <a:t>s decided to implement a HACCP program. They began by analyzing their hazards.</a:t>
            </a:r>
          </a:p>
          <a:p>
            <a:pPr lvl="1">
              <a:buFontTx/>
              <a:buChar char="•"/>
              <a:defRPr/>
            </a:pPr>
            <a:r>
              <a:rPr lang="en-US">
                <a:latin typeface="Times New Roman" charset="0"/>
              </a:rPr>
              <a:t>The team noted that many of their dishes are received, stored, prepared, cooked, and served the same day. The most popular of these items was the spicy charbroiled chicken breast.</a:t>
            </a:r>
          </a:p>
          <a:p>
            <a:pPr lvl="1">
              <a:buFontTx/>
              <a:buChar char="•"/>
              <a:defRPr/>
            </a:pPr>
            <a:r>
              <a:rPr lang="en-US">
                <a:latin typeface="Times New Roman" charset="0"/>
              </a:rPr>
              <a:t>The team determined that bacteria were the most likely hazard to food prepared this way.</a:t>
            </a:r>
          </a:p>
          <a:p>
            <a:pPr>
              <a:defRPr/>
            </a:pPr>
            <a:endParaRPr lang="en-US">
              <a:latin typeface="Times New Roman" charset="0"/>
              <a:cs typeface="+mn-cs"/>
            </a:endParaRPr>
          </a:p>
        </p:txBody>
      </p:sp>
    </p:spTree>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8541E4A1-41BF-D545-A3D5-64EE4ED4C851}" type="slidenum">
              <a:rPr lang="en-US" sz="1200" b="0" smtClean="0">
                <a:solidFill>
                  <a:schemeClr val="tx1"/>
                </a:solidFill>
              </a:rPr>
              <a:pPr eaLnBrk="1" hangingPunct="1">
                <a:defRPr/>
              </a:pPr>
              <a:t>209</a:t>
            </a:fld>
            <a:endParaRPr lang="en-US" sz="1200" b="0" smtClean="0">
              <a:solidFill>
                <a:schemeClr val="tx1"/>
              </a:solidFill>
            </a:endParaRPr>
          </a:p>
        </p:txBody>
      </p:sp>
      <p:sp>
        <p:nvSpPr>
          <p:cNvPr id="506883" name="Rectangle 2"/>
          <p:cNvSpPr>
            <a:spLocks noGrp="1" noRot="1" noChangeAspect="1" noChangeArrowheads="1" noTextEdit="1"/>
          </p:cNvSpPr>
          <p:nvPr>
            <p:ph type="sldImg"/>
          </p:nvPr>
        </p:nvSpPr>
        <p:spPr>
          <a:xfrm>
            <a:off x="1182688" y="696913"/>
            <a:ext cx="4648200" cy="3486150"/>
          </a:xfrm>
          <a:ln/>
        </p:spPr>
      </p:sp>
      <p:sp>
        <p:nvSpPr>
          <p:cNvPr id="506884" name="Notes Placeholder 1"/>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b="1">
                <a:latin typeface="Times New Roman" charset="0"/>
                <a:cs typeface="+mn-cs"/>
              </a:rPr>
              <a:t>Instructor Notes</a:t>
            </a:r>
            <a:endParaRPr lang="en-US">
              <a:latin typeface="Times New Roman" charset="0"/>
              <a:cs typeface="+mn-cs"/>
            </a:endParaRPr>
          </a:p>
          <a:p>
            <a:pPr>
              <a:buFontTx/>
              <a:buChar char="•"/>
              <a:defRPr/>
            </a:pPr>
            <a:r>
              <a:rPr lang="en-US">
                <a:latin typeface="Times New Roman" charset="0"/>
                <a:cs typeface="+mn-cs"/>
              </a:rPr>
              <a:t>Here is a real-world example showing the efforts of Enrico</a:t>
            </a:r>
            <a:r>
              <a:rPr lang="ja-JP" altLang="en-US">
                <a:latin typeface="Times New Roman" charset="0"/>
                <a:cs typeface="+mn-cs"/>
              </a:rPr>
              <a:t>’</a:t>
            </a:r>
            <a:r>
              <a:rPr lang="en-US">
                <a:latin typeface="Times New Roman" charset="0"/>
                <a:cs typeface="+mn-cs"/>
              </a:rPr>
              <a:t>s, an Italian restaurant, as it implements a HACCP program. </a:t>
            </a:r>
          </a:p>
          <a:p>
            <a:pPr lvl="1">
              <a:buFontTx/>
              <a:buChar char="•"/>
              <a:defRPr/>
            </a:pPr>
            <a:r>
              <a:rPr lang="en-US">
                <a:latin typeface="Times New Roman" charset="0"/>
              </a:rPr>
              <a:t>Enrico</a:t>
            </a:r>
            <a:r>
              <a:rPr lang="ja-JP" altLang="en-US">
                <a:latin typeface="Times New Roman" charset="0"/>
              </a:rPr>
              <a:t>’</a:t>
            </a:r>
            <a:r>
              <a:rPr lang="en-US">
                <a:latin typeface="Times New Roman" charset="0"/>
              </a:rPr>
              <a:t>s management identified cooking as the CCP for food prepared and cooked for immediate service. This included the chicken breasts.</a:t>
            </a:r>
          </a:p>
          <a:p>
            <a:pPr lvl="1">
              <a:buFontTx/>
              <a:buChar char="•"/>
              <a:defRPr/>
            </a:pPr>
            <a:r>
              <a:rPr lang="en-US">
                <a:latin typeface="Times New Roman" charset="0"/>
              </a:rPr>
              <a:t>These food items must be handled correctly throughout the flow of food. However, correct cooking is the only step that will eliminate or reduce bacteria to safe levels.</a:t>
            </a:r>
          </a:p>
          <a:p>
            <a:pPr lvl="1">
              <a:buFontTx/>
              <a:buChar char="•"/>
              <a:defRPr/>
            </a:pPr>
            <a:r>
              <a:rPr lang="en-US">
                <a:latin typeface="Times New Roman" charset="0"/>
              </a:rPr>
              <a:t>Since the chicken breasts were prepared for immediate service, cooking was the only CCP identified.</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866050C8-A639-2E4F-BDDD-34D176703EE4}" type="slidenum">
              <a:rPr lang="en-US" sz="1200" b="0" smtClean="0">
                <a:solidFill>
                  <a:schemeClr val="tx1"/>
                </a:solidFill>
              </a:rPr>
              <a:pPr eaLnBrk="1" hangingPunct="1">
                <a:defRPr/>
              </a:pPr>
              <a:t>21</a:t>
            </a:fld>
            <a:endParaRPr lang="en-US" sz="1200" b="0" smtClean="0">
              <a:solidFill>
                <a:schemeClr val="tx1"/>
              </a:solidFill>
            </a:endParaRPr>
          </a:p>
        </p:txBody>
      </p:sp>
      <p:sp>
        <p:nvSpPr>
          <p:cNvPr id="312323" name="Rectangle 2"/>
          <p:cNvSpPr>
            <a:spLocks noGrp="1" noRot="1" noChangeAspect="1" noChangeArrowheads="1" noTextEdit="1"/>
          </p:cNvSpPr>
          <p:nvPr>
            <p:ph type="sldImg"/>
          </p:nvPr>
        </p:nvSpPr>
        <p:spPr>
          <a:xfrm>
            <a:off x="1181100" y="698500"/>
            <a:ext cx="4648200" cy="3486150"/>
          </a:xfrm>
          <a:ln/>
        </p:spPr>
      </p:sp>
      <p:sp>
        <p:nvSpPr>
          <p:cNvPr id="312324" name="Rectangle 3"/>
          <p:cNvSpPr>
            <a:spLocks noGrp="1" noChangeArrowheads="1"/>
          </p:cNvSpPr>
          <p:nvPr>
            <p:ph type="body" idx="1"/>
          </p:nvPr>
        </p:nvSpPr>
        <p:spPr>
          <a:xfrm>
            <a:off x="876300" y="4470400"/>
            <a:ext cx="5143500" cy="429260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4300" indent="-114300" eaLnBrk="1" hangingPunct="1">
              <a:spcBef>
                <a:spcPct val="50000"/>
              </a:spcBef>
              <a:defRPr/>
            </a:pPr>
            <a:r>
              <a:rPr lang="en-US" b="1">
                <a:latin typeface="Times New Roman" charset="0"/>
                <a:cs typeface="Times New Roman" charset="0"/>
              </a:rPr>
              <a:t>Instructor Notes</a:t>
            </a:r>
          </a:p>
          <a:p>
            <a:pPr marL="114300" indent="-114300" eaLnBrk="1" hangingPunct="1">
              <a:spcBef>
                <a:spcPct val="50000"/>
              </a:spcBef>
              <a:buSzPct val="80000"/>
              <a:buFontTx/>
              <a:buChar char="•"/>
              <a:defRPr/>
            </a:pPr>
            <a:r>
              <a:rPr lang="en-US">
                <a:latin typeface="Times New Roman" charset="0"/>
                <a:cs typeface="Times New Roman" charset="0"/>
              </a:rPr>
              <a:t>Like TCS food, ready-to-eat food also needs careful handling to prevent contamination. </a:t>
            </a:r>
          </a:p>
          <a:p>
            <a:pPr marL="114300" indent="-114300" eaLnBrk="1" hangingPunct="1">
              <a:spcBef>
                <a:spcPct val="50000"/>
              </a:spcBef>
              <a:buSzPct val="80000"/>
              <a:defRPr/>
            </a:pPr>
            <a:endParaRPr lang="en-US">
              <a:latin typeface="Times New Roman" charset="0"/>
              <a:cs typeface="Times New Roman" charset="0"/>
            </a:endParaRPr>
          </a:p>
        </p:txBody>
      </p:sp>
    </p:spTree>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C72768A3-EE04-3149-935F-8021B398316A}" type="slidenum">
              <a:rPr lang="en-US" sz="1200" b="0" smtClean="0">
                <a:solidFill>
                  <a:schemeClr val="tx1"/>
                </a:solidFill>
              </a:rPr>
              <a:pPr eaLnBrk="1" hangingPunct="1">
                <a:defRPr/>
              </a:pPr>
              <a:t>210</a:t>
            </a:fld>
            <a:endParaRPr lang="en-US" sz="1200" b="0" smtClean="0">
              <a:solidFill>
                <a:schemeClr val="tx1"/>
              </a:solidFill>
            </a:endParaRPr>
          </a:p>
        </p:txBody>
      </p:sp>
      <p:sp>
        <p:nvSpPr>
          <p:cNvPr id="507907" name="Rectangle 2"/>
          <p:cNvSpPr>
            <a:spLocks noGrp="1" noRot="1" noChangeAspect="1" noChangeArrowheads="1" noTextEdit="1"/>
          </p:cNvSpPr>
          <p:nvPr>
            <p:ph type="sldImg"/>
          </p:nvPr>
        </p:nvSpPr>
        <p:spPr>
          <a:xfrm>
            <a:off x="1182688" y="696913"/>
            <a:ext cx="4648200" cy="3486150"/>
          </a:xfrm>
          <a:ln/>
        </p:spPr>
      </p:sp>
      <p:sp>
        <p:nvSpPr>
          <p:cNvPr id="507908" name="Notes Placeholder 1"/>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b="1">
                <a:latin typeface="Times New Roman" charset="0"/>
                <a:cs typeface="+mn-cs"/>
              </a:rPr>
              <a:t>Instructor Notes</a:t>
            </a:r>
            <a:endParaRPr lang="en-US">
              <a:latin typeface="Times New Roman" charset="0"/>
              <a:cs typeface="+mn-cs"/>
            </a:endParaRPr>
          </a:p>
          <a:p>
            <a:pPr>
              <a:buFontTx/>
              <a:buChar char="•"/>
              <a:defRPr/>
            </a:pPr>
            <a:r>
              <a:rPr lang="en-US">
                <a:latin typeface="Times New Roman" charset="0"/>
                <a:cs typeface="+mn-cs"/>
              </a:rPr>
              <a:t>Here is a real-world example showing the efforts of Enrico</a:t>
            </a:r>
            <a:r>
              <a:rPr lang="ja-JP" altLang="en-US">
                <a:latin typeface="Times New Roman" charset="0"/>
                <a:cs typeface="+mn-cs"/>
              </a:rPr>
              <a:t>’</a:t>
            </a:r>
            <a:r>
              <a:rPr lang="en-US">
                <a:latin typeface="Times New Roman" charset="0"/>
                <a:cs typeface="+mn-cs"/>
              </a:rPr>
              <a:t>s, an Italian restaurant, as it implements a HACCP program. </a:t>
            </a:r>
          </a:p>
          <a:p>
            <a:pPr lvl="1">
              <a:buFontTx/>
              <a:buChar char="•"/>
              <a:defRPr/>
            </a:pPr>
            <a:r>
              <a:rPr lang="en-US">
                <a:latin typeface="Times New Roman" charset="0"/>
              </a:rPr>
              <a:t>With cooking identified as the CCP for Enrico</a:t>
            </a:r>
            <a:r>
              <a:rPr lang="ja-JP" altLang="en-US">
                <a:latin typeface="Times New Roman" charset="0"/>
              </a:rPr>
              <a:t>’</a:t>
            </a:r>
            <a:r>
              <a:rPr lang="en-US">
                <a:latin typeface="Times New Roman" charset="0"/>
              </a:rPr>
              <a:t>s chicken breasts, a critical limit was needed. Management determined that the critical limit would be cooking the chicken to a minimum internal temperature of 165°F (74°C) for 15 seconds.</a:t>
            </a:r>
          </a:p>
          <a:p>
            <a:pPr lvl="1">
              <a:buFontTx/>
              <a:buChar char="•"/>
              <a:defRPr/>
            </a:pPr>
            <a:r>
              <a:rPr lang="en-US">
                <a:latin typeface="Times New Roman" charset="0"/>
              </a:rPr>
              <a:t>They decided that the critical limit could be met by cooking chicken breasts in the broiler for 16 minutes.</a:t>
            </a:r>
          </a:p>
        </p:txBody>
      </p:sp>
    </p:spTree>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6256695A-C879-6249-B6B3-084070EB95B6}" type="slidenum">
              <a:rPr lang="en-US" sz="1200" b="0" smtClean="0">
                <a:solidFill>
                  <a:schemeClr val="tx1"/>
                </a:solidFill>
              </a:rPr>
              <a:pPr eaLnBrk="1" hangingPunct="1">
                <a:defRPr/>
              </a:pPr>
              <a:t>211</a:t>
            </a:fld>
            <a:endParaRPr lang="en-US" sz="1200" b="0" smtClean="0">
              <a:solidFill>
                <a:schemeClr val="tx1"/>
              </a:solidFill>
            </a:endParaRPr>
          </a:p>
        </p:txBody>
      </p:sp>
      <p:sp>
        <p:nvSpPr>
          <p:cNvPr id="508931" name="Rectangle 2"/>
          <p:cNvSpPr>
            <a:spLocks noGrp="1" noRot="1" noChangeAspect="1" noChangeArrowheads="1" noTextEdit="1"/>
          </p:cNvSpPr>
          <p:nvPr>
            <p:ph type="sldImg"/>
          </p:nvPr>
        </p:nvSpPr>
        <p:spPr>
          <a:xfrm>
            <a:off x="1182688" y="696913"/>
            <a:ext cx="4648200" cy="3486150"/>
          </a:xfrm>
          <a:ln/>
        </p:spPr>
      </p:sp>
      <p:sp>
        <p:nvSpPr>
          <p:cNvPr id="508932" name="Notes Placeholder 1"/>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b="1">
                <a:latin typeface="Times New Roman" charset="0"/>
                <a:cs typeface="+mn-cs"/>
              </a:rPr>
              <a:t>Instructor Notes</a:t>
            </a:r>
            <a:endParaRPr lang="en-US">
              <a:latin typeface="Times New Roman" charset="0"/>
              <a:cs typeface="+mn-cs"/>
            </a:endParaRPr>
          </a:p>
          <a:p>
            <a:pPr>
              <a:buFontTx/>
              <a:buChar char="•"/>
              <a:defRPr/>
            </a:pPr>
            <a:r>
              <a:rPr lang="en-US">
                <a:latin typeface="Times New Roman" charset="0"/>
                <a:cs typeface="+mn-cs"/>
              </a:rPr>
              <a:t>Here is a real-world example showing the efforts of Enrico</a:t>
            </a:r>
            <a:r>
              <a:rPr lang="ja-JP" altLang="en-US">
                <a:latin typeface="Times New Roman" charset="0"/>
                <a:cs typeface="+mn-cs"/>
              </a:rPr>
              <a:t>’</a:t>
            </a:r>
            <a:r>
              <a:rPr lang="en-US">
                <a:latin typeface="Times New Roman" charset="0"/>
                <a:cs typeface="+mn-cs"/>
              </a:rPr>
              <a:t>s, an Italian restaurant, as it implements a HACCP program. </a:t>
            </a:r>
          </a:p>
          <a:p>
            <a:pPr lvl="1">
              <a:buFontTx/>
              <a:buChar char="•"/>
              <a:defRPr/>
            </a:pPr>
            <a:r>
              <a:rPr lang="en-US">
                <a:latin typeface="Times New Roman" charset="0"/>
              </a:rPr>
              <a:t>At Enrico</a:t>
            </a:r>
            <a:r>
              <a:rPr lang="ja-JP" altLang="en-US">
                <a:latin typeface="Times New Roman" charset="0"/>
              </a:rPr>
              <a:t>’</a:t>
            </a:r>
            <a:r>
              <a:rPr lang="en-US">
                <a:latin typeface="Times New Roman" charset="0"/>
              </a:rPr>
              <a:t>s, each charbroiled chicken breast is cooked to order. The team decided to check the critical limit by inserting a clean and sanitized thermocouple probe into the thickest part of each chicken breast.</a:t>
            </a:r>
          </a:p>
          <a:p>
            <a:pPr lvl="1">
              <a:buFontTx/>
              <a:buChar char="•"/>
              <a:defRPr/>
            </a:pPr>
            <a:r>
              <a:rPr lang="en-US">
                <a:latin typeface="Times New Roman" charset="0"/>
              </a:rPr>
              <a:t>The grill cook must check the temperature of each chicken breast after cooking. Each chicken breast must reach the minimum internal temperature of 165°F (74°C) for 15 seconds.</a:t>
            </a:r>
          </a:p>
        </p:txBody>
      </p:sp>
    </p:spTree>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32D31866-E49E-E14C-9836-ABD7A70B223A}" type="slidenum">
              <a:rPr lang="en-US" sz="1200" b="0" smtClean="0">
                <a:solidFill>
                  <a:schemeClr val="tx1"/>
                </a:solidFill>
              </a:rPr>
              <a:pPr eaLnBrk="1" hangingPunct="1">
                <a:defRPr/>
              </a:pPr>
              <a:t>212</a:t>
            </a:fld>
            <a:endParaRPr lang="en-US" sz="1200" b="0" smtClean="0">
              <a:solidFill>
                <a:schemeClr val="tx1"/>
              </a:solidFill>
            </a:endParaRPr>
          </a:p>
        </p:txBody>
      </p:sp>
      <p:sp>
        <p:nvSpPr>
          <p:cNvPr id="509955" name="Rectangle 2"/>
          <p:cNvSpPr>
            <a:spLocks noGrp="1" noRot="1" noChangeAspect="1" noChangeArrowheads="1" noTextEdit="1"/>
          </p:cNvSpPr>
          <p:nvPr>
            <p:ph type="sldImg"/>
          </p:nvPr>
        </p:nvSpPr>
        <p:spPr>
          <a:xfrm>
            <a:off x="1182688" y="696913"/>
            <a:ext cx="4648200" cy="3486150"/>
          </a:xfrm>
          <a:ln/>
        </p:spPr>
      </p:sp>
      <p:sp>
        <p:nvSpPr>
          <p:cNvPr id="509956" name="Notes Placeholder 1"/>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b="1">
                <a:latin typeface="Times New Roman" charset="0"/>
                <a:cs typeface="+mn-cs"/>
              </a:rPr>
              <a:t>Instructor Notes</a:t>
            </a:r>
            <a:endParaRPr lang="en-US">
              <a:latin typeface="Times New Roman" charset="0"/>
              <a:cs typeface="+mn-cs"/>
            </a:endParaRPr>
          </a:p>
          <a:p>
            <a:pPr>
              <a:buFontTx/>
              <a:buChar char="•"/>
              <a:defRPr/>
            </a:pPr>
            <a:r>
              <a:rPr lang="en-US">
                <a:latin typeface="Times New Roman" charset="0"/>
                <a:cs typeface="+mn-cs"/>
              </a:rPr>
              <a:t>Here is a real-world example showing the efforts of Enrico</a:t>
            </a:r>
            <a:r>
              <a:rPr lang="ja-JP" altLang="en-US">
                <a:latin typeface="Times New Roman" charset="0"/>
                <a:cs typeface="+mn-cs"/>
              </a:rPr>
              <a:t>’</a:t>
            </a:r>
            <a:r>
              <a:rPr lang="en-US">
                <a:latin typeface="Times New Roman" charset="0"/>
                <a:cs typeface="+mn-cs"/>
              </a:rPr>
              <a:t>s, an Italian restaurant, as it implements a HACCP program. </a:t>
            </a:r>
          </a:p>
          <a:p>
            <a:pPr lvl="1">
              <a:buFontTx/>
              <a:buChar char="•"/>
              <a:defRPr/>
            </a:pPr>
            <a:r>
              <a:rPr lang="en-US">
                <a:latin typeface="Times New Roman" charset="0"/>
              </a:rPr>
              <a:t>If the chicken breast has not reached its critical limit within the 16-minute cook time, the grill cook at Enrico</a:t>
            </a:r>
            <a:r>
              <a:rPr lang="ja-JP" altLang="en-US">
                <a:latin typeface="Times New Roman" charset="0"/>
              </a:rPr>
              <a:t>’</a:t>
            </a:r>
            <a:r>
              <a:rPr lang="en-US">
                <a:latin typeface="Times New Roman" charset="0"/>
              </a:rPr>
              <a:t>s must keep cooking the chicken breast until it has reached it.</a:t>
            </a:r>
          </a:p>
          <a:p>
            <a:pPr lvl="1">
              <a:buFontTx/>
              <a:buChar char="•"/>
              <a:defRPr/>
            </a:pPr>
            <a:r>
              <a:rPr lang="en-US">
                <a:latin typeface="Times New Roman" charset="0"/>
              </a:rPr>
              <a:t>This and all other corrective actions are noted in the temperature log.</a:t>
            </a:r>
          </a:p>
        </p:txBody>
      </p:sp>
    </p:spTree>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C7746F20-3A5F-BC48-8CAF-DFC22A2C5B2F}" type="slidenum">
              <a:rPr lang="en-US" sz="1200" b="0" smtClean="0">
                <a:solidFill>
                  <a:schemeClr val="tx1"/>
                </a:solidFill>
              </a:rPr>
              <a:pPr eaLnBrk="1" hangingPunct="1">
                <a:defRPr/>
              </a:pPr>
              <a:t>213</a:t>
            </a:fld>
            <a:endParaRPr lang="en-US" sz="1200" b="0" smtClean="0">
              <a:solidFill>
                <a:schemeClr val="tx1"/>
              </a:solidFill>
            </a:endParaRPr>
          </a:p>
        </p:txBody>
      </p:sp>
      <p:sp>
        <p:nvSpPr>
          <p:cNvPr id="510979" name="Rectangle 2"/>
          <p:cNvSpPr>
            <a:spLocks noGrp="1" noRot="1" noChangeAspect="1" noChangeArrowheads="1" noTextEdit="1"/>
          </p:cNvSpPr>
          <p:nvPr>
            <p:ph type="sldImg"/>
          </p:nvPr>
        </p:nvSpPr>
        <p:spPr>
          <a:xfrm>
            <a:off x="1182688" y="696913"/>
            <a:ext cx="4648200" cy="3486150"/>
          </a:xfrm>
          <a:ln/>
        </p:spPr>
      </p:sp>
      <p:sp>
        <p:nvSpPr>
          <p:cNvPr id="468995" name="Notes Placeholder 1"/>
          <p:cNvSpPr>
            <a:spLocks noGrp="1"/>
          </p:cNvSpPr>
          <p:nvPr>
            <p:ph type="body" idx="1"/>
          </p:nvPr>
        </p:nvSpPr>
        <p:spPr>
          <a:noFill/>
        </p:spPr>
        <p:txBody>
          <a:bodyPr/>
          <a:lstStyle/>
          <a:p>
            <a:r>
              <a:rPr lang="en-US" b="1">
                <a:latin typeface="Times New Roman" charset="0"/>
              </a:rPr>
              <a:t>Instructor Notes</a:t>
            </a:r>
            <a:endParaRPr lang="en-US">
              <a:latin typeface="Times New Roman" charset="0"/>
            </a:endParaRPr>
          </a:p>
          <a:p>
            <a:pPr>
              <a:buFontTx/>
              <a:buChar char="•"/>
            </a:pPr>
            <a:r>
              <a:rPr lang="en-US">
                <a:latin typeface="Times New Roman" charset="0"/>
              </a:rPr>
              <a:t>Here is a real-world example showing the efforts of Enrico</a:t>
            </a:r>
            <a:r>
              <a:rPr lang="ja-JP" altLang="en-US">
                <a:latin typeface="Times New Roman" charset="0"/>
              </a:rPr>
              <a:t>’</a:t>
            </a:r>
            <a:r>
              <a:rPr lang="en-US" altLang="ja-JP">
                <a:latin typeface="Times New Roman" charset="0"/>
              </a:rPr>
              <a:t>s, an Italian restaurant, as it implements a HACCP program. </a:t>
            </a:r>
          </a:p>
          <a:p>
            <a:pPr lvl="1">
              <a:buFontTx/>
              <a:buChar char="•"/>
            </a:pPr>
            <a:r>
              <a:rPr lang="en-US">
                <a:latin typeface="Times New Roman" charset="0"/>
              </a:rPr>
              <a:t>Enrico</a:t>
            </a:r>
            <a:r>
              <a:rPr lang="ja-JP" altLang="en-US">
                <a:latin typeface="Times New Roman" charset="0"/>
              </a:rPr>
              <a:t>’</a:t>
            </a:r>
            <a:r>
              <a:rPr lang="en-US" altLang="ja-JP">
                <a:latin typeface="Times New Roman" charset="0"/>
              </a:rPr>
              <a:t>s management team performs HACCP checks once per shift. They make sure that critical limits were met and appropriate corrective actions were taken when needed.</a:t>
            </a:r>
          </a:p>
          <a:p>
            <a:pPr lvl="1">
              <a:buFontTx/>
              <a:buChar char="•"/>
            </a:pPr>
            <a:r>
              <a:rPr lang="en-US">
                <a:latin typeface="Times New Roman" charset="0"/>
              </a:rPr>
              <a:t>They also check the temperature logs on a weekly basis to identify patterns. This helps to determine if processes or procedures need to be changed. For example, over several weeks they noticed problems toward the end of each week. The chicken breasts often failed to meet the critical limit. The appropriate corrective action was being taken.</a:t>
            </a:r>
          </a:p>
          <a:p>
            <a:pPr lvl="1">
              <a:buFontTx/>
              <a:buChar char="•"/>
            </a:pPr>
            <a:r>
              <a:rPr lang="en-US">
                <a:latin typeface="Times New Roman" charset="0"/>
              </a:rPr>
              <a:t>Management discovered that Enrico</a:t>
            </a:r>
            <a:r>
              <a:rPr lang="ja-JP" altLang="en-US">
                <a:latin typeface="Times New Roman" charset="0"/>
              </a:rPr>
              <a:t>’</a:t>
            </a:r>
            <a:r>
              <a:rPr lang="en-US" altLang="ja-JP">
                <a:latin typeface="Times New Roman" charset="0"/>
              </a:rPr>
              <a:t>s received chicken shipments from a different supplier on Thursdays. This supplier provided a six-ounce chicken breast. Enrico</a:t>
            </a:r>
            <a:r>
              <a:rPr lang="ja-JP" altLang="en-US">
                <a:latin typeface="Times New Roman" charset="0"/>
              </a:rPr>
              <a:t>’</a:t>
            </a:r>
            <a:r>
              <a:rPr lang="en-US" altLang="ja-JP">
                <a:latin typeface="Times New Roman" charset="0"/>
              </a:rPr>
              <a:t>s chicken specifications listed a four-ounce chicken breast. Management worked with the supplier to ensure they received four-ounce breasts. The receiving procedures were changed to include a weight check.</a:t>
            </a:r>
            <a:r>
              <a:rPr lang="en-US" altLang="ja-JP" sz="1800">
                <a:latin typeface="Times New Roman" charset="0"/>
              </a:rPr>
              <a:t> </a:t>
            </a:r>
          </a:p>
          <a:p>
            <a:pPr lvl="1">
              <a:buFontTx/>
              <a:buChar char="•"/>
            </a:pPr>
            <a:endParaRPr lang="en-US" sz="1800">
              <a:latin typeface="Times New Roman" charset="0"/>
            </a:endParaRPr>
          </a:p>
          <a:p>
            <a:pPr lvl="1"/>
            <a:endParaRPr lang="en-US">
              <a:latin typeface="Times New Roman" charset="0"/>
            </a:endParaRPr>
          </a:p>
        </p:txBody>
      </p:sp>
    </p:spTree>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879B0447-8312-5942-9732-2723776BBC47}" type="slidenum">
              <a:rPr lang="en-US" sz="1200" b="0" smtClean="0">
                <a:solidFill>
                  <a:schemeClr val="tx1"/>
                </a:solidFill>
              </a:rPr>
              <a:pPr eaLnBrk="1" hangingPunct="1">
                <a:defRPr/>
              </a:pPr>
              <a:t>214</a:t>
            </a:fld>
            <a:endParaRPr lang="en-US" sz="1200" b="0" smtClean="0">
              <a:solidFill>
                <a:schemeClr val="tx1"/>
              </a:solidFill>
            </a:endParaRPr>
          </a:p>
        </p:txBody>
      </p:sp>
      <p:sp>
        <p:nvSpPr>
          <p:cNvPr id="512003" name="Rectangle 2"/>
          <p:cNvSpPr>
            <a:spLocks noGrp="1" noRot="1" noChangeAspect="1" noChangeArrowheads="1" noTextEdit="1"/>
          </p:cNvSpPr>
          <p:nvPr>
            <p:ph type="sldImg"/>
          </p:nvPr>
        </p:nvSpPr>
        <p:spPr>
          <a:xfrm>
            <a:off x="1182688" y="696913"/>
            <a:ext cx="4648200" cy="3486150"/>
          </a:xfrm>
          <a:ln/>
        </p:spPr>
      </p:sp>
      <p:sp>
        <p:nvSpPr>
          <p:cNvPr id="471043" name="Rectangle 3"/>
          <p:cNvSpPr>
            <a:spLocks noGrp="1" noChangeArrowheads="1"/>
          </p:cNvSpPr>
          <p:nvPr>
            <p:ph type="body" idx="1"/>
          </p:nvPr>
        </p:nvSpPr>
        <p:spPr>
          <a:xfrm>
            <a:off x="876300" y="4465638"/>
            <a:ext cx="5318125" cy="4183062"/>
          </a:xfrm>
          <a:noFill/>
        </p:spPr>
        <p:txBody>
          <a:bodyPr/>
          <a:lstStyle/>
          <a:p>
            <a:pPr marL="115888" indent="-115888" eaLnBrk="1" hangingPunct="1"/>
            <a:r>
              <a:rPr lang="en-US" b="1">
                <a:latin typeface="Times New Roman" charset="0"/>
              </a:rPr>
              <a:t>Instructor Notes</a:t>
            </a:r>
            <a:endParaRPr lang="en-US">
              <a:latin typeface="Times New Roman" charset="0"/>
            </a:endParaRPr>
          </a:p>
          <a:p>
            <a:pPr marL="115888" indent="-115888" eaLnBrk="1" hangingPunct="1">
              <a:buFontTx/>
              <a:buChar char="•"/>
            </a:pPr>
            <a:r>
              <a:rPr lang="en-US">
                <a:latin typeface="Times New Roman" charset="0"/>
              </a:rPr>
              <a:t> Maintain your HACCP plan and keep all documentation created when developing it.</a:t>
            </a:r>
          </a:p>
          <a:p>
            <a:pPr marL="115888" indent="-115888" eaLnBrk="1" hangingPunct="1">
              <a:buFontTx/>
              <a:buChar char="•"/>
            </a:pPr>
            <a:r>
              <a:rPr lang="en-US">
                <a:latin typeface="Times New Roman" charset="0"/>
              </a:rPr>
              <a:t> Here is a real-world example showing the efforts of Enrico</a:t>
            </a:r>
            <a:r>
              <a:rPr lang="ja-JP" altLang="en-US">
                <a:latin typeface="Times New Roman" charset="0"/>
              </a:rPr>
              <a:t>’</a:t>
            </a:r>
            <a:r>
              <a:rPr lang="en-US" altLang="ja-JP">
                <a:latin typeface="Times New Roman" charset="0"/>
              </a:rPr>
              <a:t>s, an Italian restaurant, as it      implements a HACCP program. </a:t>
            </a:r>
          </a:p>
          <a:p>
            <a:pPr marL="573088" lvl="1" indent="-115888" eaLnBrk="1" hangingPunct="1">
              <a:buFontTx/>
              <a:buChar char="•"/>
            </a:pPr>
            <a:r>
              <a:rPr lang="en-US">
                <a:latin typeface="Times New Roman" charset="0"/>
              </a:rPr>
              <a:t>Enrico</a:t>
            </a:r>
            <a:r>
              <a:rPr lang="ja-JP" altLang="en-US">
                <a:latin typeface="Times New Roman" charset="0"/>
              </a:rPr>
              <a:t>’</a:t>
            </a:r>
            <a:r>
              <a:rPr lang="en-US" altLang="ja-JP">
                <a:latin typeface="Times New Roman" charset="0"/>
              </a:rPr>
              <a:t>s management team determined that time-temperature logs should be kept for three months. Receiving invoices would be kept for 60 days. The team used this documentation to support and revise their HACCP plan.</a:t>
            </a:r>
          </a:p>
          <a:p>
            <a:pPr marL="115888" indent="-115888" eaLnBrk="1" hangingPunct="1"/>
            <a:endParaRPr lang="en-US">
              <a:latin typeface="Times New Roman" charset="0"/>
            </a:endParaRPr>
          </a:p>
          <a:p>
            <a:pPr marL="115888" indent="-115888" eaLnBrk="1" hangingPunct="1"/>
            <a:endParaRPr lang="en-US">
              <a:latin typeface="Times New Roman" charset="0"/>
            </a:endParaRPr>
          </a:p>
        </p:txBody>
      </p:sp>
    </p:spTree>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7236F865-5A97-A34D-9EFD-48986F0D77B6}" type="slidenum">
              <a:rPr lang="en-US" sz="1200" b="0" smtClean="0">
                <a:solidFill>
                  <a:schemeClr val="tx1"/>
                </a:solidFill>
              </a:rPr>
              <a:pPr eaLnBrk="1" hangingPunct="1">
                <a:defRPr/>
              </a:pPr>
              <a:t>215</a:t>
            </a:fld>
            <a:endParaRPr lang="en-US" sz="1200" b="0" smtClean="0">
              <a:solidFill>
                <a:schemeClr val="tx1"/>
              </a:solidFill>
            </a:endParaRPr>
          </a:p>
        </p:txBody>
      </p:sp>
      <p:sp>
        <p:nvSpPr>
          <p:cNvPr id="513027" name="Rectangle 2"/>
          <p:cNvSpPr>
            <a:spLocks noGrp="1" noRot="1" noChangeAspect="1" noChangeArrowheads="1" noTextEdit="1"/>
          </p:cNvSpPr>
          <p:nvPr>
            <p:ph type="sldImg"/>
          </p:nvPr>
        </p:nvSpPr>
        <p:spPr>
          <a:xfrm>
            <a:off x="1182688" y="696913"/>
            <a:ext cx="4648200" cy="3486150"/>
          </a:xfrm>
          <a:ln/>
        </p:spPr>
      </p:sp>
      <p:sp>
        <p:nvSpPr>
          <p:cNvPr id="513028" name="Rectangle 3"/>
          <p:cNvSpPr>
            <a:spLocks noGrp="1" noChangeArrowheads="1"/>
          </p:cNvSpPr>
          <p:nvPr>
            <p:ph type="body" idx="1"/>
          </p:nvPr>
        </p:nvSpPr>
        <p:spPr>
          <a:xfrm>
            <a:off x="876300" y="4468813"/>
            <a:ext cx="5432425" cy="42941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b="1">
                <a:latin typeface="Times New Roman" charset="0"/>
                <a:cs typeface="+mn-cs"/>
              </a:rPr>
              <a:t>Instructor Notes</a:t>
            </a:r>
          </a:p>
          <a:p>
            <a:pPr eaLnBrk="1" hangingPunct="1">
              <a:buFontTx/>
              <a:buChar char="•"/>
              <a:defRPr/>
            </a:pPr>
            <a:r>
              <a:rPr lang="en-US">
                <a:latin typeface="Times New Roman" charset="0"/>
                <a:cs typeface="+mn-cs"/>
              </a:rPr>
              <a:t>Some food processes are highly specialized and can be a serious health risk if specific procedures are not followed. Typically these processes are carried out at processing plants.</a:t>
            </a:r>
          </a:p>
          <a:p>
            <a:pPr eaLnBrk="1" hangingPunct="1">
              <a:buFontTx/>
              <a:buChar char="•"/>
              <a:defRPr/>
            </a:pPr>
            <a:r>
              <a:rPr lang="en-US">
                <a:latin typeface="Times New Roman" charset="0"/>
                <a:cs typeface="+mn-cs"/>
              </a:rPr>
              <a:t>A variance from the regulatory authority will be required before processing food this way. A variance is a document that allows a requirement to be waived or changed.</a:t>
            </a:r>
          </a:p>
          <a:p>
            <a:pPr eaLnBrk="1" hangingPunct="1">
              <a:buFontTx/>
              <a:buChar char="•"/>
              <a:defRPr/>
            </a:pPr>
            <a:r>
              <a:rPr lang="en-US">
                <a:latin typeface="Times New Roman" charset="0"/>
                <a:cs typeface="+mn-cs"/>
              </a:rPr>
              <a:t>A HACCP plan may also be required if the processing method carries a higher risk of causing a foodborne illness. There may also be dangers unique to these processes that are best addressed by HACCP..</a:t>
            </a:r>
          </a:p>
        </p:txBody>
      </p:sp>
    </p:spTree>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818EBC0B-6993-C342-B697-328E208CD348}" type="slidenum">
              <a:rPr lang="en-US" sz="1200" b="0" smtClean="0">
                <a:solidFill>
                  <a:schemeClr val="tx1"/>
                </a:solidFill>
              </a:rPr>
              <a:pPr eaLnBrk="1" hangingPunct="1">
                <a:defRPr/>
              </a:pPr>
              <a:t>216</a:t>
            </a:fld>
            <a:endParaRPr lang="en-US" sz="1200" b="0" smtClean="0">
              <a:solidFill>
                <a:schemeClr val="tx1"/>
              </a:solidFill>
            </a:endParaRPr>
          </a:p>
        </p:txBody>
      </p:sp>
      <p:sp>
        <p:nvSpPr>
          <p:cNvPr id="514051" name="Rectangle 2"/>
          <p:cNvSpPr>
            <a:spLocks noGrp="1" noRot="1" noChangeAspect="1" noChangeArrowheads="1" noTextEdit="1"/>
          </p:cNvSpPr>
          <p:nvPr>
            <p:ph type="sldImg"/>
          </p:nvPr>
        </p:nvSpPr>
        <p:spPr>
          <a:xfrm>
            <a:off x="1182688" y="696913"/>
            <a:ext cx="4648200" cy="3486150"/>
          </a:xfrm>
          <a:ln/>
        </p:spPr>
      </p:sp>
      <p:sp>
        <p:nvSpPr>
          <p:cNvPr id="514052" name="Rectangle 3"/>
          <p:cNvSpPr>
            <a:spLocks noGrp="1" noChangeArrowheads="1"/>
          </p:cNvSpPr>
          <p:nvPr>
            <p:ph type="body" idx="1"/>
          </p:nvPr>
        </p:nvSpPr>
        <p:spPr>
          <a:xfrm>
            <a:off x="876300" y="4468813"/>
            <a:ext cx="5432425" cy="42941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b="1">
                <a:latin typeface="Times New Roman" charset="0"/>
                <a:cs typeface="+mn-cs"/>
              </a:rPr>
              <a:t>Instructor Notes</a:t>
            </a:r>
          </a:p>
          <a:p>
            <a:pPr eaLnBrk="1" hangingPunct="1">
              <a:buFontTx/>
              <a:buChar char="•"/>
              <a:defRPr/>
            </a:pPr>
            <a:r>
              <a:rPr lang="en-US">
                <a:latin typeface="Times New Roman" charset="0"/>
                <a:cs typeface="+mn-cs"/>
              </a:rPr>
              <a:t>Always check with your local regulatory authority to see if a variance is also required when prepping food in these ways.</a:t>
            </a:r>
          </a:p>
          <a:p>
            <a:pPr eaLnBrk="1" hangingPunct="1">
              <a:buFontTx/>
              <a:buChar char="•"/>
              <a:defRPr/>
            </a:pPr>
            <a:r>
              <a:rPr lang="en-US">
                <a:latin typeface="Times New Roman" charset="0"/>
                <a:cs typeface="+mn-cs"/>
              </a:rPr>
              <a:t>A HACCP plan is required when packaging food using reduced-oxygen packaging (ROP) methods. This includes MAP, vacuum-packed, and </a:t>
            </a:r>
            <a:r>
              <a:rPr lang="en-US" i="1">
                <a:latin typeface="Times New Roman" charset="0"/>
                <a:cs typeface="+mn-cs"/>
              </a:rPr>
              <a:t>sous vide</a:t>
            </a:r>
            <a:r>
              <a:rPr lang="en-US">
                <a:latin typeface="Times New Roman" charset="0"/>
                <a:cs typeface="+mn-cs"/>
              </a:rPr>
              <a:t> food. </a:t>
            </a:r>
            <a:r>
              <a:rPr lang="en-US" i="1">
                <a:latin typeface="Times New Roman" charset="0"/>
                <a:cs typeface="+mn-cs"/>
              </a:rPr>
              <a:t>Clostridium botulinum</a:t>
            </a:r>
            <a:r>
              <a:rPr lang="en-US" b="1">
                <a:latin typeface="Times New Roman" charset="0"/>
                <a:cs typeface="+mn-cs"/>
              </a:rPr>
              <a:t> </a:t>
            </a:r>
            <a:r>
              <a:rPr lang="en-US">
                <a:latin typeface="Times New Roman" charset="0"/>
                <a:cs typeface="+mn-cs"/>
              </a:rPr>
              <a:t>and </a:t>
            </a:r>
            <a:r>
              <a:rPr lang="en-US" i="1">
                <a:latin typeface="Times New Roman" charset="0"/>
                <a:cs typeface="+mn-cs"/>
              </a:rPr>
              <a:t>Listeria monocytogenes</a:t>
            </a:r>
            <a:r>
              <a:rPr lang="en-US">
                <a:latin typeface="Times New Roman" charset="0"/>
                <a:cs typeface="+mn-cs"/>
              </a:rPr>
              <a:t> are risks to food packaged in these ways.</a:t>
            </a:r>
          </a:p>
          <a:p>
            <a:pPr eaLnBrk="1" hangingPunct="1">
              <a:defRPr/>
            </a:pPr>
            <a:endParaRPr lang="en-US">
              <a:latin typeface="Times New Roman" charset="0"/>
              <a:cs typeface="+mn-cs"/>
            </a:endParaRPr>
          </a:p>
        </p:txBody>
      </p:sp>
    </p:spTree>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Slide Image Placeholder 1"/>
          <p:cNvSpPr>
            <a:spLocks noGrp="1" noRot="1" noChangeAspect="1" noTextEdit="1"/>
          </p:cNvSpPr>
          <p:nvPr>
            <p:ph type="sldImg"/>
          </p:nvPr>
        </p:nvSpPr>
        <p:spPr>
          <a:ln/>
        </p:spPr>
      </p:sp>
      <p:sp>
        <p:nvSpPr>
          <p:cNvPr id="515075"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a:defRPr/>
            </a:pPr>
            <a:endParaRPr lang="en-US">
              <a:latin typeface="Times New Roman" charset="0"/>
              <a:cs typeface="+mn-cs"/>
            </a:endParaRPr>
          </a:p>
        </p:txBody>
      </p:sp>
      <p:sp>
        <p:nvSpPr>
          <p:cNvPr id="515076"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36683F21-D6F0-9741-8B66-56E6CECDE660}" type="slidenum">
              <a:rPr lang="en-US" sz="1200" b="0" smtClean="0">
                <a:solidFill>
                  <a:schemeClr val="tx1"/>
                </a:solidFill>
              </a:rPr>
              <a:pPr eaLnBrk="1" hangingPunct="1">
                <a:defRPr/>
              </a:pPr>
              <a:t>217</a:t>
            </a:fld>
            <a:endParaRPr lang="en-US" sz="1200" b="0" smtClean="0">
              <a:solidFill>
                <a:schemeClr val="tx1"/>
              </a:solidFill>
            </a:endParaRPr>
          </a:p>
        </p:txBody>
      </p:sp>
    </p:spTree>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53953D2B-F31D-704B-B596-893843AFF542}" type="slidenum">
              <a:rPr lang="en-US" sz="1200" b="0" smtClean="0">
                <a:solidFill>
                  <a:schemeClr val="tx1"/>
                </a:solidFill>
              </a:rPr>
              <a:pPr eaLnBrk="1" hangingPunct="1">
                <a:defRPr/>
              </a:pPr>
              <a:t>218</a:t>
            </a:fld>
            <a:endParaRPr lang="en-US" sz="1200" b="0" smtClean="0">
              <a:solidFill>
                <a:schemeClr val="tx1"/>
              </a:solidFill>
            </a:endParaRPr>
          </a:p>
        </p:txBody>
      </p:sp>
      <p:sp>
        <p:nvSpPr>
          <p:cNvPr id="516099" name="Rectangle 2"/>
          <p:cNvSpPr>
            <a:spLocks noGrp="1" noRot="1" noChangeAspect="1" noChangeArrowheads="1" noTextEdit="1"/>
          </p:cNvSpPr>
          <p:nvPr>
            <p:ph type="sldImg"/>
          </p:nvPr>
        </p:nvSpPr>
        <p:spPr>
          <a:ln/>
        </p:spPr>
      </p:sp>
      <p:sp>
        <p:nvSpPr>
          <p:cNvPr id="479235" name="Rectangle 3"/>
          <p:cNvSpPr>
            <a:spLocks noGrp="1" noChangeArrowheads="1"/>
          </p:cNvSpPr>
          <p:nvPr>
            <p:ph type="body" idx="1"/>
          </p:nvPr>
        </p:nvSpPr>
        <p:spPr>
          <a:xfrm>
            <a:off x="876300" y="4468813"/>
            <a:ext cx="5434013" cy="4294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114300" indent="-114300" eaLnBrk="1" hangingPunct="1">
              <a:spcBef>
                <a:spcPct val="50000"/>
              </a:spcBef>
            </a:pPr>
            <a:r>
              <a:rPr lang="en-US" b="1">
                <a:latin typeface="Times New Roman" charset="0"/>
                <a:cs typeface="Times New Roman" charset="0"/>
              </a:rPr>
              <a:t>Instructor Notes</a:t>
            </a:r>
            <a:endParaRPr lang="en-US">
              <a:latin typeface="Times New Roman" charset="0"/>
              <a:cs typeface="Times New Roman" charset="0"/>
            </a:endParaRPr>
          </a:p>
          <a:p>
            <a:pPr marL="114300" indent="-114300" eaLnBrk="1" hangingPunct="1">
              <a:spcBef>
                <a:spcPct val="50000"/>
              </a:spcBef>
              <a:buSzPct val="80000"/>
              <a:buFontTx/>
              <a:buChar char="•"/>
            </a:pPr>
            <a:r>
              <a:rPr lang="en-US">
                <a:latin typeface="Times New Roman" charset="0"/>
              </a:rPr>
              <a:t>Discuss the topic objectives with the class.</a:t>
            </a:r>
          </a:p>
        </p:txBody>
      </p:sp>
    </p:spTree>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3E95E92B-D0FA-8547-ADF1-8E69F1A3B80B}" type="slidenum">
              <a:rPr lang="en-US" sz="1200" b="0" smtClean="0">
                <a:solidFill>
                  <a:schemeClr val="tx1"/>
                </a:solidFill>
              </a:rPr>
              <a:pPr eaLnBrk="1" hangingPunct="1">
                <a:defRPr/>
              </a:pPr>
              <a:t>219</a:t>
            </a:fld>
            <a:endParaRPr lang="en-US" sz="1200" b="0" smtClean="0">
              <a:solidFill>
                <a:schemeClr val="tx1"/>
              </a:solidFill>
            </a:endParaRPr>
          </a:p>
        </p:txBody>
      </p:sp>
      <p:sp>
        <p:nvSpPr>
          <p:cNvPr id="517123" name="Rectangle 2"/>
          <p:cNvSpPr>
            <a:spLocks noGrp="1" noRot="1" noChangeAspect="1" noChangeArrowheads="1" noTextEdit="1"/>
          </p:cNvSpPr>
          <p:nvPr>
            <p:ph type="sldImg"/>
          </p:nvPr>
        </p:nvSpPr>
        <p:spPr>
          <a:xfrm>
            <a:off x="1182688" y="696913"/>
            <a:ext cx="4648200" cy="3486150"/>
          </a:xfrm>
          <a:ln/>
        </p:spPr>
      </p:sp>
      <p:sp>
        <p:nvSpPr>
          <p:cNvPr id="52228" name="Rectangle 3"/>
          <p:cNvSpPr>
            <a:spLocks noGrp="1" noChangeArrowheads="1"/>
          </p:cNvSpPr>
          <p:nvPr>
            <p:ph type="body" idx="1"/>
          </p:nvPr>
        </p:nvSpPr>
        <p:spPr>
          <a:xfrm>
            <a:off x="701675" y="4416425"/>
            <a:ext cx="5607050" cy="41830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571" tIns="46785" rIns="93571" bIns="46785"/>
          <a:lstStyle/>
          <a:p>
            <a:pPr marL="114300" indent="-114300" eaLnBrk="1" hangingPunct="1">
              <a:defRPr/>
            </a:pPr>
            <a:r>
              <a:rPr lang="en-US" b="1" dirty="0" smtClean="0">
                <a:ea typeface="+mn-ea"/>
                <a:cs typeface="Times New Roman" pitchFamily="18" charset="0"/>
              </a:rPr>
              <a:t>Instructor Notes</a:t>
            </a:r>
            <a:r>
              <a:rPr lang="en-US" dirty="0" smtClean="0">
                <a:ea typeface="+mn-ea"/>
                <a:cs typeface="Times New Roman" pitchFamily="18" charset="0"/>
              </a:rPr>
              <a:t>:</a:t>
            </a:r>
          </a:p>
          <a:p>
            <a:pPr>
              <a:buFont typeface="Arial" pitchFamily="34" charset="0"/>
              <a:buChar char="•"/>
              <a:defRPr/>
            </a:pPr>
            <a:r>
              <a:rPr lang="en-US" dirty="0" smtClean="0">
                <a:ea typeface="+mn-ea"/>
                <a:cs typeface="+mn-cs"/>
              </a:rPr>
              <a:t>Once installed, flooring, walls, and ceilings must be regularly maintained. Replace missing or broken ceiling tiles. Do the same for flooring. Repair all holes in walls.</a:t>
            </a:r>
          </a:p>
        </p:txBody>
      </p:sp>
      <p:sp>
        <p:nvSpPr>
          <p:cNvPr id="481284" name="TextBox 1"/>
          <p:cNvSpPr txBox="1">
            <a:spLocks noChangeArrowheads="1"/>
          </p:cNvSpPr>
          <p:nvPr/>
        </p:nvSpPr>
        <p:spPr bwMode="auto">
          <a:xfrm>
            <a:off x="762000" y="4648200"/>
            <a:ext cx="54864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FFFFFF"/>
                </a:solidFill>
                <a:latin typeface="Arial" charset="0"/>
                <a:ea typeface="ＭＳ Ｐゴシック" charset="0"/>
                <a:cs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r>
              <a:rPr lang="en-US" sz="1200">
                <a:solidFill>
                  <a:schemeClr val="tx1"/>
                </a:solidFill>
              </a:rPr>
              <a:t>Instructor Notes:</a:t>
            </a:r>
          </a:p>
          <a:p>
            <a:pPr eaLnBrk="1" hangingPunct="1"/>
            <a:endParaRPr lang="en-US" sz="1200" b="0">
              <a:solidFill>
                <a:schemeClr val="tx1"/>
              </a:solidFill>
            </a:endParaRPr>
          </a:p>
          <a:p>
            <a:pPr eaLnBrk="1" hangingPunct="1">
              <a:buFont typeface="Arial" charset="0"/>
              <a:buChar char="•"/>
            </a:pPr>
            <a:r>
              <a:rPr lang="en-US" sz="1200" b="0">
                <a:solidFill>
                  <a:schemeClr val="tx1"/>
                </a:solidFill>
              </a:rPr>
              <a:t>When choosing flooring, wall, and ceiling materials, pick those that are smooth and durable. This makes cleaning easier.  Once installed, flooring, walls, and ceilings must be regularly maintained. Replace missing or broken ceiling tiles. Do the same for flooring. Repair all holes in walls.</a:t>
            </a:r>
          </a:p>
          <a:p>
            <a:pPr eaLnBrk="1" hangingPunct="1"/>
            <a:endParaRPr lang="en-US" sz="1200" b="0">
              <a:solidFill>
                <a:schemeClr val="tx1"/>
              </a:solidFill>
            </a:endParaRPr>
          </a:p>
          <a:p>
            <a:pPr eaLnBrk="1" hangingPunct="1"/>
            <a:endParaRPr lang="en-US" sz="1200" b="0">
              <a:solidFill>
                <a:schemeClr val="tx1"/>
              </a:solidFill>
            </a:endParaRPr>
          </a:p>
          <a:p>
            <a:pPr eaLnBrk="1" hangingPunct="1"/>
            <a:endParaRPr lang="en-US" sz="1200" b="0">
              <a:solidFill>
                <a:schemeClr val="tx1"/>
              </a:solidFill>
            </a:endParaRPr>
          </a:p>
          <a:p>
            <a:pPr eaLnBrk="1" hangingPunct="1"/>
            <a:endParaRPr lang="en-US" sz="1200" b="0">
              <a:solidFill>
                <a:schemeClr val="tx1"/>
              </a:solidFill>
            </a:endParaRPr>
          </a:p>
          <a:p>
            <a:pPr eaLnBrk="1" hangingPunct="1"/>
            <a:endParaRPr lang="en-US" sz="1200" b="0">
              <a:solidFill>
                <a:schemeClr val="tx1"/>
              </a:solidFill>
            </a:endParaRPr>
          </a:p>
          <a:p>
            <a:pPr eaLnBrk="1" hangingPunct="1"/>
            <a:endParaRPr lang="en-US" sz="1200" b="0">
              <a:solidFill>
                <a:schemeClr val="tx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2CB17602-3C6D-A94E-9C70-79A4888EDDCB}" type="slidenum">
              <a:rPr lang="en-US" sz="1200" b="0" smtClean="0">
                <a:solidFill>
                  <a:schemeClr val="tx1"/>
                </a:solidFill>
              </a:rPr>
              <a:pPr eaLnBrk="1" hangingPunct="1">
                <a:defRPr/>
              </a:pPr>
              <a:t>22</a:t>
            </a:fld>
            <a:endParaRPr lang="en-US" sz="1200" b="0" smtClean="0">
              <a:solidFill>
                <a:schemeClr val="tx1"/>
              </a:solidFill>
            </a:endParaRPr>
          </a:p>
        </p:txBody>
      </p:sp>
      <p:sp>
        <p:nvSpPr>
          <p:cNvPr id="313347" name="Rectangle 2"/>
          <p:cNvSpPr>
            <a:spLocks noGrp="1" noRot="1" noChangeAspect="1" noChangeArrowheads="1" noTextEdit="1"/>
          </p:cNvSpPr>
          <p:nvPr>
            <p:ph type="sldImg"/>
          </p:nvPr>
        </p:nvSpPr>
        <p:spPr>
          <a:xfrm>
            <a:off x="1181100" y="698500"/>
            <a:ext cx="4648200" cy="3486150"/>
          </a:xfrm>
          <a:ln/>
        </p:spPr>
      </p:sp>
      <p:sp>
        <p:nvSpPr>
          <p:cNvPr id="313348" name="Rectangle 3"/>
          <p:cNvSpPr>
            <a:spLocks noGrp="1" noChangeArrowheads="1"/>
          </p:cNvSpPr>
          <p:nvPr>
            <p:ph type="body" idx="1"/>
          </p:nvPr>
        </p:nvSpPr>
        <p:spPr>
          <a:xfrm>
            <a:off x="876300" y="4470400"/>
            <a:ext cx="5143500" cy="429260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4300" indent="-114300" eaLnBrk="1" hangingPunct="1">
              <a:spcBef>
                <a:spcPct val="50000"/>
              </a:spcBef>
              <a:defRPr/>
            </a:pPr>
            <a:r>
              <a:rPr lang="en-US" b="1">
                <a:latin typeface="Times New Roman" charset="0"/>
                <a:cs typeface="Times New Roman" charset="0"/>
              </a:rPr>
              <a:t>Instructor Notes</a:t>
            </a:r>
          </a:p>
          <a:p>
            <a:pPr marL="114300" indent="-114300" eaLnBrk="1" hangingPunct="1">
              <a:spcBef>
                <a:spcPct val="50000"/>
              </a:spcBef>
              <a:buSzPct val="80000"/>
              <a:buFontTx/>
              <a:buChar char="•"/>
              <a:defRPr/>
            </a:pPr>
            <a:r>
              <a:rPr lang="en-US">
                <a:latin typeface="Times New Roman" charset="0"/>
                <a:cs typeface="Times New Roman" charset="0"/>
              </a:rPr>
              <a:t>Elderly people are at high risk because their immune systems have weakened with age.</a:t>
            </a:r>
          </a:p>
          <a:p>
            <a:pPr marL="114300" indent="-114300" eaLnBrk="1" hangingPunct="1">
              <a:spcBef>
                <a:spcPct val="50000"/>
              </a:spcBef>
              <a:buSzPct val="80000"/>
              <a:buFontTx/>
              <a:buChar char="•"/>
              <a:defRPr/>
            </a:pPr>
            <a:r>
              <a:rPr lang="en-US">
                <a:latin typeface="Times New Roman" charset="0"/>
                <a:cs typeface="Times New Roman" charset="0"/>
              </a:rPr>
              <a:t>Very young children are at high risk because they have not built up strong immune systems.</a:t>
            </a:r>
          </a:p>
          <a:p>
            <a:pPr marL="114300" indent="-114300" eaLnBrk="1" hangingPunct="1">
              <a:spcBef>
                <a:spcPct val="50000"/>
              </a:spcBef>
              <a:buSzPct val="80000"/>
              <a:buFontTx/>
              <a:buChar char="•"/>
              <a:defRPr/>
            </a:pPr>
            <a:r>
              <a:rPr lang="en-US">
                <a:latin typeface="Times New Roman" charset="0"/>
                <a:cs typeface="Times New Roman" charset="0"/>
              </a:rPr>
              <a:t>People with compromised immune systems include: </a:t>
            </a:r>
          </a:p>
          <a:p>
            <a:pPr marL="571500" lvl="1" indent="-114300" eaLnBrk="1" hangingPunct="1">
              <a:spcBef>
                <a:spcPct val="50000"/>
              </a:spcBef>
              <a:buSzPct val="80000"/>
              <a:buFontTx/>
              <a:buChar char="•"/>
              <a:defRPr/>
            </a:pPr>
            <a:r>
              <a:rPr lang="en-US">
                <a:latin typeface="Times New Roman" charset="0"/>
                <a:cs typeface="Times New Roman" charset="0"/>
              </a:rPr>
              <a:t>People with cancer or on chemotherapy </a:t>
            </a:r>
          </a:p>
          <a:p>
            <a:pPr marL="571500" lvl="1" indent="-114300" eaLnBrk="1" hangingPunct="1">
              <a:spcBef>
                <a:spcPct val="50000"/>
              </a:spcBef>
              <a:buSzPct val="80000"/>
              <a:buFontTx/>
              <a:buChar char="•"/>
              <a:defRPr/>
            </a:pPr>
            <a:r>
              <a:rPr lang="en-US">
                <a:latin typeface="Times New Roman" charset="0"/>
                <a:cs typeface="Times New Roman" charset="0"/>
              </a:rPr>
              <a:t>People with HIV/AIDS </a:t>
            </a:r>
          </a:p>
          <a:p>
            <a:pPr marL="571500" lvl="1" indent="-114300" eaLnBrk="1" hangingPunct="1">
              <a:spcBef>
                <a:spcPct val="50000"/>
              </a:spcBef>
              <a:buSzPct val="80000"/>
              <a:buFontTx/>
              <a:buChar char="•"/>
              <a:defRPr/>
            </a:pPr>
            <a:r>
              <a:rPr lang="en-US">
                <a:latin typeface="Times New Roman" charset="0"/>
                <a:cs typeface="Times New Roman" charset="0"/>
              </a:rPr>
              <a:t>Transplant recipients</a:t>
            </a:r>
          </a:p>
          <a:p>
            <a:pPr marL="571500" lvl="1" indent="-114300" eaLnBrk="1" hangingPunct="1">
              <a:spcBef>
                <a:spcPct val="50000"/>
              </a:spcBef>
              <a:buSzPct val="80000"/>
              <a:buFontTx/>
              <a:buChar char="•"/>
              <a:defRPr/>
            </a:pPr>
            <a:r>
              <a:rPr lang="en-US">
                <a:latin typeface="Times New Roman" charset="0"/>
                <a:cs typeface="Times New Roman" charset="0"/>
              </a:rPr>
              <a:t>People taking certain medications</a:t>
            </a:r>
          </a:p>
          <a:p>
            <a:pPr marL="571500" lvl="1" indent="-114300" eaLnBrk="1" hangingPunct="1">
              <a:spcBef>
                <a:spcPct val="50000"/>
              </a:spcBef>
              <a:buSzPct val="80000"/>
              <a:buFontTx/>
              <a:buChar char="•"/>
              <a:defRPr/>
            </a:pPr>
            <a:endParaRPr lang="en-US">
              <a:latin typeface="Times New Roman" charset="0"/>
              <a:cs typeface="Times New Roman" charset="0"/>
            </a:endParaRPr>
          </a:p>
          <a:p>
            <a:pPr marL="114300" indent="-114300" eaLnBrk="1" hangingPunct="1">
              <a:spcBef>
                <a:spcPct val="50000"/>
              </a:spcBef>
              <a:buSzPct val="80000"/>
              <a:defRPr/>
            </a:pPr>
            <a:endParaRPr lang="en-US">
              <a:latin typeface="Times New Roman" charset="0"/>
              <a:cs typeface="Times New Roman" charset="0"/>
            </a:endParaRPr>
          </a:p>
        </p:txBody>
      </p:sp>
    </p:spTree>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ED91C6F9-8A25-BB49-B0DD-E5824DFCF16F}" type="slidenum">
              <a:rPr lang="en-US" sz="1200" b="0" smtClean="0">
                <a:solidFill>
                  <a:schemeClr val="tx1"/>
                </a:solidFill>
              </a:rPr>
              <a:pPr eaLnBrk="1" hangingPunct="1">
                <a:defRPr/>
              </a:pPr>
              <a:t>220</a:t>
            </a:fld>
            <a:endParaRPr lang="en-US" sz="1200" b="0" smtClean="0">
              <a:solidFill>
                <a:schemeClr val="tx1"/>
              </a:solidFill>
            </a:endParaRPr>
          </a:p>
        </p:txBody>
      </p:sp>
      <p:sp>
        <p:nvSpPr>
          <p:cNvPr id="518147" name="Rectangle 2"/>
          <p:cNvSpPr>
            <a:spLocks noGrp="1" noRot="1" noChangeAspect="1" noChangeArrowheads="1" noTextEdit="1"/>
          </p:cNvSpPr>
          <p:nvPr>
            <p:ph type="sldImg"/>
          </p:nvPr>
        </p:nvSpPr>
        <p:spPr>
          <a:ln/>
        </p:spPr>
      </p:sp>
      <p:sp>
        <p:nvSpPr>
          <p:cNvPr id="483331" name="Rectangle 3"/>
          <p:cNvSpPr>
            <a:spLocks noGrp="1" noChangeArrowheads="1"/>
          </p:cNvSpPr>
          <p:nvPr>
            <p:ph type="body" idx="1"/>
          </p:nvPr>
        </p:nvSpPr>
        <p:spPr>
          <a:xfrm>
            <a:off x="876300" y="4468813"/>
            <a:ext cx="5319713" cy="4294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114300" indent="-114300" eaLnBrk="1" hangingPunct="1"/>
            <a:r>
              <a:rPr lang="en-US" b="1">
                <a:latin typeface="Times New Roman" charset="0"/>
              </a:rPr>
              <a:t>Instructor Notes</a:t>
            </a:r>
            <a:endParaRPr lang="en-US">
              <a:latin typeface="Times New Roman" charset="0"/>
            </a:endParaRPr>
          </a:p>
          <a:p>
            <a:pPr marL="114300" indent="-114300" eaLnBrk="1" hangingPunct="1">
              <a:buFontTx/>
              <a:buChar char="•"/>
            </a:pPr>
            <a:r>
              <a:rPr lang="en-US">
                <a:latin typeface="Times New Roman" charset="0"/>
              </a:rPr>
              <a:t>Foodservice equipment must meet certain standards if it will come in contact with food. </a:t>
            </a:r>
          </a:p>
          <a:p>
            <a:pPr marL="114300" indent="-114300" eaLnBrk="1" hangingPunct="1">
              <a:buFontTx/>
              <a:buChar char="•"/>
            </a:pPr>
            <a:r>
              <a:rPr lang="en-US">
                <a:latin typeface="Times New Roman" charset="0"/>
              </a:rPr>
              <a:t>NSF is an organization that creates these national standards. NSF is accredited by the American National Standards Institute (ANSI). </a:t>
            </a:r>
          </a:p>
          <a:p>
            <a:pPr marL="114300" indent="-114300" eaLnBrk="1" hangingPunct="1">
              <a:buFontTx/>
              <a:buChar char="•"/>
            </a:pPr>
            <a:r>
              <a:rPr lang="en-US">
                <a:latin typeface="Times New Roman" charset="0"/>
              </a:rPr>
              <a:t>NSF/ANSI standards for food equipment require that it be nonabsorbent, smooth, and corrosion resistant.  Food equipment must also be easy to clean, durable, and resistant to damage.</a:t>
            </a:r>
          </a:p>
          <a:p>
            <a:pPr marL="114300" indent="-114300" eaLnBrk="1" hangingPunct="1">
              <a:lnSpc>
                <a:spcPct val="80000"/>
              </a:lnSpc>
              <a:spcBef>
                <a:spcPct val="50000"/>
              </a:spcBef>
            </a:pPr>
            <a:endParaRPr lang="en-US">
              <a:latin typeface="Times New Roman" charset="0"/>
              <a:cs typeface="Times New Roman" charset="0"/>
            </a:endParaRPr>
          </a:p>
        </p:txBody>
      </p:sp>
    </p:spTree>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93C2346E-339A-174A-96C4-CB55331955A2}" type="slidenum">
              <a:rPr lang="en-US" sz="1200" b="0" smtClean="0">
                <a:solidFill>
                  <a:schemeClr val="tx1"/>
                </a:solidFill>
              </a:rPr>
              <a:pPr eaLnBrk="1" hangingPunct="1">
                <a:defRPr/>
              </a:pPr>
              <a:t>221</a:t>
            </a:fld>
            <a:endParaRPr lang="en-US" sz="1200" b="0" smtClean="0">
              <a:solidFill>
                <a:schemeClr val="tx1"/>
              </a:solidFill>
            </a:endParaRPr>
          </a:p>
        </p:txBody>
      </p:sp>
      <p:sp>
        <p:nvSpPr>
          <p:cNvPr id="519171" name="Rectangle 2"/>
          <p:cNvSpPr>
            <a:spLocks noGrp="1" noRot="1" noChangeAspect="1" noChangeArrowheads="1" noTextEdit="1"/>
          </p:cNvSpPr>
          <p:nvPr>
            <p:ph type="sldImg"/>
          </p:nvPr>
        </p:nvSpPr>
        <p:spPr>
          <a:xfrm>
            <a:off x="1182688" y="696913"/>
            <a:ext cx="4648200" cy="3486150"/>
          </a:xfrm>
          <a:ln/>
        </p:spPr>
      </p:sp>
      <p:sp>
        <p:nvSpPr>
          <p:cNvPr id="519172" name="Rectangle 3"/>
          <p:cNvSpPr>
            <a:spLocks noGrp="1" noChangeArrowheads="1"/>
          </p:cNvSpPr>
          <p:nvPr>
            <p:ph type="body" idx="1"/>
          </p:nvPr>
        </p:nvSpPr>
        <p:spPr>
          <a:xfrm>
            <a:off x="876300" y="4468813"/>
            <a:ext cx="5432425" cy="42941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3571" tIns="46785" rIns="93571" bIns="46785"/>
          <a:lstStyle/>
          <a:p>
            <a:pPr marL="114300" indent="-114300" eaLnBrk="1" hangingPunct="1">
              <a:lnSpc>
                <a:spcPct val="80000"/>
              </a:lnSpc>
              <a:defRPr/>
            </a:pPr>
            <a:r>
              <a:rPr lang="en-US" b="1">
                <a:latin typeface="Times New Roman" charset="0"/>
                <a:cs typeface="+mn-cs"/>
              </a:rPr>
              <a:t>Instructor Notes</a:t>
            </a:r>
            <a:endParaRPr lang="en-US">
              <a:latin typeface="Times New Roman" charset="0"/>
              <a:cs typeface="+mn-cs"/>
            </a:endParaRPr>
          </a:p>
          <a:p>
            <a:pPr marL="114300" indent="-114300" eaLnBrk="1" hangingPunct="1">
              <a:lnSpc>
                <a:spcPct val="80000"/>
              </a:lnSpc>
              <a:buFontTx/>
              <a:buChar char="•"/>
              <a:defRPr/>
            </a:pPr>
            <a:r>
              <a:rPr lang="en-US">
                <a:latin typeface="Times New Roman" charset="0"/>
                <a:cs typeface="+mn-cs"/>
              </a:rPr>
              <a:t>Stationary equipment should be easy to clean and easy to clean around. </a:t>
            </a:r>
          </a:p>
          <a:p>
            <a:pPr marL="114300" indent="-114300" eaLnBrk="1" hangingPunct="1">
              <a:lnSpc>
                <a:spcPct val="80000"/>
              </a:lnSpc>
              <a:buFontTx/>
              <a:buChar char="•"/>
              <a:defRPr/>
            </a:pPr>
            <a:r>
              <a:rPr lang="en-US">
                <a:latin typeface="Times New Roman" charset="0"/>
                <a:cs typeface="+mn-cs"/>
              </a:rPr>
              <a:t>When installing equipment, follow the manufacturer</a:t>
            </a:r>
            <a:r>
              <a:rPr lang="ja-JP" altLang="en-US">
                <a:latin typeface="Times New Roman" charset="0"/>
                <a:cs typeface="+mn-cs"/>
              </a:rPr>
              <a:t>’</a:t>
            </a:r>
            <a:r>
              <a:rPr lang="en-US">
                <a:latin typeface="Times New Roman" charset="0"/>
                <a:cs typeface="+mn-cs"/>
              </a:rPr>
              <a:t>s recommendations. Also, check with your regulatory authority for requirements. </a:t>
            </a:r>
          </a:p>
          <a:p>
            <a:pPr marL="114300" indent="-114300" eaLnBrk="1" hangingPunct="1">
              <a:lnSpc>
                <a:spcPct val="80000"/>
              </a:lnSpc>
              <a:buFontTx/>
              <a:buChar char="•"/>
              <a:defRPr/>
            </a:pPr>
            <a:endParaRPr lang="en-US">
              <a:latin typeface="Times New Roman" charset="0"/>
              <a:cs typeface="+mn-cs"/>
            </a:endParaRPr>
          </a:p>
          <a:p>
            <a:pPr marL="114300" indent="-114300" eaLnBrk="1" hangingPunct="1">
              <a:lnSpc>
                <a:spcPct val="80000"/>
              </a:lnSpc>
              <a:buFontTx/>
              <a:buChar char="•"/>
              <a:defRPr/>
            </a:pPr>
            <a:endParaRPr lang="en-US">
              <a:latin typeface="Times New Roman" charset="0"/>
              <a:cs typeface="+mn-cs"/>
            </a:endParaRPr>
          </a:p>
          <a:p>
            <a:pPr marL="114300" indent="-114300" eaLnBrk="1" hangingPunct="1">
              <a:lnSpc>
                <a:spcPct val="80000"/>
              </a:lnSpc>
              <a:buFontTx/>
              <a:buChar char="•"/>
              <a:defRPr/>
            </a:pPr>
            <a:endParaRPr lang="en-US">
              <a:latin typeface="Times New Roman" charset="0"/>
              <a:cs typeface="+mn-cs"/>
            </a:endParaRPr>
          </a:p>
        </p:txBody>
      </p:sp>
    </p:spTree>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A8DDBDCA-7707-C044-9E3E-49DAFDAFB977}" type="slidenum">
              <a:rPr lang="en-US" sz="1200" b="0" smtClean="0">
                <a:solidFill>
                  <a:schemeClr val="tx1"/>
                </a:solidFill>
              </a:rPr>
              <a:pPr eaLnBrk="1" hangingPunct="1">
                <a:defRPr/>
              </a:pPr>
              <a:t>222</a:t>
            </a:fld>
            <a:endParaRPr lang="en-US" sz="1200" b="0" smtClean="0">
              <a:solidFill>
                <a:schemeClr val="tx1"/>
              </a:solidFill>
            </a:endParaRPr>
          </a:p>
        </p:txBody>
      </p:sp>
      <p:sp>
        <p:nvSpPr>
          <p:cNvPr id="520195" name="Rectangle 2"/>
          <p:cNvSpPr>
            <a:spLocks noGrp="1" noRot="1" noChangeAspect="1" noChangeArrowheads="1" noTextEdit="1"/>
          </p:cNvSpPr>
          <p:nvPr>
            <p:ph type="sldImg"/>
          </p:nvPr>
        </p:nvSpPr>
        <p:spPr>
          <a:xfrm>
            <a:off x="1182688" y="696913"/>
            <a:ext cx="4648200" cy="3486150"/>
          </a:xfrm>
          <a:ln/>
        </p:spPr>
      </p:sp>
      <p:sp>
        <p:nvSpPr>
          <p:cNvPr id="520196" name="Rectangle 3"/>
          <p:cNvSpPr>
            <a:spLocks noGrp="1" noChangeArrowheads="1"/>
          </p:cNvSpPr>
          <p:nvPr>
            <p:ph type="body" idx="1"/>
          </p:nvPr>
        </p:nvSpPr>
        <p:spPr>
          <a:xfrm>
            <a:off x="876300" y="4468813"/>
            <a:ext cx="5432425" cy="42941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3571" tIns="46785" rIns="93571" bIns="46785"/>
          <a:lstStyle/>
          <a:p>
            <a:pPr marL="114300" indent="-114300" eaLnBrk="1" hangingPunct="1">
              <a:lnSpc>
                <a:spcPct val="80000"/>
              </a:lnSpc>
              <a:defRPr/>
            </a:pPr>
            <a:r>
              <a:rPr lang="en-US" b="1">
                <a:latin typeface="Times New Roman" charset="0"/>
                <a:cs typeface="+mn-cs"/>
              </a:rPr>
              <a:t>Instructor Notes</a:t>
            </a:r>
            <a:endParaRPr lang="en-US">
              <a:latin typeface="Times New Roman" charset="0"/>
              <a:cs typeface="+mn-cs"/>
            </a:endParaRPr>
          </a:p>
          <a:p>
            <a:pPr marL="114300" indent="-114300" eaLnBrk="1" hangingPunct="1">
              <a:lnSpc>
                <a:spcPct val="80000"/>
              </a:lnSpc>
              <a:buFontTx/>
              <a:buChar char="•"/>
              <a:defRPr/>
            </a:pPr>
            <a:r>
              <a:rPr lang="en-US">
                <a:latin typeface="Times New Roman" charset="0"/>
                <a:cs typeface="+mn-cs"/>
              </a:rPr>
              <a:t>Stationary equipment should be easy to clean and easy to clean around. </a:t>
            </a:r>
          </a:p>
          <a:p>
            <a:pPr marL="114300" indent="-114300" eaLnBrk="1" hangingPunct="1">
              <a:lnSpc>
                <a:spcPct val="80000"/>
              </a:lnSpc>
              <a:buFontTx/>
              <a:buChar char="•"/>
              <a:defRPr/>
            </a:pPr>
            <a:r>
              <a:rPr lang="en-US">
                <a:latin typeface="Times New Roman" charset="0"/>
                <a:cs typeface="+mn-cs"/>
              </a:rPr>
              <a:t>When installing equipment, follow the manufacturer</a:t>
            </a:r>
            <a:r>
              <a:rPr lang="ja-JP" altLang="en-US">
                <a:latin typeface="Times New Roman" charset="0"/>
                <a:cs typeface="+mn-cs"/>
              </a:rPr>
              <a:t>’</a:t>
            </a:r>
            <a:r>
              <a:rPr lang="en-US">
                <a:latin typeface="Times New Roman" charset="0"/>
                <a:cs typeface="+mn-cs"/>
              </a:rPr>
              <a:t>s recommendations. Also, check with your regulatory authority for requirements. </a:t>
            </a:r>
          </a:p>
          <a:p>
            <a:pPr marL="114300" indent="-114300" eaLnBrk="1" hangingPunct="1">
              <a:defRPr/>
            </a:pPr>
            <a:endParaRPr lang="en-US" b="1">
              <a:latin typeface="Times New Roman" charset="0"/>
              <a:cs typeface="+mn-cs"/>
            </a:endParaRPr>
          </a:p>
        </p:txBody>
      </p:sp>
    </p:spTree>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C3A03A03-40D5-2B45-AF86-81CFF61164C2}" type="slidenum">
              <a:rPr lang="en-US" sz="1200" b="0" smtClean="0">
                <a:solidFill>
                  <a:schemeClr val="tx1"/>
                </a:solidFill>
              </a:rPr>
              <a:pPr eaLnBrk="1" hangingPunct="1">
                <a:defRPr/>
              </a:pPr>
              <a:t>223</a:t>
            </a:fld>
            <a:endParaRPr lang="en-US" sz="1200" b="0" smtClean="0">
              <a:solidFill>
                <a:schemeClr val="tx1"/>
              </a:solidFill>
            </a:endParaRPr>
          </a:p>
        </p:txBody>
      </p:sp>
      <p:sp>
        <p:nvSpPr>
          <p:cNvPr id="521219" name="Rectangle 2"/>
          <p:cNvSpPr>
            <a:spLocks noGrp="1" noRot="1" noChangeAspect="1" noChangeArrowheads="1" noTextEdit="1"/>
          </p:cNvSpPr>
          <p:nvPr>
            <p:ph type="sldImg"/>
          </p:nvPr>
        </p:nvSpPr>
        <p:spPr>
          <a:xfrm>
            <a:off x="1182688" y="696913"/>
            <a:ext cx="4648200" cy="3486150"/>
          </a:xfrm>
          <a:ln/>
        </p:spPr>
      </p:sp>
    </p:spTree>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57F2BA35-4A3C-E445-A566-814043F9DB9A}" type="slidenum">
              <a:rPr lang="en-US" sz="1200" b="0" smtClean="0">
                <a:solidFill>
                  <a:schemeClr val="tx1"/>
                </a:solidFill>
              </a:rPr>
              <a:pPr eaLnBrk="1" hangingPunct="1">
                <a:defRPr/>
              </a:pPr>
              <a:t>224</a:t>
            </a:fld>
            <a:endParaRPr lang="en-US" sz="1200" b="0" smtClean="0">
              <a:solidFill>
                <a:schemeClr val="tx1"/>
              </a:solidFill>
            </a:endParaRPr>
          </a:p>
        </p:txBody>
      </p:sp>
      <p:sp>
        <p:nvSpPr>
          <p:cNvPr id="522243" name="Rectangle 2"/>
          <p:cNvSpPr>
            <a:spLocks noGrp="1" noRot="1" noChangeAspect="1" noChangeArrowheads="1" noTextEdit="1"/>
          </p:cNvSpPr>
          <p:nvPr>
            <p:ph type="sldImg"/>
          </p:nvPr>
        </p:nvSpPr>
        <p:spPr>
          <a:ln/>
        </p:spPr>
      </p:sp>
      <p:sp>
        <p:nvSpPr>
          <p:cNvPr id="522244" name="Rectangle 3"/>
          <p:cNvSpPr>
            <a:spLocks noGrp="1" noChangeArrowheads="1"/>
          </p:cNvSpPr>
          <p:nvPr>
            <p:ph type="body" idx="1"/>
          </p:nvPr>
        </p:nvSpPr>
        <p:spPr>
          <a:xfrm>
            <a:off x="876300" y="4468813"/>
            <a:ext cx="5434013" cy="42941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830" tIns="46415" rIns="92830" bIns="46415"/>
          <a:lstStyle/>
          <a:p>
            <a:pPr marL="114300" indent="-114300" eaLnBrk="1" hangingPunct="1">
              <a:defRPr/>
            </a:pPr>
            <a:r>
              <a:rPr lang="en-US" b="1">
                <a:latin typeface="Times New Roman" charset="0"/>
                <a:cs typeface="+mn-cs"/>
              </a:rPr>
              <a:t>Instructor Notes</a:t>
            </a:r>
            <a:endParaRPr lang="en-US">
              <a:latin typeface="Times New Roman" charset="0"/>
              <a:cs typeface="+mn-cs"/>
            </a:endParaRPr>
          </a:p>
          <a:p>
            <a:pPr marL="114300" indent="-114300" eaLnBrk="1" hangingPunct="1">
              <a:buFontTx/>
              <a:buChar char="•"/>
              <a:defRPr/>
            </a:pPr>
            <a:r>
              <a:rPr lang="en-US">
                <a:latin typeface="Times New Roman" charset="0"/>
                <a:cs typeface="+mn-cs"/>
              </a:rPr>
              <a:t>Always follow the manufacturer</a:t>
            </a:r>
            <a:r>
              <a:rPr lang="ja-JP" altLang="en-US">
                <a:latin typeface="Times New Roman" charset="0"/>
                <a:cs typeface="+mn-cs"/>
              </a:rPr>
              <a:t>’</a:t>
            </a:r>
            <a:r>
              <a:rPr lang="en-US">
                <a:latin typeface="Times New Roman" charset="0"/>
                <a:cs typeface="+mn-cs"/>
              </a:rPr>
              <a:t>s instructions when installing, operating, and maintaining dishwashers.</a:t>
            </a:r>
          </a:p>
          <a:p>
            <a:pPr marL="114300" indent="-114300" eaLnBrk="1" hangingPunct="1">
              <a:lnSpc>
                <a:spcPct val="80000"/>
              </a:lnSpc>
              <a:spcBef>
                <a:spcPct val="50000"/>
              </a:spcBef>
              <a:defRPr/>
            </a:pPr>
            <a:endParaRPr lang="en-US">
              <a:latin typeface="Times New Roman" charset="0"/>
              <a:cs typeface="Times New Roman" charset="0"/>
            </a:endParaRPr>
          </a:p>
        </p:txBody>
      </p:sp>
    </p:spTree>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7BD9644D-4F33-D749-8111-E62CFE4BC79B}" type="slidenum">
              <a:rPr lang="en-US" sz="1200" b="0" smtClean="0">
                <a:solidFill>
                  <a:schemeClr val="tx1"/>
                </a:solidFill>
              </a:rPr>
              <a:pPr eaLnBrk="1" hangingPunct="1">
                <a:defRPr/>
              </a:pPr>
              <a:t>225</a:t>
            </a:fld>
            <a:endParaRPr lang="en-US" sz="1200" b="0" smtClean="0">
              <a:solidFill>
                <a:schemeClr val="tx1"/>
              </a:solidFill>
            </a:endParaRPr>
          </a:p>
        </p:txBody>
      </p:sp>
      <p:sp>
        <p:nvSpPr>
          <p:cNvPr id="523267" name="Rectangle 2"/>
          <p:cNvSpPr>
            <a:spLocks noGrp="1" noRot="1" noChangeAspect="1" noChangeArrowheads="1" noTextEdit="1"/>
          </p:cNvSpPr>
          <p:nvPr>
            <p:ph type="sldImg"/>
          </p:nvPr>
        </p:nvSpPr>
        <p:spPr>
          <a:ln/>
        </p:spPr>
      </p:sp>
      <p:sp>
        <p:nvSpPr>
          <p:cNvPr id="523268" name="Rectangle 3"/>
          <p:cNvSpPr>
            <a:spLocks noGrp="1" noChangeArrowheads="1"/>
          </p:cNvSpPr>
          <p:nvPr>
            <p:ph type="body" idx="1"/>
          </p:nvPr>
        </p:nvSpPr>
        <p:spPr>
          <a:xfrm>
            <a:off x="876300" y="4468813"/>
            <a:ext cx="5434013" cy="42941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lIns="92830" tIns="46415" rIns="92830" bIns="46415"/>
          <a:lstStyle/>
          <a:p>
            <a:pPr marL="114300" indent="-114300" eaLnBrk="1" hangingPunct="1">
              <a:lnSpc>
                <a:spcPct val="80000"/>
              </a:lnSpc>
              <a:spcBef>
                <a:spcPct val="50000"/>
              </a:spcBef>
              <a:defRPr/>
            </a:pPr>
            <a:endParaRPr lang="en-US">
              <a:latin typeface="Times New Roman" charset="0"/>
              <a:cs typeface="Times New Roman" charset="0"/>
            </a:endParaRPr>
          </a:p>
        </p:txBody>
      </p:sp>
    </p:spTree>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AB5FDEDF-5932-6647-A76A-4BFD0E31EC2A}" type="slidenum">
              <a:rPr lang="en-US" sz="1200" b="0" smtClean="0">
                <a:solidFill>
                  <a:schemeClr val="tx1"/>
                </a:solidFill>
              </a:rPr>
              <a:pPr eaLnBrk="1" hangingPunct="1">
                <a:defRPr/>
              </a:pPr>
              <a:t>226</a:t>
            </a:fld>
            <a:endParaRPr lang="en-US" sz="1200" b="0" smtClean="0">
              <a:solidFill>
                <a:schemeClr val="tx1"/>
              </a:solidFill>
            </a:endParaRPr>
          </a:p>
        </p:txBody>
      </p:sp>
      <p:sp>
        <p:nvSpPr>
          <p:cNvPr id="524291" name="Rectangle 2"/>
          <p:cNvSpPr>
            <a:spLocks noGrp="1" noRot="1" noChangeAspect="1" noChangeArrowheads="1" noTextEdit="1"/>
          </p:cNvSpPr>
          <p:nvPr>
            <p:ph type="sldImg"/>
          </p:nvPr>
        </p:nvSpPr>
        <p:spPr>
          <a:ln/>
        </p:spPr>
      </p:sp>
      <p:sp>
        <p:nvSpPr>
          <p:cNvPr id="495619" name="Rectangle 3"/>
          <p:cNvSpPr>
            <a:spLocks noGrp="1" noChangeArrowheads="1"/>
          </p:cNvSpPr>
          <p:nvPr>
            <p:ph type="body" idx="1"/>
          </p:nvPr>
        </p:nvSpPr>
        <p:spPr>
          <a:xfrm>
            <a:off x="876300" y="4468813"/>
            <a:ext cx="5434013" cy="4294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114300" indent="-114300" eaLnBrk="1" hangingPunct="1"/>
            <a:r>
              <a:rPr lang="en-US" b="1">
                <a:latin typeface="Times New Roman" charset="0"/>
              </a:rPr>
              <a:t>Instructor Notes</a:t>
            </a:r>
            <a:endParaRPr lang="en-US">
              <a:latin typeface="Times New Roman" charset="0"/>
            </a:endParaRPr>
          </a:p>
          <a:p>
            <a:pPr marL="114300" indent="-114300" eaLnBrk="1" hangingPunct="1">
              <a:buFontTx/>
              <a:buChar char="•"/>
            </a:pPr>
            <a:r>
              <a:rPr lang="en-US">
                <a:latin typeface="Times New Roman" charset="0"/>
              </a:rPr>
              <a:t>You should also have other methods for cleaning these items.</a:t>
            </a:r>
          </a:p>
        </p:txBody>
      </p:sp>
    </p:spTree>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3D839871-02DA-7E4E-8BAE-E572EBADAF4C}" type="slidenum">
              <a:rPr lang="en-US" sz="1200" b="0" smtClean="0">
                <a:solidFill>
                  <a:schemeClr val="tx1"/>
                </a:solidFill>
              </a:rPr>
              <a:pPr eaLnBrk="1" hangingPunct="1">
                <a:defRPr/>
              </a:pPr>
              <a:t>227</a:t>
            </a:fld>
            <a:endParaRPr lang="en-US" sz="1200" b="0" smtClean="0">
              <a:solidFill>
                <a:schemeClr val="tx1"/>
              </a:solidFill>
            </a:endParaRPr>
          </a:p>
        </p:txBody>
      </p:sp>
      <p:sp>
        <p:nvSpPr>
          <p:cNvPr id="525315" name="Rectangle 2"/>
          <p:cNvSpPr>
            <a:spLocks noGrp="1" noRot="1" noChangeAspect="1" noChangeArrowheads="1" noTextEdit="1"/>
          </p:cNvSpPr>
          <p:nvPr>
            <p:ph type="sldImg"/>
          </p:nvPr>
        </p:nvSpPr>
        <p:spPr>
          <a:ln/>
        </p:spPr>
      </p:sp>
      <p:sp>
        <p:nvSpPr>
          <p:cNvPr id="497667" name="Rectangle 3"/>
          <p:cNvSpPr>
            <a:spLocks noGrp="1" noChangeArrowheads="1"/>
          </p:cNvSpPr>
          <p:nvPr>
            <p:ph type="body" idx="1"/>
          </p:nvPr>
        </p:nvSpPr>
        <p:spPr>
          <a:xfrm>
            <a:off x="876300" y="4468813"/>
            <a:ext cx="5434013" cy="4294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114300" indent="-114300" eaLnBrk="1" hangingPunct="1"/>
            <a:r>
              <a:rPr lang="en-US" b="1">
                <a:latin typeface="Times New Roman" charset="0"/>
              </a:rPr>
              <a:t>Instructor Notes</a:t>
            </a:r>
            <a:endParaRPr lang="en-US">
              <a:latin typeface="Times New Roman" charset="0"/>
            </a:endParaRPr>
          </a:p>
          <a:p>
            <a:pPr marL="114300" indent="-114300" eaLnBrk="1" hangingPunct="1">
              <a:buFontTx/>
              <a:buChar char="•"/>
            </a:pPr>
            <a:r>
              <a:rPr lang="en-US">
                <a:latin typeface="Times New Roman" charset="0"/>
              </a:rPr>
              <a:t>Handwashing stations should be put in areas that make it easy for staff to wash their hands often. Make sure these stations work correctly and are well stocked and maintained. They must also be available at all times.</a:t>
            </a:r>
          </a:p>
          <a:p>
            <a:pPr marL="114300" indent="-114300" eaLnBrk="1" hangingPunct="1">
              <a:buFontTx/>
              <a:buChar char="•"/>
            </a:pPr>
            <a:r>
              <a:rPr lang="en-US">
                <a:latin typeface="Times New Roman" charset="0"/>
              </a:rPr>
              <a:t>Handwashing stations cannot be blocked by portable equipment or stacked full of dirty kitchenware. </a:t>
            </a:r>
          </a:p>
        </p:txBody>
      </p:sp>
    </p:spTree>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801539E9-1F54-B147-9E61-89918CF897D1}" type="slidenum">
              <a:rPr lang="en-US" sz="1200" b="0" smtClean="0">
                <a:solidFill>
                  <a:schemeClr val="tx1"/>
                </a:solidFill>
              </a:rPr>
              <a:pPr eaLnBrk="1" hangingPunct="1">
                <a:defRPr/>
              </a:pPr>
              <a:t>228</a:t>
            </a:fld>
            <a:endParaRPr lang="en-US" sz="1200" b="0" smtClean="0">
              <a:solidFill>
                <a:schemeClr val="tx1"/>
              </a:solidFill>
            </a:endParaRPr>
          </a:p>
        </p:txBody>
      </p:sp>
      <p:sp>
        <p:nvSpPr>
          <p:cNvPr id="526339" name="Rectangle 2"/>
          <p:cNvSpPr>
            <a:spLocks noGrp="1" noRot="1" noChangeAspect="1" noChangeArrowheads="1" noTextEdit="1"/>
          </p:cNvSpPr>
          <p:nvPr>
            <p:ph type="sldImg"/>
          </p:nvPr>
        </p:nvSpPr>
        <p:spPr>
          <a:ln/>
        </p:spPr>
      </p:sp>
      <p:sp>
        <p:nvSpPr>
          <p:cNvPr id="499715" name="Rectangle 3"/>
          <p:cNvSpPr>
            <a:spLocks noGrp="1" noChangeArrowheads="1"/>
          </p:cNvSpPr>
          <p:nvPr>
            <p:ph type="body" idx="1"/>
          </p:nvPr>
        </p:nvSpPr>
        <p:spPr>
          <a:xfrm>
            <a:off x="876300" y="4468813"/>
            <a:ext cx="5434013" cy="4294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114300" indent="-114300" eaLnBrk="1" hangingPunct="1"/>
            <a:r>
              <a:rPr lang="en-US" b="1">
                <a:latin typeface="Times New Roman" charset="0"/>
              </a:rPr>
              <a:t>Instructor Notes</a:t>
            </a:r>
            <a:endParaRPr lang="en-US">
              <a:latin typeface="Times New Roman" charset="0"/>
            </a:endParaRPr>
          </a:p>
          <a:p>
            <a:pPr marL="114300" indent="-114300" eaLnBrk="1" hangingPunct="1">
              <a:buFontTx/>
              <a:buChar char="•"/>
            </a:pPr>
            <a:r>
              <a:rPr lang="en-US">
                <a:latin typeface="Times New Roman" charset="0"/>
              </a:rPr>
              <a:t>The water must be drinkable and meet temperature and pressure requirements.</a:t>
            </a:r>
          </a:p>
          <a:p>
            <a:pPr marL="114300" indent="-114300" eaLnBrk="1" hangingPunct="1">
              <a:buFontTx/>
              <a:buChar char="•"/>
            </a:pPr>
            <a:r>
              <a:rPr lang="en-US">
                <a:latin typeface="Times New Roman" charset="0"/>
              </a:rPr>
              <a:t>The soap can be liquid, bar, or powder.</a:t>
            </a:r>
          </a:p>
          <a:p>
            <a:pPr marL="114300" indent="-114300" eaLnBrk="1" hangingPunct="1">
              <a:buFontTx/>
              <a:buChar char="•"/>
            </a:pPr>
            <a:r>
              <a:rPr lang="en-US">
                <a:latin typeface="Times New Roman" charset="0"/>
              </a:rPr>
              <a:t>Disposable paper towels or a continuous towel system that supplies the user with a clean towel can be used. Hands can also be dried with a hand dryer using either warm air or room-temperature air delivered at high velocity. </a:t>
            </a:r>
          </a:p>
          <a:p>
            <a:pPr marL="114300" indent="-114300" eaLnBrk="1" hangingPunct="1">
              <a:buFontTx/>
              <a:buChar char="•"/>
            </a:pPr>
            <a:r>
              <a:rPr lang="en-US">
                <a:latin typeface="Times New Roman" charset="0"/>
              </a:rPr>
              <a:t>Garbage containers are required if disposable paper towels are used.</a:t>
            </a:r>
          </a:p>
          <a:p>
            <a:pPr marL="114300" indent="-114300" eaLnBrk="1" hangingPunct="1">
              <a:buFontTx/>
              <a:buChar char="•"/>
            </a:pPr>
            <a:r>
              <a:rPr lang="en-US">
                <a:latin typeface="Times New Roman" charset="0"/>
              </a:rPr>
              <a:t>A clearly visible sign or poster must tell staff to wash hands before returning to work. The message should be in all languages used by staff in the operation.</a:t>
            </a:r>
          </a:p>
          <a:p>
            <a:pPr marL="114300" indent="-114300" eaLnBrk="1" hangingPunct="1">
              <a:buFontTx/>
              <a:buChar char="•"/>
            </a:pPr>
            <a:r>
              <a:rPr lang="en-US">
                <a:latin typeface="Times New Roman" charset="0"/>
              </a:rPr>
              <a:t>Some jurisdictions allow the use of automatic handwashing facilities in an operation. Check with your local regulatory authority for more information.</a:t>
            </a:r>
          </a:p>
        </p:txBody>
      </p:sp>
    </p:spTree>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6AEBD2C6-956D-504E-A41E-5832BD2469C5}" type="slidenum">
              <a:rPr lang="en-US" sz="1200" b="0" smtClean="0">
                <a:solidFill>
                  <a:schemeClr val="tx1"/>
                </a:solidFill>
              </a:rPr>
              <a:pPr eaLnBrk="1" hangingPunct="1">
                <a:defRPr/>
              </a:pPr>
              <a:t>229</a:t>
            </a:fld>
            <a:endParaRPr lang="en-US" sz="1200" b="0" smtClean="0">
              <a:solidFill>
                <a:schemeClr val="tx1"/>
              </a:solidFill>
            </a:endParaRPr>
          </a:p>
        </p:txBody>
      </p:sp>
      <p:sp>
        <p:nvSpPr>
          <p:cNvPr id="527363" name="Rectangle 2"/>
          <p:cNvSpPr>
            <a:spLocks noGrp="1" noRot="1" noChangeAspect="1" noChangeArrowheads="1" noTextEdit="1"/>
          </p:cNvSpPr>
          <p:nvPr>
            <p:ph type="sldImg"/>
          </p:nvPr>
        </p:nvSpPr>
        <p:spPr>
          <a:xfrm>
            <a:off x="1182688" y="696913"/>
            <a:ext cx="4648200" cy="3486150"/>
          </a:xfrm>
          <a:ln/>
        </p:spPr>
      </p:sp>
      <p:sp>
        <p:nvSpPr>
          <p:cNvPr id="527364" name="Rectangle 3"/>
          <p:cNvSpPr>
            <a:spLocks noGrp="1" noChangeArrowheads="1"/>
          </p:cNvSpPr>
          <p:nvPr>
            <p:ph type="body" idx="1"/>
          </p:nvPr>
        </p:nvSpPr>
        <p:spPr>
          <a:xfrm>
            <a:off x="876300" y="4468813"/>
            <a:ext cx="5432425" cy="42941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3571" tIns="46785" rIns="93571" bIns="46785"/>
          <a:lstStyle/>
          <a:p>
            <a:pPr marL="114300" indent="-114300" eaLnBrk="1" hangingPunct="1">
              <a:defRPr/>
            </a:pPr>
            <a:r>
              <a:rPr lang="en-US" b="1">
                <a:latin typeface="Times New Roman" charset="0"/>
                <a:cs typeface="Times New Roman" charset="0"/>
              </a:rPr>
              <a:t>Instructor Notes</a:t>
            </a:r>
            <a:endParaRPr lang="en-US">
              <a:latin typeface="Times New Roman" charset="0"/>
              <a:cs typeface="Times New Roman" charset="0"/>
            </a:endParaRPr>
          </a:p>
          <a:p>
            <a:pPr marL="114300" indent="-114300" eaLnBrk="1" hangingPunct="1">
              <a:buSzPct val="80000"/>
              <a:buFontTx/>
              <a:buChar char="•"/>
              <a:defRPr/>
            </a:pPr>
            <a:r>
              <a:rPr lang="en-US">
                <a:latin typeface="Times New Roman" charset="0"/>
                <a:cs typeface="+mn-cs"/>
              </a:rPr>
              <a:t>Each regulatory authority establishes standards for water in their jurisdiction. Only water that is drinkable can be used for the preparation of food and come in contact with food-contact surfaces.</a:t>
            </a:r>
            <a:endParaRPr lang="en-US">
              <a:latin typeface="Times New Roman" charset="0"/>
              <a:cs typeface="Times New Roman" charset="0"/>
            </a:endParaRPr>
          </a:p>
          <a:p>
            <a:pPr marL="114300" indent="-114300" eaLnBrk="1" hangingPunct="1">
              <a:buSzPct val="80000"/>
              <a:buFontTx/>
              <a:buChar char="•"/>
              <a:defRPr/>
            </a:pPr>
            <a:endParaRPr lang="en-US">
              <a:latin typeface="Times New Roman" charset="0"/>
              <a:cs typeface="Times New Roman" charset="0"/>
            </a:endParaRPr>
          </a:p>
          <a:p>
            <a:pPr marL="114300" indent="-114300" eaLnBrk="1" hangingPunct="1">
              <a:buSzPct val="80000"/>
              <a:buFontTx/>
              <a:buChar char="•"/>
              <a:defRPr/>
            </a:pPr>
            <a:endParaRPr lang="en-US">
              <a:latin typeface="Times New Roman" charset="0"/>
              <a:cs typeface="Times New Roman"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26F74875-4360-AE4A-AD62-455721A0AA44}" type="slidenum">
              <a:rPr lang="en-US" sz="1200" b="0" smtClean="0">
                <a:solidFill>
                  <a:schemeClr val="tx1"/>
                </a:solidFill>
              </a:rPr>
              <a:pPr eaLnBrk="1" hangingPunct="1">
                <a:defRPr/>
              </a:pPr>
              <a:t>23</a:t>
            </a:fld>
            <a:endParaRPr lang="en-US" sz="1200" b="0" smtClean="0">
              <a:solidFill>
                <a:schemeClr val="tx1"/>
              </a:solidFill>
            </a:endParaRPr>
          </a:p>
        </p:txBody>
      </p:sp>
      <p:sp>
        <p:nvSpPr>
          <p:cNvPr id="314371" name="Rectangle 2"/>
          <p:cNvSpPr>
            <a:spLocks noGrp="1" noRot="1" noChangeAspect="1" noChangeArrowheads="1" noTextEdit="1"/>
          </p:cNvSpPr>
          <p:nvPr>
            <p:ph type="sldImg"/>
          </p:nvPr>
        </p:nvSpPr>
        <p:spPr>
          <a:ln/>
        </p:spPr>
      </p:sp>
      <p:sp>
        <p:nvSpPr>
          <p:cNvPr id="314372" name="Rectangle 3"/>
          <p:cNvSpPr>
            <a:spLocks noGrp="1" noChangeArrowheads="1"/>
          </p:cNvSpPr>
          <p:nvPr>
            <p:ph type="body" idx="1"/>
          </p:nvPr>
        </p:nvSpPr>
        <p:spPr>
          <a:xfrm>
            <a:off x="876300" y="4465638"/>
            <a:ext cx="5334000" cy="41830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b="1">
                <a:latin typeface="Times New Roman" charset="0"/>
                <a:cs typeface="Times New Roman" charset="0"/>
              </a:rPr>
              <a:t>Instructor Notes</a:t>
            </a:r>
            <a:r>
              <a:rPr lang="en-US" b="1">
                <a:solidFill>
                  <a:srgbClr val="FF3300"/>
                </a:solidFill>
                <a:latin typeface="Times New Roman" charset="0"/>
                <a:cs typeface="+mn-cs"/>
              </a:rPr>
              <a:t> </a:t>
            </a:r>
          </a:p>
          <a:p>
            <a:pPr eaLnBrk="1" hangingPunct="1">
              <a:buFontTx/>
              <a:buChar char="•"/>
              <a:defRPr/>
            </a:pPr>
            <a:r>
              <a:rPr lang="en-US">
                <a:latin typeface="Times New Roman" charset="0"/>
                <a:cs typeface="+mn-cs"/>
              </a:rPr>
              <a:t>Set up standard operating procedures that focus on these areas. The ServSafe program will show you how to design these procedures. </a:t>
            </a:r>
          </a:p>
        </p:txBody>
      </p:sp>
    </p:spTree>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18FD98CB-1E69-B74E-BD76-AFD7672F9E06}" type="slidenum">
              <a:rPr lang="en-US" sz="1200" b="0" smtClean="0">
                <a:solidFill>
                  <a:schemeClr val="tx1"/>
                </a:solidFill>
              </a:rPr>
              <a:pPr eaLnBrk="1" hangingPunct="1">
                <a:defRPr/>
              </a:pPr>
              <a:t>230</a:t>
            </a:fld>
            <a:endParaRPr lang="en-US" sz="1200" b="0" smtClean="0">
              <a:solidFill>
                <a:schemeClr val="tx1"/>
              </a:solidFill>
            </a:endParaRPr>
          </a:p>
        </p:txBody>
      </p:sp>
      <p:sp>
        <p:nvSpPr>
          <p:cNvPr id="528387" name="Rectangle 2"/>
          <p:cNvSpPr>
            <a:spLocks noGrp="1" noRot="1" noChangeAspect="1" noChangeArrowheads="1" noTextEdit="1"/>
          </p:cNvSpPr>
          <p:nvPr>
            <p:ph type="sldImg"/>
          </p:nvPr>
        </p:nvSpPr>
        <p:spPr>
          <a:xfrm>
            <a:off x="1182688" y="696913"/>
            <a:ext cx="4648200" cy="3486150"/>
          </a:xfrm>
          <a:ln/>
        </p:spPr>
      </p:sp>
      <p:sp>
        <p:nvSpPr>
          <p:cNvPr id="503811" name="Rectangle 3"/>
          <p:cNvSpPr>
            <a:spLocks noGrp="1" noChangeArrowheads="1"/>
          </p:cNvSpPr>
          <p:nvPr>
            <p:ph type="body" idx="1"/>
          </p:nvPr>
        </p:nvSpPr>
        <p:spPr>
          <a:xfrm>
            <a:off x="876300" y="4468813"/>
            <a:ext cx="5432425" cy="4294187"/>
          </a:xfrm>
          <a:noFill/>
        </p:spPr>
        <p:txBody>
          <a:bodyPr lIns="93571" tIns="46785" rIns="93571" bIns="46785"/>
          <a:lstStyle/>
          <a:p>
            <a:pPr marL="114300" indent="-114300" eaLnBrk="1" hangingPunct="1"/>
            <a:r>
              <a:rPr lang="en-US" b="1">
                <a:latin typeface="Times New Roman" charset="0"/>
                <a:cs typeface="Times New Roman" charset="0"/>
              </a:rPr>
              <a:t>Instructor Notes</a:t>
            </a:r>
            <a:endParaRPr lang="en-US">
              <a:latin typeface="Times New Roman" charset="0"/>
              <a:cs typeface="Times New Roman" charset="0"/>
            </a:endParaRPr>
          </a:p>
          <a:p>
            <a:pPr marL="114300" indent="-114300" eaLnBrk="1" hangingPunct="1">
              <a:buFontTx/>
              <a:buChar char="•"/>
            </a:pPr>
            <a:r>
              <a:rPr lang="en-US">
                <a:latin typeface="Times New Roman" charset="0"/>
              </a:rPr>
              <a:t>Plumbing that is not installed or maintained the right way can allow potable and unsafe water to be mixed. This can cause foodborne-illness outbreaks. Have only licensed plumbers work on the plumbing in your operation.</a:t>
            </a:r>
            <a:endParaRPr lang="en-US">
              <a:latin typeface="Times New Roman" charset="0"/>
              <a:cs typeface="Times New Roman" charset="0"/>
            </a:endParaRPr>
          </a:p>
          <a:p>
            <a:pPr marL="114300" indent="-114300" eaLnBrk="1" hangingPunct="1">
              <a:lnSpc>
                <a:spcPct val="80000"/>
              </a:lnSpc>
              <a:spcBef>
                <a:spcPct val="50000"/>
              </a:spcBef>
              <a:buSzPct val="80000"/>
              <a:buFontTx/>
              <a:buChar char="•"/>
            </a:pPr>
            <a:r>
              <a:rPr lang="en-US">
                <a:latin typeface="Times New Roman" charset="0"/>
              </a:rPr>
              <a:t>The greatest challenge to water safety comes from cross-connections. A cross-connection is a physical link between safe water and dirty water, which can come from drains, sewers, or other wastewater sources. A cross-connection is dangerous because it can let backflow occur.</a:t>
            </a:r>
          </a:p>
          <a:p>
            <a:pPr marL="114300" indent="-114300" eaLnBrk="1" hangingPunct="1"/>
            <a:endParaRPr lang="en-US">
              <a:latin typeface="Times New Roman" charset="0"/>
            </a:endParaRPr>
          </a:p>
          <a:p>
            <a:pPr marL="114300" indent="-114300" eaLnBrk="1" hangingPunct="1">
              <a:lnSpc>
                <a:spcPct val="80000"/>
              </a:lnSpc>
              <a:spcBef>
                <a:spcPct val="50000"/>
              </a:spcBef>
              <a:buSzPct val="80000"/>
              <a:buFontTx/>
              <a:buChar char="•"/>
            </a:pPr>
            <a:endParaRPr lang="en-US">
              <a:latin typeface="Times New Roman" charset="0"/>
              <a:cs typeface="Times New Roman" charset="0"/>
            </a:endParaRPr>
          </a:p>
        </p:txBody>
      </p:sp>
    </p:spTree>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C90FE6C7-8CE0-0540-A1EE-A4C2CA62CCA7}" type="slidenum">
              <a:rPr lang="en-US" sz="1200" b="0" smtClean="0">
                <a:solidFill>
                  <a:schemeClr val="tx1"/>
                </a:solidFill>
              </a:rPr>
              <a:pPr eaLnBrk="1" hangingPunct="1">
                <a:defRPr/>
              </a:pPr>
              <a:t>231</a:t>
            </a:fld>
            <a:endParaRPr lang="en-US" sz="1200" b="0" smtClean="0">
              <a:solidFill>
                <a:schemeClr val="tx1"/>
              </a:solidFill>
            </a:endParaRPr>
          </a:p>
        </p:txBody>
      </p:sp>
      <p:sp>
        <p:nvSpPr>
          <p:cNvPr id="529411" name="Rectangle 2"/>
          <p:cNvSpPr>
            <a:spLocks noGrp="1" noRot="1" noChangeAspect="1" noChangeArrowheads="1" noTextEdit="1"/>
          </p:cNvSpPr>
          <p:nvPr>
            <p:ph type="sldImg"/>
          </p:nvPr>
        </p:nvSpPr>
        <p:spPr>
          <a:ln/>
        </p:spPr>
      </p:sp>
      <p:sp>
        <p:nvSpPr>
          <p:cNvPr id="529412" name="Rectangle 3"/>
          <p:cNvSpPr>
            <a:spLocks noGrp="1" noChangeArrowheads="1"/>
          </p:cNvSpPr>
          <p:nvPr>
            <p:ph type="body" idx="1"/>
          </p:nvPr>
        </p:nvSpPr>
        <p:spPr>
          <a:xfrm>
            <a:off x="876300" y="4468813"/>
            <a:ext cx="5434013" cy="42941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830" tIns="46415" rIns="92830" bIns="46415"/>
          <a:lstStyle/>
          <a:p>
            <a:pPr marL="114300" indent="-114300" eaLnBrk="1" hangingPunct="1">
              <a:defRPr/>
            </a:pPr>
            <a:r>
              <a:rPr lang="en-US" b="1">
                <a:latin typeface="Times New Roman" charset="0"/>
                <a:cs typeface="Times New Roman" charset="0"/>
              </a:rPr>
              <a:t>Instructor Notes</a:t>
            </a:r>
            <a:endParaRPr lang="en-US">
              <a:latin typeface="Times New Roman" charset="0"/>
              <a:cs typeface="Times New Roman" charset="0"/>
            </a:endParaRPr>
          </a:p>
          <a:p>
            <a:pPr marL="114300" indent="-114300" eaLnBrk="1" hangingPunct="1">
              <a:lnSpc>
                <a:spcPct val="80000"/>
              </a:lnSpc>
              <a:spcBef>
                <a:spcPct val="50000"/>
              </a:spcBef>
              <a:buSzPct val="80000"/>
              <a:buFontTx/>
              <a:buChar char="•"/>
              <a:defRPr/>
            </a:pPr>
            <a:r>
              <a:rPr lang="en-US">
                <a:latin typeface="Times New Roman" charset="0"/>
                <a:cs typeface="+mn-cs"/>
              </a:rPr>
              <a:t>Backflow can be the result of pressure pushing contaminants back into the water supply. It can also happen when high water use in one area of an operation creates a vacuum in the plumbing system that sucks contaminants back into the water supply. This is called backsiphonage. </a:t>
            </a:r>
          </a:p>
          <a:p>
            <a:pPr marL="114300" indent="-114300" eaLnBrk="1" hangingPunct="1">
              <a:lnSpc>
                <a:spcPct val="80000"/>
              </a:lnSpc>
              <a:spcBef>
                <a:spcPct val="50000"/>
              </a:spcBef>
              <a:buSzPct val="80000"/>
              <a:buFontTx/>
              <a:buChar char="•"/>
              <a:defRPr/>
            </a:pPr>
            <a:r>
              <a:rPr lang="en-US">
                <a:latin typeface="Times New Roman" charset="0"/>
                <a:cs typeface="+mn-cs"/>
              </a:rPr>
              <a:t>A running faucet below the flood rim of a sink is an example of a cross-connection that can lead to backsiphonage. A running hose in a mop bucket is another example.</a:t>
            </a:r>
          </a:p>
        </p:txBody>
      </p:sp>
    </p:spTree>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6984FE7F-80A3-224F-B529-A26B7DF4BF30}" type="slidenum">
              <a:rPr lang="en-US" sz="1200" b="0" smtClean="0">
                <a:solidFill>
                  <a:schemeClr val="tx1"/>
                </a:solidFill>
              </a:rPr>
              <a:pPr eaLnBrk="1" hangingPunct="1">
                <a:defRPr/>
              </a:pPr>
              <a:t>232</a:t>
            </a:fld>
            <a:endParaRPr lang="en-US" sz="1200" b="0" smtClean="0">
              <a:solidFill>
                <a:schemeClr val="tx1"/>
              </a:solidFill>
            </a:endParaRPr>
          </a:p>
        </p:txBody>
      </p:sp>
      <p:sp>
        <p:nvSpPr>
          <p:cNvPr id="530435" name="Rectangle 2"/>
          <p:cNvSpPr>
            <a:spLocks noGrp="1" noRot="1" noChangeAspect="1" noChangeArrowheads="1" noTextEdit="1"/>
          </p:cNvSpPr>
          <p:nvPr>
            <p:ph type="sldImg"/>
          </p:nvPr>
        </p:nvSpPr>
        <p:spPr>
          <a:ln/>
        </p:spPr>
      </p:sp>
      <p:sp>
        <p:nvSpPr>
          <p:cNvPr id="530436" name="Rectangle 3"/>
          <p:cNvSpPr>
            <a:spLocks noGrp="1" noChangeArrowheads="1"/>
          </p:cNvSpPr>
          <p:nvPr>
            <p:ph type="body" idx="1"/>
          </p:nvPr>
        </p:nvSpPr>
        <p:spPr>
          <a:xfrm>
            <a:off x="876300" y="4468813"/>
            <a:ext cx="5434013" cy="42941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830" tIns="46415" rIns="92830" bIns="46415"/>
          <a:lstStyle/>
          <a:p>
            <a:pPr marL="114300" indent="-114300" eaLnBrk="1" hangingPunct="1">
              <a:defRPr/>
            </a:pPr>
            <a:r>
              <a:rPr lang="en-US" b="1">
                <a:latin typeface="Times New Roman" charset="0"/>
                <a:cs typeface="+mn-cs"/>
              </a:rPr>
              <a:t>Instructor Notes</a:t>
            </a:r>
            <a:endParaRPr lang="en-US">
              <a:latin typeface="Times New Roman" charset="0"/>
              <a:cs typeface="+mn-cs"/>
            </a:endParaRPr>
          </a:p>
          <a:p>
            <a:pPr marL="114300" indent="-114300" eaLnBrk="1" hangingPunct="1">
              <a:buFontTx/>
              <a:buChar char="•"/>
              <a:defRPr/>
            </a:pPr>
            <a:r>
              <a:rPr lang="en-US">
                <a:latin typeface="Times New Roman" charset="0"/>
                <a:cs typeface="+mn-cs"/>
              </a:rPr>
              <a:t>The best way to prevent backflow is to avoid creating a cross-connection. Do not attach a hose to a faucet unless a backflow prevention device, such as a vacuum breaker, is attached. A vacuum breaker is a mechanical device that prevents backsiphonage. It does this by closing a check valve and sealing the water supply line shut when water flow is stopped.</a:t>
            </a:r>
          </a:p>
          <a:p>
            <a:pPr marL="114300" indent="-114300" eaLnBrk="1" hangingPunct="1">
              <a:buFontTx/>
              <a:buChar char="•"/>
              <a:defRPr/>
            </a:pPr>
            <a:r>
              <a:rPr lang="en-US">
                <a:latin typeface="Times New Roman" charset="0"/>
                <a:cs typeface="+mn-cs"/>
              </a:rPr>
              <a:t>Other mechanical devices are used to prevent backflow. These include double check valve and reduced pressure zone backflow preventers. These devices include more than one check valve for sealing off the water supply. They also provide a way to determine if the check valves are operational. </a:t>
            </a:r>
          </a:p>
          <a:p>
            <a:pPr marL="114300" indent="-114300" eaLnBrk="1" hangingPunct="1">
              <a:buFontTx/>
              <a:buChar char="•"/>
              <a:defRPr/>
            </a:pPr>
            <a:r>
              <a:rPr lang="en-US">
                <a:latin typeface="Times New Roman" charset="0"/>
                <a:cs typeface="+mn-cs"/>
              </a:rPr>
              <a:t>Backflow prevention devices must be checked periodically to make sure they are working correctly. This work must be done and documented by a trained and certified technician. Always follow local requirements and manufacturer</a:t>
            </a:r>
            <a:r>
              <a:rPr lang="ja-JP" altLang="en-US">
                <a:latin typeface="Times New Roman" charset="0"/>
                <a:cs typeface="+mn-cs"/>
              </a:rPr>
              <a:t>’</a:t>
            </a:r>
            <a:r>
              <a:rPr lang="en-US">
                <a:latin typeface="Times New Roman" charset="0"/>
                <a:cs typeface="+mn-cs"/>
              </a:rPr>
              <a:t>s recommendations.</a:t>
            </a:r>
          </a:p>
          <a:p>
            <a:pPr marL="114300" indent="-114300" eaLnBrk="1" hangingPunct="1">
              <a:buFontTx/>
              <a:buChar char="•"/>
              <a:defRPr/>
            </a:pPr>
            <a:r>
              <a:rPr lang="en-US">
                <a:latin typeface="Times New Roman" charset="0"/>
                <a:cs typeface="+mn-cs"/>
              </a:rPr>
              <a:t>The only sure way to prevent a backflow is to create an air gap. An air gap is an air space that separates a water supply outlet from a potentially contaminated source. A sink that is correctly designed and installed usually has two air gaps, as shown in the graphic on the slide. One is between the faucet and the flood rim of the sink. The other is between the drainpipe of the sink and the floor drain of the operation.</a:t>
            </a:r>
          </a:p>
          <a:p>
            <a:pPr marL="114300" indent="-114300" eaLnBrk="1" hangingPunct="1">
              <a:lnSpc>
                <a:spcPct val="80000"/>
              </a:lnSpc>
              <a:spcBef>
                <a:spcPct val="50000"/>
              </a:spcBef>
              <a:defRPr/>
            </a:pPr>
            <a:endParaRPr lang="en-US">
              <a:latin typeface="Times New Roman" charset="0"/>
              <a:cs typeface="Times New Roman" charset="0"/>
            </a:endParaRPr>
          </a:p>
        </p:txBody>
      </p:sp>
    </p:spTree>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1F543162-A9B3-6141-AABC-41FC1511A072}" type="slidenum">
              <a:rPr lang="en-US" sz="1200" b="0" smtClean="0">
                <a:solidFill>
                  <a:schemeClr val="tx1"/>
                </a:solidFill>
              </a:rPr>
              <a:pPr eaLnBrk="1" hangingPunct="1">
                <a:defRPr/>
              </a:pPr>
              <a:t>233</a:t>
            </a:fld>
            <a:endParaRPr lang="en-US" sz="1200" b="0" smtClean="0">
              <a:solidFill>
                <a:schemeClr val="tx1"/>
              </a:solidFill>
            </a:endParaRPr>
          </a:p>
        </p:txBody>
      </p:sp>
      <p:sp>
        <p:nvSpPr>
          <p:cNvPr id="531459" name="Rectangle 2"/>
          <p:cNvSpPr>
            <a:spLocks noGrp="1" noRot="1" noChangeAspect="1" noChangeArrowheads="1" noTextEdit="1"/>
          </p:cNvSpPr>
          <p:nvPr>
            <p:ph type="sldImg"/>
          </p:nvPr>
        </p:nvSpPr>
        <p:spPr>
          <a:xfrm>
            <a:off x="1182688" y="696913"/>
            <a:ext cx="4648200" cy="3486150"/>
          </a:xfrm>
          <a:ln/>
        </p:spPr>
      </p:sp>
      <p:sp>
        <p:nvSpPr>
          <p:cNvPr id="531460" name="Rectangle 3"/>
          <p:cNvSpPr>
            <a:spLocks noGrp="1" noChangeArrowheads="1"/>
          </p:cNvSpPr>
          <p:nvPr>
            <p:ph type="body" idx="1"/>
          </p:nvPr>
        </p:nvSpPr>
        <p:spPr>
          <a:xfrm>
            <a:off x="876300" y="4468813"/>
            <a:ext cx="5318125" cy="42941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4300" indent="-114300" eaLnBrk="1" hangingPunct="1">
              <a:defRPr/>
            </a:pPr>
            <a:r>
              <a:rPr lang="en-US" b="1">
                <a:latin typeface="Times New Roman" charset="0"/>
                <a:cs typeface="Times New Roman" charset="0"/>
              </a:rPr>
              <a:t>Instructor Notes</a:t>
            </a:r>
            <a:endParaRPr lang="en-US">
              <a:latin typeface="Times New Roman" charset="0"/>
              <a:cs typeface="Times New Roman" charset="0"/>
            </a:endParaRPr>
          </a:p>
          <a:p>
            <a:pPr marL="114300" indent="-114300" eaLnBrk="1" hangingPunct="1">
              <a:lnSpc>
                <a:spcPct val="80000"/>
              </a:lnSpc>
              <a:spcBef>
                <a:spcPct val="50000"/>
              </a:spcBef>
              <a:buSzPct val="80000"/>
              <a:buFontTx/>
              <a:buChar char="•"/>
              <a:defRPr/>
            </a:pPr>
            <a:r>
              <a:rPr lang="en-US">
                <a:latin typeface="Times New Roman" charset="0"/>
                <a:cs typeface="+mn-cs"/>
              </a:rPr>
              <a:t>Good lighting makes it easier to clean things in your operation. It also provides a safer environment.</a:t>
            </a:r>
          </a:p>
          <a:p>
            <a:pPr marL="114300" indent="-114300" eaLnBrk="1" hangingPunct="1">
              <a:lnSpc>
                <a:spcPct val="80000"/>
              </a:lnSpc>
              <a:spcBef>
                <a:spcPct val="50000"/>
              </a:spcBef>
              <a:buSzPct val="80000"/>
              <a:buFontTx/>
              <a:buChar char="•"/>
              <a:defRPr/>
            </a:pPr>
            <a:r>
              <a:rPr lang="en-US">
                <a:latin typeface="Times New Roman" charset="0"/>
                <a:cs typeface="+mn-cs"/>
              </a:rPr>
              <a:t>Lighting intensity—how bright the lights are in the operation—is usually measured in units called foot-candles or lux. Local jurisdictions usually require prep areas to be brighter than other areas. This allows staff to recognize the condition of food. It also allows staff to identify items that need cleaning.</a:t>
            </a:r>
          </a:p>
          <a:p>
            <a:pPr marL="114300" indent="-114300" eaLnBrk="1" hangingPunct="1">
              <a:lnSpc>
                <a:spcPct val="80000"/>
              </a:lnSpc>
              <a:spcBef>
                <a:spcPct val="50000"/>
              </a:spcBef>
              <a:buSzPct val="80000"/>
              <a:buFontTx/>
              <a:buChar char="•"/>
              <a:defRPr/>
            </a:pPr>
            <a:r>
              <a:rPr lang="en-US">
                <a:latin typeface="Times New Roman" charset="0"/>
                <a:cs typeface="+mn-cs"/>
              </a:rPr>
              <a:t>Once the appropriate level of lighting has been installed in each area of the facility, you must monitor it. Replace any bulbs that have burned out. And, make sure they are the correct size. All lights should have shatter-resistant lightbulbs or protective covers. These products prevent broken glass from contaminating food or food-contact surfaces.</a:t>
            </a:r>
          </a:p>
        </p:txBody>
      </p:sp>
    </p:spTree>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3D764323-FB01-FA4E-9220-ECDCDEAF2F1F}" type="slidenum">
              <a:rPr lang="en-US" sz="1200" b="0" smtClean="0">
                <a:solidFill>
                  <a:schemeClr val="tx1"/>
                </a:solidFill>
              </a:rPr>
              <a:pPr eaLnBrk="1" hangingPunct="1">
                <a:defRPr/>
              </a:pPr>
              <a:t>234</a:t>
            </a:fld>
            <a:endParaRPr lang="en-US" sz="1200" b="0" smtClean="0">
              <a:solidFill>
                <a:schemeClr val="tx1"/>
              </a:solidFill>
            </a:endParaRPr>
          </a:p>
        </p:txBody>
      </p:sp>
      <p:sp>
        <p:nvSpPr>
          <p:cNvPr id="532483" name="Rectangle 2"/>
          <p:cNvSpPr>
            <a:spLocks noGrp="1" noRot="1" noChangeAspect="1" noChangeArrowheads="1" noTextEdit="1"/>
          </p:cNvSpPr>
          <p:nvPr>
            <p:ph type="sldImg"/>
          </p:nvPr>
        </p:nvSpPr>
        <p:spPr>
          <a:xfrm>
            <a:off x="1182688" y="696913"/>
            <a:ext cx="4648200" cy="3486150"/>
          </a:xfrm>
          <a:ln/>
        </p:spPr>
      </p:sp>
      <p:sp>
        <p:nvSpPr>
          <p:cNvPr id="532484" name="Rectangle 3"/>
          <p:cNvSpPr>
            <a:spLocks noGrp="1" noChangeArrowheads="1"/>
          </p:cNvSpPr>
          <p:nvPr>
            <p:ph type="body" idx="1"/>
          </p:nvPr>
        </p:nvSpPr>
        <p:spPr>
          <a:xfrm>
            <a:off x="876300" y="4468813"/>
            <a:ext cx="5318125" cy="42941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3571" tIns="46785" rIns="93571" bIns="46785"/>
          <a:lstStyle/>
          <a:p>
            <a:pPr marL="114300" indent="-114300" eaLnBrk="1" hangingPunct="1">
              <a:defRPr/>
            </a:pPr>
            <a:r>
              <a:rPr lang="en-US" b="1">
                <a:latin typeface="Times New Roman" charset="0"/>
                <a:cs typeface="Times New Roman" charset="0"/>
              </a:rPr>
              <a:t>Instructor Notes</a:t>
            </a:r>
            <a:endParaRPr lang="en-US">
              <a:latin typeface="Times New Roman" charset="0"/>
              <a:cs typeface="Times New Roman" charset="0"/>
            </a:endParaRPr>
          </a:p>
          <a:p>
            <a:pPr marL="114300" indent="-114300" eaLnBrk="1" hangingPunct="1">
              <a:lnSpc>
                <a:spcPct val="80000"/>
              </a:lnSpc>
              <a:spcBef>
                <a:spcPct val="50000"/>
              </a:spcBef>
              <a:buSzPct val="80000"/>
              <a:buFontTx/>
              <a:buChar char="•"/>
              <a:defRPr/>
            </a:pPr>
            <a:r>
              <a:rPr lang="en-US">
                <a:latin typeface="Times New Roman" charset="0"/>
                <a:cs typeface="Times New Roman" charset="0"/>
              </a:rPr>
              <a:t>Ventilation improves the air inside an operation. </a:t>
            </a:r>
          </a:p>
          <a:p>
            <a:pPr marL="114300" indent="-114300" eaLnBrk="1" hangingPunct="1">
              <a:lnSpc>
                <a:spcPct val="80000"/>
              </a:lnSpc>
              <a:spcBef>
                <a:spcPct val="50000"/>
              </a:spcBef>
              <a:buSzPct val="80000"/>
              <a:buFontTx/>
              <a:buChar char="•"/>
              <a:defRPr/>
            </a:pPr>
            <a:r>
              <a:rPr lang="en-US">
                <a:latin typeface="Times New Roman" charset="0"/>
                <a:cs typeface="Times New Roman" charset="0"/>
              </a:rPr>
              <a:t>Ventilation systems must be cleaned and maintained according to manufacturer</a:t>
            </a:r>
            <a:r>
              <a:rPr lang="ja-JP" altLang="en-US">
                <a:latin typeface="Times New Roman" charset="0"/>
                <a:cs typeface="Times New Roman" charset="0"/>
              </a:rPr>
              <a:t>’</a:t>
            </a:r>
            <a:r>
              <a:rPr lang="en-US">
                <a:latin typeface="Times New Roman" charset="0"/>
                <a:cs typeface="Times New Roman" charset="0"/>
              </a:rPr>
              <a:t>s recommendations and/or local regulatory requirements.</a:t>
            </a:r>
          </a:p>
        </p:txBody>
      </p:sp>
    </p:spTree>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1DE613AA-8A3A-9646-AAE4-CEFEF7AB1982}" type="slidenum">
              <a:rPr lang="en-US" sz="1200" b="0" smtClean="0">
                <a:solidFill>
                  <a:schemeClr val="tx1"/>
                </a:solidFill>
              </a:rPr>
              <a:pPr eaLnBrk="1" hangingPunct="1">
                <a:defRPr/>
              </a:pPr>
              <a:t>235</a:t>
            </a:fld>
            <a:endParaRPr lang="en-US" sz="1200" b="0" smtClean="0">
              <a:solidFill>
                <a:schemeClr val="tx1"/>
              </a:solidFill>
            </a:endParaRPr>
          </a:p>
        </p:txBody>
      </p:sp>
      <p:sp>
        <p:nvSpPr>
          <p:cNvPr id="533507" name="Rectangle 2"/>
          <p:cNvSpPr>
            <a:spLocks noGrp="1" noRot="1" noChangeAspect="1" noChangeArrowheads="1" noTextEdit="1"/>
          </p:cNvSpPr>
          <p:nvPr>
            <p:ph type="sldImg"/>
          </p:nvPr>
        </p:nvSpPr>
        <p:spPr>
          <a:xfrm>
            <a:off x="1182688" y="696913"/>
            <a:ext cx="4648200" cy="3486150"/>
          </a:xfrm>
          <a:ln/>
        </p:spPr>
      </p:sp>
      <p:sp>
        <p:nvSpPr>
          <p:cNvPr id="533508" name="Rectangle 3"/>
          <p:cNvSpPr>
            <a:spLocks noGrp="1" noChangeArrowheads="1"/>
          </p:cNvSpPr>
          <p:nvPr>
            <p:ph type="body" idx="1"/>
          </p:nvPr>
        </p:nvSpPr>
        <p:spPr>
          <a:xfrm>
            <a:off x="876300" y="4468813"/>
            <a:ext cx="5318125" cy="42941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3571" tIns="46785" rIns="93571" bIns="46785"/>
          <a:lstStyle/>
          <a:p>
            <a:pPr marL="114300" indent="-114300" eaLnBrk="1" hangingPunct="1">
              <a:defRPr/>
            </a:pPr>
            <a:r>
              <a:rPr lang="en-US" b="1">
                <a:latin typeface="Times New Roman" charset="0"/>
                <a:cs typeface="+mn-cs"/>
              </a:rPr>
              <a:t>Instructor Notes</a:t>
            </a:r>
            <a:endParaRPr lang="en-US">
              <a:latin typeface="Times New Roman" charset="0"/>
              <a:cs typeface="+mn-cs"/>
            </a:endParaRPr>
          </a:p>
          <a:p>
            <a:pPr marL="114300" indent="-114300" eaLnBrk="1" hangingPunct="1">
              <a:buFontTx/>
              <a:buChar char="•"/>
              <a:defRPr/>
            </a:pPr>
            <a:r>
              <a:rPr lang="en-US">
                <a:latin typeface="Times New Roman" charset="0"/>
                <a:cs typeface="+mn-cs"/>
              </a:rPr>
              <a:t>Garbage can attract pests and contaminate food, equipment, and utensils if not handled the right way. </a:t>
            </a:r>
          </a:p>
          <a:p>
            <a:pPr marL="114300" indent="-114300" eaLnBrk="1" hangingPunct="1">
              <a:buFontTx/>
              <a:buChar char="•"/>
              <a:defRPr/>
            </a:pPr>
            <a:r>
              <a:rPr lang="en-US">
                <a:latin typeface="Times New Roman" charset="0"/>
                <a:cs typeface="+mn-cs"/>
              </a:rPr>
              <a:t>Staff must be careful when removing garbage so they do not contaminate food or food-contact surfaces. The food handler in the photo in the slide has not been careful and may contaminate the prep table.</a:t>
            </a:r>
          </a:p>
          <a:p>
            <a:pPr marL="114300" indent="-114300" eaLnBrk="1" hangingPunct="1">
              <a:buFontTx/>
              <a:buChar char="•"/>
              <a:defRPr/>
            </a:pPr>
            <a:r>
              <a:rPr lang="en-US">
                <a:latin typeface="Times New Roman" charset="0"/>
                <a:cs typeface="+mn-cs"/>
              </a:rPr>
              <a:t>Clean the inside and outside of garbage containers frequently. This will help prevent the contamination of food and food-contact surfaces. It will also reduce odors and pests. Do not clean garbage containers near prep or food-storage areas.</a:t>
            </a:r>
          </a:p>
          <a:p>
            <a:pPr marL="114300" indent="-114300" eaLnBrk="1" hangingPunct="1">
              <a:buFontTx/>
              <a:buChar char="•"/>
              <a:defRPr/>
            </a:pPr>
            <a:endParaRPr lang="en-US">
              <a:latin typeface="Times New Roman" charset="0"/>
              <a:cs typeface="+mn-cs"/>
            </a:endParaRPr>
          </a:p>
        </p:txBody>
      </p:sp>
    </p:spTree>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8B89131A-37DE-1947-B2CC-060C195D18E2}" type="slidenum">
              <a:rPr lang="en-US" sz="1200" b="0" smtClean="0">
                <a:solidFill>
                  <a:schemeClr val="tx1"/>
                </a:solidFill>
              </a:rPr>
              <a:pPr eaLnBrk="1" hangingPunct="1">
                <a:defRPr/>
              </a:pPr>
              <a:t>236</a:t>
            </a:fld>
            <a:endParaRPr lang="en-US" sz="1200" b="0" smtClean="0">
              <a:solidFill>
                <a:schemeClr val="tx1"/>
              </a:solidFill>
            </a:endParaRPr>
          </a:p>
        </p:txBody>
      </p:sp>
      <p:sp>
        <p:nvSpPr>
          <p:cNvPr id="534531" name="Rectangle 2"/>
          <p:cNvSpPr>
            <a:spLocks noGrp="1" noRot="1" noChangeAspect="1" noChangeArrowheads="1" noTextEdit="1"/>
          </p:cNvSpPr>
          <p:nvPr>
            <p:ph type="sldImg"/>
          </p:nvPr>
        </p:nvSpPr>
        <p:spPr>
          <a:xfrm>
            <a:off x="1182688" y="696913"/>
            <a:ext cx="4648200" cy="3486150"/>
          </a:xfrm>
          <a:ln/>
        </p:spPr>
      </p:sp>
      <p:sp>
        <p:nvSpPr>
          <p:cNvPr id="534532" name="Rectangle 3"/>
          <p:cNvSpPr>
            <a:spLocks noGrp="1" noChangeArrowheads="1"/>
          </p:cNvSpPr>
          <p:nvPr>
            <p:ph type="body" idx="1"/>
          </p:nvPr>
        </p:nvSpPr>
        <p:spPr>
          <a:xfrm>
            <a:off x="876300" y="4468813"/>
            <a:ext cx="5318125" cy="42941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3571" tIns="46785" rIns="93571" bIns="46785"/>
          <a:lstStyle/>
          <a:p>
            <a:pPr marL="114300" indent="-114300" eaLnBrk="1" hangingPunct="1">
              <a:defRPr/>
            </a:pPr>
            <a:r>
              <a:rPr lang="en-US" b="1">
                <a:latin typeface="Times New Roman" charset="0"/>
                <a:cs typeface="+mn-cs"/>
              </a:rPr>
              <a:t>Instructor Notes</a:t>
            </a:r>
            <a:endParaRPr lang="en-US">
              <a:latin typeface="Times New Roman" charset="0"/>
              <a:cs typeface="+mn-cs"/>
            </a:endParaRPr>
          </a:p>
          <a:p>
            <a:pPr marL="114300" indent="-114300" eaLnBrk="1" hangingPunct="1">
              <a:buFontTx/>
              <a:buChar char="•"/>
              <a:defRPr/>
            </a:pPr>
            <a:r>
              <a:rPr lang="en-US">
                <a:latin typeface="Times New Roman" charset="0"/>
                <a:cs typeface="+mn-cs"/>
              </a:rPr>
              <a:t>Containers must be covered when not in use. </a:t>
            </a:r>
          </a:p>
          <a:p>
            <a:pPr marL="114300" indent="-114300" eaLnBrk="1" hangingPunct="1">
              <a:buFontTx/>
              <a:buChar char="•"/>
              <a:defRPr/>
            </a:pPr>
            <a:r>
              <a:rPr lang="en-US">
                <a:latin typeface="Times New Roman" charset="0"/>
                <a:cs typeface="+mn-cs"/>
              </a:rPr>
              <a:t>Waste and recyclables must be stored separately from food and food-contact surfaces. The storage of these items must not create a nuisance or a public health hazard.</a:t>
            </a:r>
          </a:p>
        </p:txBody>
      </p:sp>
    </p:spTree>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F074064C-6D26-054B-9085-28BA3985E546}" type="slidenum">
              <a:rPr lang="en-US" sz="1200" b="0" smtClean="0">
                <a:solidFill>
                  <a:schemeClr val="tx1"/>
                </a:solidFill>
              </a:rPr>
              <a:pPr eaLnBrk="1" hangingPunct="1">
                <a:defRPr/>
              </a:pPr>
              <a:t>237</a:t>
            </a:fld>
            <a:endParaRPr lang="en-US" sz="1200" b="0" smtClean="0">
              <a:solidFill>
                <a:schemeClr val="tx1"/>
              </a:solidFill>
            </a:endParaRPr>
          </a:p>
        </p:txBody>
      </p:sp>
      <p:sp>
        <p:nvSpPr>
          <p:cNvPr id="535555" name="Rectangle 2"/>
          <p:cNvSpPr>
            <a:spLocks noGrp="1" noRot="1" noChangeAspect="1" noChangeArrowheads="1" noTextEdit="1"/>
          </p:cNvSpPr>
          <p:nvPr>
            <p:ph type="sldImg"/>
          </p:nvPr>
        </p:nvSpPr>
        <p:spPr>
          <a:xfrm>
            <a:off x="1182688" y="696913"/>
            <a:ext cx="4648200" cy="3486150"/>
          </a:xfrm>
          <a:ln/>
        </p:spPr>
      </p:sp>
      <p:sp>
        <p:nvSpPr>
          <p:cNvPr id="535556" name="Rectangle 3"/>
          <p:cNvSpPr>
            <a:spLocks noGrp="1" noChangeArrowheads="1"/>
          </p:cNvSpPr>
          <p:nvPr>
            <p:ph type="body" idx="1"/>
          </p:nvPr>
        </p:nvSpPr>
        <p:spPr>
          <a:xfrm>
            <a:off x="876300" y="4468813"/>
            <a:ext cx="5318125" cy="42941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3571" tIns="46785" rIns="93571" bIns="46785"/>
          <a:lstStyle/>
          <a:p>
            <a:pPr marL="114300" indent="-114300" eaLnBrk="1" hangingPunct="1">
              <a:defRPr/>
            </a:pPr>
            <a:r>
              <a:rPr lang="en-US" b="1">
                <a:latin typeface="Times New Roman" charset="0"/>
                <a:cs typeface="+mn-cs"/>
              </a:rPr>
              <a:t>Instructor Notes</a:t>
            </a:r>
            <a:endParaRPr lang="en-US">
              <a:latin typeface="Times New Roman" charset="0"/>
              <a:cs typeface="+mn-cs"/>
            </a:endParaRPr>
          </a:p>
          <a:p>
            <a:pPr marL="114300" indent="-114300" eaLnBrk="1" hangingPunct="1">
              <a:buFontTx/>
              <a:buChar char="•"/>
              <a:defRPr/>
            </a:pPr>
            <a:r>
              <a:rPr lang="en-US">
                <a:latin typeface="Times New Roman" charset="0"/>
                <a:cs typeface="+mn-cs"/>
              </a:rPr>
              <a:t>Outdoor containers must have tight-fitting lids and must be kept covered at all times. Keep their drain plugs in place.</a:t>
            </a:r>
          </a:p>
        </p:txBody>
      </p:sp>
    </p:spTree>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7C1D9586-A4BC-7749-96E6-B4DD98F6A8C2}" type="slidenum">
              <a:rPr lang="en-US" sz="1200" b="0" smtClean="0">
                <a:solidFill>
                  <a:schemeClr val="tx1"/>
                </a:solidFill>
              </a:rPr>
              <a:pPr eaLnBrk="1" hangingPunct="1">
                <a:defRPr/>
              </a:pPr>
              <a:t>238</a:t>
            </a:fld>
            <a:endParaRPr lang="en-US" sz="1200" b="0" smtClean="0">
              <a:solidFill>
                <a:schemeClr val="tx1"/>
              </a:solidFill>
            </a:endParaRPr>
          </a:p>
        </p:txBody>
      </p:sp>
      <p:sp>
        <p:nvSpPr>
          <p:cNvPr id="536579" name="Rectangle 2"/>
          <p:cNvSpPr>
            <a:spLocks noGrp="1" noRot="1" noChangeAspect="1" noChangeArrowheads="1" noTextEdit="1"/>
          </p:cNvSpPr>
          <p:nvPr>
            <p:ph type="sldImg"/>
          </p:nvPr>
        </p:nvSpPr>
        <p:spPr>
          <a:ln/>
        </p:spPr>
      </p:sp>
      <p:sp>
        <p:nvSpPr>
          <p:cNvPr id="520195" name="Rectangle 3"/>
          <p:cNvSpPr>
            <a:spLocks noGrp="1" noChangeArrowheads="1"/>
          </p:cNvSpPr>
          <p:nvPr>
            <p:ph type="body" idx="1"/>
          </p:nvPr>
        </p:nvSpPr>
        <p:spPr>
          <a:xfrm>
            <a:off x="876300" y="4468813"/>
            <a:ext cx="5319713" cy="4294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114300" indent="-114300" eaLnBrk="1" hangingPunct="1"/>
            <a:r>
              <a:rPr lang="en-US" b="1">
                <a:latin typeface="Times New Roman" charset="0"/>
              </a:rPr>
              <a:t>Instructor Notes</a:t>
            </a:r>
          </a:p>
          <a:p>
            <a:pPr marL="114300" indent="-114300" eaLnBrk="1" hangingPunct="1">
              <a:buFontTx/>
              <a:buChar char="•"/>
            </a:pPr>
            <a:r>
              <a:rPr lang="en-US">
                <a:latin typeface="Times New Roman" charset="0"/>
              </a:rPr>
              <a:t>Certain crises can affect the safety of the food you serve. Common crisis</a:t>
            </a:r>
            <a:r>
              <a:rPr lang="ja-JP" altLang="en-US">
                <a:latin typeface="Times New Roman" charset="0"/>
              </a:rPr>
              <a:t>’</a:t>
            </a:r>
            <a:r>
              <a:rPr lang="en-US" altLang="ja-JP">
                <a:latin typeface="Times New Roman" charset="0"/>
              </a:rPr>
              <a:t> include electrical power outages, fire, flooding, and sewage backups. Local regulatory authorities consider these to be imminent health hazards. An imminent health hazard is a significant threat or danger to health that requires immediate correction or closure to prevent injury.</a:t>
            </a:r>
          </a:p>
          <a:p>
            <a:pPr marL="114300" indent="-114300" eaLnBrk="1" hangingPunct="1">
              <a:buFontTx/>
              <a:buChar char="•"/>
            </a:pPr>
            <a:r>
              <a:rPr lang="en-US">
                <a:latin typeface="Times New Roman" charset="0"/>
              </a:rPr>
              <a:t>Temperature control: Power failures and refrigeration breakdowns can threaten your ability to control the temperature of TCS food, which can result in the growth of pathogens.</a:t>
            </a:r>
          </a:p>
          <a:p>
            <a:pPr marL="114300" indent="-114300" eaLnBrk="1" hangingPunct="1">
              <a:buFontTx/>
              <a:buChar char="•"/>
            </a:pPr>
            <a:r>
              <a:rPr lang="en-US">
                <a:latin typeface="Times New Roman" charset="0"/>
              </a:rPr>
              <a:t>Physical security: Unauthorized people inside a facility are a risk to food safety. This is especially true when they can access storage and processing areas. Also, acts of nature can weaken a facility</a:t>
            </a:r>
            <a:r>
              <a:rPr lang="ja-JP" altLang="en-US">
                <a:latin typeface="Times New Roman" charset="0"/>
              </a:rPr>
              <a:t>’</a:t>
            </a:r>
            <a:r>
              <a:rPr lang="en-US" altLang="ja-JP">
                <a:latin typeface="Times New Roman" charset="0"/>
              </a:rPr>
              <a:t>s security. </a:t>
            </a:r>
          </a:p>
          <a:p>
            <a:pPr marL="114300" indent="-114300" eaLnBrk="1" hangingPunct="1">
              <a:buFontTx/>
              <a:buChar char="•"/>
            </a:pPr>
            <a:r>
              <a:rPr lang="en-US">
                <a:latin typeface="Times New Roman" charset="0"/>
              </a:rPr>
              <a:t>Drinkable water supply. Threats to the drinkable water supply must also be considered. Broken water mains and breakdowns at water treatment facilities are a risk to the safety of food. Terrorist contamination of the water supply could also be a threat.</a:t>
            </a:r>
          </a:p>
        </p:txBody>
      </p:sp>
    </p:spTree>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3A377163-F57B-E840-9BF6-5F15634B9ADC}" type="slidenum">
              <a:rPr lang="en-US" sz="1200" b="0" smtClean="0">
                <a:solidFill>
                  <a:schemeClr val="tx1"/>
                </a:solidFill>
              </a:rPr>
              <a:pPr eaLnBrk="1" hangingPunct="1">
                <a:defRPr/>
              </a:pPr>
              <a:t>239</a:t>
            </a:fld>
            <a:endParaRPr lang="en-US" sz="1200" b="0" smtClean="0">
              <a:solidFill>
                <a:schemeClr val="tx1"/>
              </a:solidFill>
            </a:endParaRPr>
          </a:p>
        </p:txBody>
      </p:sp>
      <p:sp>
        <p:nvSpPr>
          <p:cNvPr id="537603" name="Rectangle 2"/>
          <p:cNvSpPr>
            <a:spLocks noGrp="1" noRot="1" noChangeAspect="1" noChangeArrowheads="1" noTextEdit="1"/>
          </p:cNvSpPr>
          <p:nvPr>
            <p:ph type="sldImg"/>
          </p:nvPr>
        </p:nvSpPr>
        <p:spPr>
          <a:ln/>
        </p:spPr>
      </p:sp>
      <p:sp>
        <p:nvSpPr>
          <p:cNvPr id="522243" name="Rectangle 3"/>
          <p:cNvSpPr>
            <a:spLocks noGrp="1" noChangeArrowheads="1"/>
          </p:cNvSpPr>
          <p:nvPr>
            <p:ph type="body" idx="1"/>
          </p:nvPr>
        </p:nvSpPr>
        <p:spPr>
          <a:xfrm>
            <a:off x="876300" y="4468813"/>
            <a:ext cx="5319713" cy="4294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val="1"/>
            </a:ext>
          </a:extLst>
        </p:spPr>
        <p:txBody>
          <a:bodyPr lIns="92830" tIns="46415" rIns="92830" bIns="46415"/>
          <a:lstStyle/>
          <a:p>
            <a:pPr marL="114300" indent="-114300" eaLnBrk="1" hangingPunct="1"/>
            <a:endParaRPr lang="en-US">
              <a:latin typeface="Times New Roman"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4B7FBDF0-6F5A-C749-80EC-650A4A5B5AF8}" type="slidenum">
              <a:rPr lang="en-US" sz="1200" b="0" smtClean="0">
                <a:solidFill>
                  <a:schemeClr val="tx1"/>
                </a:solidFill>
              </a:rPr>
              <a:pPr eaLnBrk="1" hangingPunct="1">
                <a:defRPr/>
              </a:pPr>
              <a:t>24</a:t>
            </a:fld>
            <a:endParaRPr lang="en-US" sz="1200" b="0" smtClean="0">
              <a:solidFill>
                <a:schemeClr val="tx1"/>
              </a:solidFill>
            </a:endParaRPr>
          </a:p>
        </p:txBody>
      </p:sp>
      <p:sp>
        <p:nvSpPr>
          <p:cNvPr id="315395" name="Rectangle 2"/>
          <p:cNvSpPr>
            <a:spLocks noGrp="1" noRot="1" noChangeAspect="1" noChangeArrowheads="1" noTextEdit="1"/>
          </p:cNvSpPr>
          <p:nvPr>
            <p:ph type="sldImg"/>
          </p:nvPr>
        </p:nvSpPr>
        <p:spPr>
          <a:ln/>
        </p:spPr>
      </p:sp>
      <p:sp>
        <p:nvSpPr>
          <p:cNvPr id="315396" name="Rectangle 3"/>
          <p:cNvSpPr>
            <a:spLocks noGrp="1" noChangeArrowheads="1"/>
          </p:cNvSpPr>
          <p:nvPr>
            <p:ph type="body" idx="1"/>
          </p:nvPr>
        </p:nvSpPr>
        <p:spPr>
          <a:xfrm>
            <a:off x="876300" y="4465638"/>
            <a:ext cx="5334000" cy="41830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b="1">
                <a:latin typeface="Times New Roman" charset="0"/>
                <a:cs typeface="Times New Roman" charset="0"/>
              </a:rPr>
              <a:t>Instructor Notes</a:t>
            </a:r>
            <a:r>
              <a:rPr lang="en-US" b="1">
                <a:solidFill>
                  <a:srgbClr val="FF3300"/>
                </a:solidFill>
                <a:latin typeface="Times New Roman" charset="0"/>
                <a:cs typeface="+mn-cs"/>
              </a:rPr>
              <a:t> </a:t>
            </a:r>
          </a:p>
          <a:p>
            <a:pPr eaLnBrk="1" hangingPunct="1">
              <a:buFontTx/>
              <a:buChar char="•"/>
              <a:defRPr/>
            </a:pPr>
            <a:r>
              <a:rPr lang="en-US">
                <a:latin typeface="Times New Roman" charset="0"/>
                <a:cs typeface="+mn-cs"/>
              </a:rPr>
              <a:t>Managers must set up standard operating procedures that focus on the measures listed on the slide. Then they must train their employees on these procedures and monitor them to make sure the procedures are followed.</a:t>
            </a:r>
          </a:p>
        </p:txBody>
      </p:sp>
    </p:spTree>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AB816E30-7493-2447-8281-85F4856BD871}" type="slidenum">
              <a:rPr lang="en-US" sz="1200" b="0" smtClean="0">
                <a:solidFill>
                  <a:schemeClr val="tx1"/>
                </a:solidFill>
              </a:rPr>
              <a:pPr eaLnBrk="1" hangingPunct="1">
                <a:defRPr/>
              </a:pPr>
              <a:t>240</a:t>
            </a:fld>
            <a:endParaRPr lang="en-US" sz="1200" b="0" smtClean="0">
              <a:solidFill>
                <a:schemeClr val="tx1"/>
              </a:solidFill>
            </a:endParaRPr>
          </a:p>
        </p:txBody>
      </p:sp>
      <p:sp>
        <p:nvSpPr>
          <p:cNvPr id="538627" name="Rectangle 2"/>
          <p:cNvSpPr>
            <a:spLocks noGrp="1" noRot="1" noChangeAspect="1" noChangeArrowheads="1" noTextEdit="1"/>
          </p:cNvSpPr>
          <p:nvPr>
            <p:ph type="sldImg"/>
          </p:nvPr>
        </p:nvSpPr>
        <p:spPr>
          <a:ln/>
        </p:spPr>
      </p:sp>
      <p:sp>
        <p:nvSpPr>
          <p:cNvPr id="538628" name="Notes Placeholder 1"/>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71450" indent="-171450" eaLnBrk="1" hangingPunct="1">
              <a:buFontTx/>
              <a:buChar char="•"/>
              <a:defRPr/>
            </a:pPr>
            <a:endParaRPr lang="en-US">
              <a:latin typeface="Times New Roman" charset="0"/>
              <a:cs typeface="+mn-cs"/>
            </a:endParaRPr>
          </a:p>
          <a:p>
            <a:pPr marL="171450" indent="-171450" eaLnBrk="1" hangingPunct="1">
              <a:buFontTx/>
              <a:buChar char="•"/>
              <a:defRPr/>
            </a:pPr>
            <a:endParaRPr lang="en-US">
              <a:latin typeface="Times New Roman" charset="0"/>
              <a:cs typeface="+mn-cs"/>
            </a:endParaRPr>
          </a:p>
        </p:txBody>
      </p:sp>
    </p:spTree>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79B015D8-8EE2-B341-8466-662D97CCA8D9}" type="slidenum">
              <a:rPr lang="en-US" sz="1200" b="0" smtClean="0">
                <a:solidFill>
                  <a:schemeClr val="tx1"/>
                </a:solidFill>
              </a:rPr>
              <a:pPr eaLnBrk="1" hangingPunct="1">
                <a:defRPr/>
              </a:pPr>
              <a:t>241</a:t>
            </a:fld>
            <a:endParaRPr lang="en-US" sz="1200" b="0" smtClean="0">
              <a:solidFill>
                <a:schemeClr val="tx1"/>
              </a:solidFill>
            </a:endParaRPr>
          </a:p>
        </p:txBody>
      </p:sp>
      <p:sp>
        <p:nvSpPr>
          <p:cNvPr id="539651" name="Rectangle 2"/>
          <p:cNvSpPr>
            <a:spLocks noGrp="1" noRot="1" noChangeAspect="1" noChangeArrowheads="1" noTextEdit="1"/>
          </p:cNvSpPr>
          <p:nvPr>
            <p:ph type="sldImg"/>
          </p:nvPr>
        </p:nvSpPr>
        <p:spPr>
          <a:ln/>
        </p:spPr>
      </p:sp>
      <p:sp>
        <p:nvSpPr>
          <p:cNvPr id="526339" name="Rectangle 3"/>
          <p:cNvSpPr>
            <a:spLocks noGrp="1" noChangeArrowheads="1"/>
          </p:cNvSpPr>
          <p:nvPr>
            <p:ph type="body" idx="1"/>
          </p:nvPr>
        </p:nvSpPr>
        <p:spPr>
          <a:xfrm>
            <a:off x="876300" y="4468813"/>
            <a:ext cx="5434013" cy="4294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val="1"/>
            </a:ext>
          </a:extLst>
        </p:spPr>
        <p:txBody>
          <a:bodyPr lIns="92830" tIns="46415" rIns="92830" bIns="46415"/>
          <a:lstStyle/>
          <a:p>
            <a:pPr marL="171450" indent="-171450" eaLnBrk="1" hangingPunct="1">
              <a:buFontTx/>
              <a:buChar char="•"/>
            </a:pPr>
            <a:endParaRPr lang="en-US">
              <a:latin typeface="Times New Roman" charset="0"/>
            </a:endParaRPr>
          </a:p>
        </p:txBody>
      </p:sp>
    </p:spTree>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E9BDA764-B69A-2740-B0C3-216227539AE4}" type="slidenum">
              <a:rPr lang="en-US" sz="1200" b="0" smtClean="0">
                <a:solidFill>
                  <a:schemeClr val="tx1"/>
                </a:solidFill>
              </a:rPr>
              <a:pPr eaLnBrk="1" hangingPunct="1">
                <a:defRPr/>
              </a:pPr>
              <a:t>242</a:t>
            </a:fld>
            <a:endParaRPr lang="en-US" sz="1200" b="0" smtClean="0">
              <a:solidFill>
                <a:schemeClr val="tx1"/>
              </a:solidFill>
            </a:endParaRPr>
          </a:p>
        </p:txBody>
      </p:sp>
      <p:sp>
        <p:nvSpPr>
          <p:cNvPr id="540675" name="Rectangle 2"/>
          <p:cNvSpPr>
            <a:spLocks noGrp="1" noRot="1" noChangeAspect="1" noChangeArrowheads="1" noTextEdit="1"/>
          </p:cNvSpPr>
          <p:nvPr>
            <p:ph type="sldImg"/>
          </p:nvPr>
        </p:nvSpPr>
        <p:spPr>
          <a:ln/>
        </p:spPr>
      </p:sp>
      <p:sp>
        <p:nvSpPr>
          <p:cNvPr id="528387" name="Rectangle 3"/>
          <p:cNvSpPr>
            <a:spLocks noGrp="1" noChangeArrowheads="1"/>
          </p:cNvSpPr>
          <p:nvPr>
            <p:ph type="body" idx="1"/>
          </p:nvPr>
        </p:nvSpPr>
        <p:spPr>
          <a:xfrm>
            <a:off x="876300" y="4468813"/>
            <a:ext cx="5434013" cy="4294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114300" indent="-114300" eaLnBrk="1" hangingPunct="1"/>
            <a:r>
              <a:rPr lang="en-US" b="1">
                <a:latin typeface="Times New Roman" charset="0"/>
              </a:rPr>
              <a:t>Instructor Notes</a:t>
            </a:r>
          </a:p>
          <a:p>
            <a:pPr marL="114300" indent="-114300" eaLnBrk="1" hangingPunct="1">
              <a:buFontTx/>
              <a:buChar char="•"/>
            </a:pPr>
            <a:r>
              <a:rPr lang="en-US">
                <a:latin typeface="Times New Roman" charset="0"/>
              </a:rPr>
              <a:t>Screen all windows and vents, and patch or replace them when needed.  </a:t>
            </a:r>
          </a:p>
          <a:p>
            <a:pPr marL="114300" indent="-114300" eaLnBrk="1" hangingPunct="1"/>
            <a:endParaRPr lang="en-US">
              <a:latin typeface="Times New Roman" charset="0"/>
            </a:endParaRPr>
          </a:p>
        </p:txBody>
      </p:sp>
    </p:spTree>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48034B67-FA54-1841-9338-DA08FEAF840C}" type="slidenum">
              <a:rPr lang="en-US" sz="1200" b="0" smtClean="0">
                <a:solidFill>
                  <a:schemeClr val="tx1"/>
                </a:solidFill>
              </a:rPr>
              <a:pPr eaLnBrk="1" hangingPunct="1">
                <a:defRPr/>
              </a:pPr>
              <a:t>243</a:t>
            </a:fld>
            <a:endParaRPr lang="en-US" sz="1200" b="0" smtClean="0">
              <a:solidFill>
                <a:schemeClr val="tx1"/>
              </a:solidFill>
            </a:endParaRPr>
          </a:p>
        </p:txBody>
      </p:sp>
      <p:sp>
        <p:nvSpPr>
          <p:cNvPr id="541699" name="Rectangle 2"/>
          <p:cNvSpPr>
            <a:spLocks noGrp="1" noRot="1" noChangeAspect="1" noChangeArrowheads="1" noTextEdit="1"/>
          </p:cNvSpPr>
          <p:nvPr>
            <p:ph type="sldImg"/>
          </p:nvPr>
        </p:nvSpPr>
        <p:spPr>
          <a:ln/>
        </p:spPr>
      </p:sp>
      <p:sp>
        <p:nvSpPr>
          <p:cNvPr id="530435" name="Rectangle 3"/>
          <p:cNvSpPr>
            <a:spLocks noGrp="1" noChangeArrowheads="1"/>
          </p:cNvSpPr>
          <p:nvPr>
            <p:ph type="body" idx="1"/>
          </p:nvPr>
        </p:nvSpPr>
        <p:spPr>
          <a:xfrm>
            <a:off x="876300" y="4465638"/>
            <a:ext cx="5494338" cy="4183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114300" indent="-114300" eaLnBrk="1" hangingPunct="1"/>
            <a:r>
              <a:rPr lang="en-US" b="1">
                <a:latin typeface="Times New Roman" charset="0"/>
              </a:rPr>
              <a:t>Instructor Notes</a:t>
            </a:r>
          </a:p>
          <a:p>
            <a:pPr marL="114300" indent="-114300" eaLnBrk="1" hangingPunct="1">
              <a:buFontTx/>
              <a:buChar char="•"/>
            </a:pPr>
            <a:r>
              <a:rPr lang="en-US">
                <a:latin typeface="Times New Roman" charset="0"/>
              </a:rPr>
              <a:t>Careful cleaning eliminates the pests</a:t>
            </a:r>
            <a:r>
              <a:rPr lang="ja-JP" altLang="en-US">
                <a:latin typeface="Times New Roman" charset="0"/>
              </a:rPr>
              <a:t>’</a:t>
            </a:r>
            <a:r>
              <a:rPr lang="en-US" altLang="ja-JP">
                <a:latin typeface="Times New Roman" charset="0"/>
              </a:rPr>
              <a:t> food supply and destroys insect eggs and reduces the places pests can take shelter. </a:t>
            </a:r>
          </a:p>
          <a:p>
            <a:pPr marL="114300" indent="-114300" eaLnBrk="1" hangingPunct="1">
              <a:buFontTx/>
              <a:buChar char="•"/>
            </a:pPr>
            <a:r>
              <a:rPr lang="en-US">
                <a:latin typeface="Times New Roman" charset="0"/>
              </a:rPr>
              <a:t>Store recyclables in clean, pest-proof containers, as far away from your building as local regulations allow. </a:t>
            </a:r>
          </a:p>
          <a:p>
            <a:pPr marL="114300" indent="-114300" eaLnBrk="1" hangingPunct="1"/>
            <a:endParaRPr lang="en-US">
              <a:latin typeface="Times New Roman" charset="0"/>
            </a:endParaRPr>
          </a:p>
        </p:txBody>
      </p:sp>
    </p:spTree>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B78AAFED-554A-004F-A5BA-5A62D9E1174C}" type="slidenum">
              <a:rPr lang="en-US" sz="1200" b="0" smtClean="0">
                <a:solidFill>
                  <a:schemeClr val="tx1"/>
                </a:solidFill>
              </a:rPr>
              <a:pPr eaLnBrk="1" hangingPunct="1">
                <a:defRPr/>
              </a:pPr>
              <a:t>244</a:t>
            </a:fld>
            <a:endParaRPr lang="en-US" sz="1200" b="0" smtClean="0">
              <a:solidFill>
                <a:schemeClr val="tx1"/>
              </a:solidFill>
            </a:endParaRPr>
          </a:p>
        </p:txBody>
      </p:sp>
      <p:sp>
        <p:nvSpPr>
          <p:cNvPr id="542723"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xfrm>
            <a:off x="876300" y="4468813"/>
            <a:ext cx="5434013" cy="429418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114300" indent="-114300" eaLnBrk="1" hangingPunct="1">
              <a:defRPr/>
            </a:pPr>
            <a:r>
              <a:rPr lang="en-US" b="1" dirty="0" smtClean="0">
                <a:ea typeface="+mn-ea"/>
                <a:cs typeface="+mn-cs"/>
              </a:rPr>
              <a:t>Instructor Notes</a:t>
            </a:r>
            <a:endParaRPr lang="en-US" dirty="0" smtClean="0">
              <a:ea typeface="+mn-ea"/>
              <a:cs typeface="+mn-cs"/>
            </a:endParaRPr>
          </a:p>
          <a:p>
            <a:pPr marL="171450" indent="-171450" eaLnBrk="1" hangingPunct="1">
              <a:buFont typeface="Arial" pitchFamily="34" charset="0"/>
              <a:buChar char="•"/>
              <a:defRPr/>
            </a:pPr>
            <a:r>
              <a:rPr lang="en-US" dirty="0" smtClean="0">
                <a:ea typeface="+mn-ea"/>
                <a:cs typeface="+mn-cs"/>
              </a:rPr>
              <a:t>Store all food and supplies correctly and quickly. Keep food and supplies away from walls and at least six inches (15 centimeters) off the floor. Use FIFO to rotate products, so pests do not settle in and breed. </a:t>
            </a:r>
          </a:p>
          <a:p>
            <a:pPr marL="171450" indent="-171450" eaLnBrk="1" hangingPunct="1">
              <a:buFont typeface="Arial" pitchFamily="34" charset="0"/>
              <a:buChar char="•"/>
              <a:defRPr/>
            </a:pPr>
            <a:r>
              <a:rPr lang="en-US" dirty="0" smtClean="0">
                <a:ea typeface="+mn-ea"/>
                <a:cs typeface="+mn-cs"/>
              </a:rPr>
              <a:t>Clean up food and beverage spills immediately, including crumbs and scraps. </a:t>
            </a:r>
          </a:p>
          <a:p>
            <a:pPr marL="114300" indent="-114300" eaLnBrk="1" hangingPunct="1">
              <a:defRPr/>
            </a:pPr>
            <a:endParaRPr lang="en-US" dirty="0" smtClean="0">
              <a:ea typeface="+mn-ea"/>
              <a:cs typeface="+mn-cs"/>
            </a:endParaRPr>
          </a:p>
          <a:p>
            <a:pPr marL="114300" indent="-114300" eaLnBrk="1" hangingPunct="1">
              <a:defRPr/>
            </a:pPr>
            <a:endParaRPr lang="en-US" dirty="0" smtClean="0">
              <a:ea typeface="+mn-ea"/>
              <a:cs typeface="+mn-cs"/>
            </a:endParaRPr>
          </a:p>
          <a:p>
            <a:pPr marL="114300" indent="-114300" eaLnBrk="1" hangingPunct="1">
              <a:lnSpc>
                <a:spcPct val="80000"/>
              </a:lnSpc>
              <a:spcBef>
                <a:spcPct val="50000"/>
              </a:spcBef>
              <a:defRPr/>
            </a:pPr>
            <a:endParaRPr lang="en-US" dirty="0" smtClean="0">
              <a:ea typeface="+mn-ea"/>
              <a:cs typeface="Times New Roman" pitchFamily="18" charset="0"/>
            </a:endParaRPr>
          </a:p>
        </p:txBody>
      </p:sp>
    </p:spTree>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DD0BCDCC-E4A1-9A42-BB34-A4747B289E40}" type="slidenum">
              <a:rPr lang="en-US" sz="1200" b="0" smtClean="0">
                <a:solidFill>
                  <a:schemeClr val="tx1"/>
                </a:solidFill>
              </a:rPr>
              <a:pPr eaLnBrk="1" hangingPunct="1">
                <a:defRPr/>
              </a:pPr>
              <a:t>245</a:t>
            </a:fld>
            <a:endParaRPr lang="en-US" sz="1200" b="0" smtClean="0">
              <a:solidFill>
                <a:schemeClr val="tx1"/>
              </a:solidFill>
            </a:endParaRPr>
          </a:p>
        </p:txBody>
      </p:sp>
      <p:sp>
        <p:nvSpPr>
          <p:cNvPr id="543747" name="Rectangle 2"/>
          <p:cNvSpPr>
            <a:spLocks noGrp="1" noRot="1" noChangeAspect="1" noChangeArrowheads="1" noTextEdit="1"/>
          </p:cNvSpPr>
          <p:nvPr>
            <p:ph type="sldImg"/>
          </p:nvPr>
        </p:nvSpPr>
        <p:spPr>
          <a:ln/>
        </p:spPr>
      </p:sp>
      <p:sp>
        <p:nvSpPr>
          <p:cNvPr id="534531" name="Rectangle 3"/>
          <p:cNvSpPr>
            <a:spLocks noGrp="1" noChangeArrowheads="1"/>
          </p:cNvSpPr>
          <p:nvPr>
            <p:ph type="body" idx="1"/>
          </p:nvPr>
        </p:nvSpPr>
        <p:spPr>
          <a:xfrm>
            <a:off x="876300" y="4468813"/>
            <a:ext cx="5434013" cy="4294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114300" indent="-114300" eaLnBrk="1" hangingPunct="1"/>
            <a:r>
              <a:rPr lang="en-US" b="1">
                <a:latin typeface="Times New Roman" charset="0"/>
              </a:rPr>
              <a:t>Instructor Notes</a:t>
            </a:r>
          </a:p>
          <a:p>
            <a:pPr marL="114300" indent="-114300" eaLnBrk="1" hangingPunct="1">
              <a:buFontTx/>
              <a:buChar char="•"/>
            </a:pPr>
            <a:r>
              <a:rPr lang="en-US">
                <a:latin typeface="Times New Roman" charset="0"/>
              </a:rPr>
              <a:t>Even after you have made every effort to keep pests out, they may still get into your operation. Work with a PCO to get them under control. Even if you only spot a few pests, they may actually be present in large numbers. Infestations can be very difficult to eliminate. Look for feces, nests, and damage on products, packaging, and the facility itself. Contact your PCO immediately. </a:t>
            </a:r>
            <a:endParaRPr lang="en-US" b="1">
              <a:latin typeface="Times New Roman" charset="0"/>
            </a:endParaRPr>
          </a:p>
        </p:txBody>
      </p:sp>
    </p:spTree>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Slide Image Placeholder 1"/>
          <p:cNvSpPr>
            <a:spLocks noGrp="1" noRot="1" noChangeAspect="1" noTextEdit="1"/>
          </p:cNvSpPr>
          <p:nvPr>
            <p:ph type="sldImg"/>
          </p:nvPr>
        </p:nvSpPr>
        <p:spPr>
          <a:ln/>
        </p:spPr>
      </p:sp>
      <p:sp>
        <p:nvSpPr>
          <p:cNvPr id="544771"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a:defRPr/>
            </a:pPr>
            <a:endParaRPr lang="en-US">
              <a:latin typeface="Times New Roman" charset="0"/>
              <a:cs typeface="+mn-cs"/>
            </a:endParaRPr>
          </a:p>
        </p:txBody>
      </p:sp>
      <p:sp>
        <p:nvSpPr>
          <p:cNvPr id="544772"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E3CEC319-481B-114F-9FED-80839561D0CC}" type="slidenum">
              <a:rPr lang="en-US" sz="1200" b="0" smtClean="0">
                <a:solidFill>
                  <a:schemeClr val="tx1"/>
                </a:solidFill>
              </a:rPr>
              <a:pPr eaLnBrk="1" hangingPunct="1">
                <a:defRPr/>
              </a:pPr>
              <a:t>246</a:t>
            </a:fld>
            <a:endParaRPr lang="en-US" sz="1200" b="0" smtClean="0">
              <a:solidFill>
                <a:schemeClr val="tx1"/>
              </a:solidFill>
            </a:endParaRPr>
          </a:p>
        </p:txBody>
      </p:sp>
    </p:spTree>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A267F908-9C71-524D-ACF6-8324EC398E53}" type="slidenum">
              <a:rPr lang="en-US" sz="1200" b="0" smtClean="0">
                <a:solidFill>
                  <a:schemeClr val="tx1"/>
                </a:solidFill>
              </a:rPr>
              <a:pPr eaLnBrk="1" hangingPunct="1">
                <a:defRPr/>
              </a:pPr>
              <a:t>247</a:t>
            </a:fld>
            <a:endParaRPr lang="en-US" sz="1200" b="0" smtClean="0">
              <a:solidFill>
                <a:schemeClr val="tx1"/>
              </a:solidFill>
            </a:endParaRPr>
          </a:p>
        </p:txBody>
      </p:sp>
      <p:sp>
        <p:nvSpPr>
          <p:cNvPr id="545795" name="Rectangle 2"/>
          <p:cNvSpPr>
            <a:spLocks noGrp="1" noRot="1" noChangeAspect="1" noChangeArrowheads="1" noTextEdit="1"/>
          </p:cNvSpPr>
          <p:nvPr>
            <p:ph type="sldImg"/>
          </p:nvPr>
        </p:nvSpPr>
        <p:spPr>
          <a:ln/>
        </p:spPr>
      </p:sp>
      <p:sp>
        <p:nvSpPr>
          <p:cNvPr id="538627" name="Rectangle 3"/>
          <p:cNvSpPr>
            <a:spLocks noGrp="1" noChangeArrowheads="1"/>
          </p:cNvSpPr>
          <p:nvPr>
            <p:ph type="body" idx="1"/>
          </p:nvPr>
        </p:nvSpPr>
        <p:spPr>
          <a:xfrm>
            <a:off x="876300" y="4468813"/>
            <a:ext cx="5434013" cy="4294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114300" indent="-114300" eaLnBrk="1" hangingPunct="1">
              <a:spcBef>
                <a:spcPct val="50000"/>
              </a:spcBef>
            </a:pPr>
            <a:r>
              <a:rPr lang="en-US" b="1">
                <a:latin typeface="Times New Roman" charset="0"/>
                <a:cs typeface="Times New Roman" charset="0"/>
              </a:rPr>
              <a:t>Instructor Notes</a:t>
            </a:r>
            <a:endParaRPr lang="en-US">
              <a:latin typeface="Times New Roman" charset="0"/>
              <a:cs typeface="Times New Roman" charset="0"/>
            </a:endParaRPr>
          </a:p>
          <a:p>
            <a:pPr marL="114300" indent="-114300" eaLnBrk="1" hangingPunct="1">
              <a:spcBef>
                <a:spcPct val="50000"/>
              </a:spcBef>
              <a:buSzPct val="80000"/>
              <a:buFontTx/>
              <a:buChar char="•"/>
            </a:pPr>
            <a:r>
              <a:rPr lang="en-US">
                <a:latin typeface="Times New Roman" charset="0"/>
              </a:rPr>
              <a:t>Discuss the topic objectives with the class.</a:t>
            </a:r>
          </a:p>
          <a:p>
            <a:pPr marL="114300" indent="-114300" eaLnBrk="1" hangingPunct="1"/>
            <a:endParaRPr lang="en-US">
              <a:latin typeface="Times New Roman" charset="0"/>
            </a:endParaRPr>
          </a:p>
        </p:txBody>
      </p:sp>
    </p:spTree>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A495CCE6-7982-7547-A48E-08E235262C0B}" type="slidenum">
              <a:rPr lang="en-US" sz="1200" b="0" smtClean="0">
                <a:solidFill>
                  <a:schemeClr val="tx1"/>
                </a:solidFill>
              </a:rPr>
              <a:pPr eaLnBrk="1" hangingPunct="1">
                <a:defRPr/>
              </a:pPr>
              <a:t>248</a:t>
            </a:fld>
            <a:endParaRPr lang="en-US" sz="1200" b="0" smtClean="0">
              <a:solidFill>
                <a:schemeClr val="tx1"/>
              </a:solidFill>
            </a:endParaRPr>
          </a:p>
        </p:txBody>
      </p:sp>
      <p:sp>
        <p:nvSpPr>
          <p:cNvPr id="546819" name="Rectangle 2"/>
          <p:cNvSpPr>
            <a:spLocks noGrp="1" noRot="1" noChangeAspect="1" noChangeArrowheads="1" noTextEdit="1"/>
          </p:cNvSpPr>
          <p:nvPr>
            <p:ph type="sldImg"/>
          </p:nvPr>
        </p:nvSpPr>
        <p:spPr>
          <a:ln/>
        </p:spPr>
      </p:sp>
      <p:sp>
        <p:nvSpPr>
          <p:cNvPr id="540675" name="Rectangle 3"/>
          <p:cNvSpPr>
            <a:spLocks noGrp="1" noChangeArrowheads="1"/>
          </p:cNvSpPr>
          <p:nvPr>
            <p:ph type="body" idx="1"/>
          </p:nvPr>
        </p:nvSpPr>
        <p:spPr>
          <a:xfrm>
            <a:off x="876300" y="4468813"/>
            <a:ext cx="5434013" cy="4294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114300" indent="-114300" eaLnBrk="1" hangingPunct="1"/>
            <a:r>
              <a:rPr lang="en-US" b="1">
                <a:latin typeface="Times New Roman" charset="0"/>
              </a:rPr>
              <a:t>Instructor Notes</a:t>
            </a:r>
          </a:p>
          <a:p>
            <a:pPr marL="114300" indent="-114300" eaLnBrk="1" hangingPunct="1">
              <a:buFontTx/>
              <a:buChar char="•"/>
            </a:pPr>
            <a:r>
              <a:rPr lang="en-US">
                <a:latin typeface="Times New Roman" charset="0"/>
              </a:rPr>
              <a:t>If not used the correct way, cleaners may not work and can even be dangerous.</a:t>
            </a:r>
          </a:p>
        </p:txBody>
      </p:sp>
    </p:spTree>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CD6F3B5A-563D-8F4A-9836-3F75E39617AF}" type="slidenum">
              <a:rPr lang="en-US" sz="1200" b="0" smtClean="0">
                <a:solidFill>
                  <a:schemeClr val="tx1"/>
                </a:solidFill>
              </a:rPr>
              <a:pPr eaLnBrk="1" hangingPunct="1">
                <a:defRPr/>
              </a:pPr>
              <a:t>249</a:t>
            </a:fld>
            <a:endParaRPr lang="en-US" sz="1200" b="0" smtClean="0">
              <a:solidFill>
                <a:schemeClr val="tx1"/>
              </a:solidFill>
            </a:endParaRPr>
          </a:p>
        </p:txBody>
      </p:sp>
      <p:sp>
        <p:nvSpPr>
          <p:cNvPr id="547843" name="Rectangle 2"/>
          <p:cNvSpPr>
            <a:spLocks noGrp="1" noRot="1" noChangeAspect="1" noChangeArrowheads="1" noTextEdit="1"/>
          </p:cNvSpPr>
          <p:nvPr>
            <p:ph type="sldImg"/>
          </p:nvPr>
        </p:nvSpPr>
        <p:spPr>
          <a:xfrm>
            <a:off x="1243013" y="623888"/>
            <a:ext cx="4648200" cy="3486150"/>
          </a:xfrm>
          <a:ln/>
        </p:spPr>
      </p:sp>
      <p:sp>
        <p:nvSpPr>
          <p:cNvPr id="547844" name="Rectangle 3"/>
          <p:cNvSpPr>
            <a:spLocks noGrp="1" noChangeArrowheads="1"/>
          </p:cNvSpPr>
          <p:nvPr>
            <p:ph type="body" idx="1"/>
          </p:nvPr>
        </p:nvSpPr>
        <p:spPr>
          <a:xfrm>
            <a:off x="876300" y="4468813"/>
            <a:ext cx="5434013" cy="44084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830" tIns="46415" rIns="92830" bIns="46415"/>
          <a:lstStyle/>
          <a:p>
            <a:pPr marL="114300" indent="-114300" eaLnBrk="1" hangingPunct="1">
              <a:defRPr/>
            </a:pPr>
            <a:r>
              <a:rPr lang="en-US" b="1">
                <a:latin typeface="Times New Roman" charset="0"/>
                <a:cs typeface="+mn-cs"/>
              </a:rPr>
              <a:t>Instructor Notes</a:t>
            </a:r>
            <a:endParaRPr lang="en-US">
              <a:latin typeface="Times New Roman" charset="0"/>
              <a:cs typeface="+mn-cs"/>
            </a:endParaRPr>
          </a:p>
          <a:p>
            <a:pPr marL="114300" indent="-114300" eaLnBrk="1" hangingPunct="1">
              <a:buFontTx/>
              <a:buChar char="•"/>
              <a:defRPr/>
            </a:pPr>
            <a:r>
              <a:rPr lang="en-US">
                <a:latin typeface="Times New Roman" charset="0"/>
                <a:cs typeface="+mn-cs"/>
              </a:rPr>
              <a:t>Food-contact surfaces must be sanitized after they have been cleaned and rinsed. This can be done by using heat or chemicals.</a:t>
            </a:r>
          </a:p>
          <a:p>
            <a:pPr marL="114300" indent="-114300" eaLnBrk="1" hangingPunct="1">
              <a:buFontTx/>
              <a:buChar char="•"/>
              <a:defRPr/>
            </a:pPr>
            <a:r>
              <a:rPr lang="en-US">
                <a:latin typeface="Times New Roman" charset="0"/>
                <a:cs typeface="+mn-cs"/>
              </a:rPr>
              <a:t>One way to sanitize items is to soak them in hot water. For this method to work, the water must be at least 171°F (77°C). The items must be soaked for at least 30 seconds. Another way to sanitize items is to run them through a high-temperature dishwasher.</a:t>
            </a:r>
          </a:p>
          <a:p>
            <a:pPr marL="114300" indent="-114300" eaLnBrk="1" hangingPunct="1">
              <a:buFontTx/>
              <a:buChar char="•"/>
              <a:defRPr/>
            </a:pPr>
            <a:r>
              <a:rPr lang="en-US">
                <a:latin typeface="Times New Roman" charset="0"/>
                <a:cs typeface="+mn-cs"/>
              </a:rPr>
              <a:t>Tableware, utensils, and equipment can be sanitized by soaking them in a chemical sanitizing solution. Or you can rinse, swab, or spray them with sanitizing solution. Chemical sanitizers are regulated by state and federal environmental protection agencies (EPAs). For requirements, check with your local regulatory authority.</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1E9D3DF0-0258-2E44-87FB-D66B203585B3}" type="slidenum">
              <a:rPr lang="en-US" sz="1200" b="0" smtClean="0">
                <a:solidFill>
                  <a:schemeClr val="tx1"/>
                </a:solidFill>
              </a:rPr>
              <a:pPr eaLnBrk="1" hangingPunct="1">
                <a:defRPr/>
              </a:pPr>
              <a:t>25</a:t>
            </a:fld>
            <a:endParaRPr lang="en-US" sz="1200" b="0" smtClean="0">
              <a:solidFill>
                <a:schemeClr val="tx1"/>
              </a:solidFill>
            </a:endParaRPr>
          </a:p>
        </p:txBody>
      </p:sp>
      <p:sp>
        <p:nvSpPr>
          <p:cNvPr id="316419" name="Rectangle 2"/>
          <p:cNvSpPr>
            <a:spLocks noGrp="1" noRot="1" noChangeAspect="1" noChangeArrowheads="1" noTextEdit="1"/>
          </p:cNvSpPr>
          <p:nvPr>
            <p:ph type="sldImg"/>
          </p:nvPr>
        </p:nvSpPr>
        <p:spPr>
          <a:ln/>
        </p:spPr>
      </p:sp>
      <p:sp>
        <p:nvSpPr>
          <p:cNvPr id="316420" name="Rectangle 3"/>
          <p:cNvSpPr>
            <a:spLocks noGrp="1" noChangeArrowheads="1"/>
          </p:cNvSpPr>
          <p:nvPr>
            <p:ph type="body" idx="1"/>
          </p:nvPr>
        </p:nvSpPr>
        <p:spPr>
          <a:xfrm>
            <a:off x="876300" y="4465638"/>
            <a:ext cx="5334000" cy="41830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b="1">
                <a:latin typeface="Times New Roman" charset="0"/>
                <a:cs typeface="Times New Roman" charset="0"/>
              </a:rPr>
              <a:t>Instructor Notes</a:t>
            </a:r>
            <a:r>
              <a:rPr lang="en-US" b="1">
                <a:solidFill>
                  <a:srgbClr val="FF3300"/>
                </a:solidFill>
                <a:latin typeface="Times New Roman" charset="0"/>
                <a:cs typeface="+mn-cs"/>
              </a:rPr>
              <a:t> </a:t>
            </a:r>
            <a:endParaRPr lang="en-US">
              <a:latin typeface="Times New Roman" charset="0"/>
              <a:cs typeface="+mn-cs"/>
            </a:endParaRPr>
          </a:p>
          <a:p>
            <a:pPr eaLnBrk="1" hangingPunct="1">
              <a:buFontTx/>
              <a:buChar char="•"/>
              <a:defRPr/>
            </a:pPr>
            <a:r>
              <a:rPr lang="en-US">
                <a:latin typeface="Times New Roman" charset="0"/>
                <a:cs typeface="+mn-cs"/>
              </a:rPr>
              <a:t>The Food and Drug Administration (FDA) inspects all food except meat, poultry, and eggs. The agency also regulates food transported across state lines. In addition, the agency issues the Model Food Code, which provides recommendations for food safety regulations.  </a:t>
            </a:r>
          </a:p>
          <a:p>
            <a:pPr eaLnBrk="1" hangingPunct="1">
              <a:buFontTx/>
              <a:buChar char="•"/>
              <a:defRPr/>
            </a:pPr>
            <a:r>
              <a:rPr lang="en-US">
                <a:latin typeface="Times New Roman" charset="0"/>
                <a:cs typeface="+mn-cs"/>
              </a:rPr>
              <a:t>The U.S. Department of Agriculture (USDA) regulates and inspects meat, poultry, and eggs. It also regulates food that crosses state boundaries or involves more than one state.</a:t>
            </a:r>
          </a:p>
          <a:p>
            <a:pPr eaLnBrk="1" hangingPunct="1">
              <a:buFontTx/>
              <a:buChar char="•"/>
              <a:defRPr/>
            </a:pPr>
            <a:r>
              <a:rPr lang="en-US">
                <a:latin typeface="Times New Roman" charset="0"/>
                <a:cs typeface="+mn-cs"/>
              </a:rPr>
              <a:t>Agencies such as the Centers for Disease Control and Prevention (CDC) and the U. S. Public Health Service (PHS) conduct research into the causes of foodborne illness outbreaks. </a:t>
            </a:r>
            <a:endParaRPr lang="en-US" b="1">
              <a:solidFill>
                <a:srgbClr val="FF3300"/>
              </a:solidFill>
              <a:latin typeface="Times New Roman" charset="0"/>
              <a:cs typeface="+mn-cs"/>
            </a:endParaRPr>
          </a:p>
          <a:p>
            <a:pPr eaLnBrk="1" hangingPunct="1">
              <a:buFontTx/>
              <a:buChar char="•"/>
              <a:defRPr/>
            </a:pPr>
            <a:r>
              <a:rPr lang="en-US">
                <a:latin typeface="Times New Roman" charset="0"/>
                <a:cs typeface="+mn-cs"/>
              </a:rPr>
              <a:t>State and local regulatory authorities write or adopt code that regulates retail and foodservice operations. </a:t>
            </a:r>
          </a:p>
        </p:txBody>
      </p:sp>
    </p:spTree>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44918D0A-9BED-994D-89B1-F4C8E91ED5F5}" type="slidenum">
              <a:rPr lang="en-US" sz="1200" b="0" smtClean="0">
                <a:solidFill>
                  <a:schemeClr val="tx1"/>
                </a:solidFill>
              </a:rPr>
              <a:pPr eaLnBrk="1" hangingPunct="1">
                <a:defRPr/>
              </a:pPr>
              <a:t>250</a:t>
            </a:fld>
            <a:endParaRPr lang="en-US" sz="1200" b="0" smtClean="0">
              <a:solidFill>
                <a:schemeClr val="tx1"/>
              </a:solidFill>
            </a:endParaRPr>
          </a:p>
        </p:txBody>
      </p:sp>
      <p:sp>
        <p:nvSpPr>
          <p:cNvPr id="548867" name="Rectangle 2"/>
          <p:cNvSpPr>
            <a:spLocks noGrp="1" noRot="1" noChangeAspect="1" noChangeArrowheads="1" noTextEdit="1"/>
          </p:cNvSpPr>
          <p:nvPr>
            <p:ph type="sldImg"/>
          </p:nvPr>
        </p:nvSpPr>
        <p:spPr>
          <a:ln/>
        </p:spPr>
      </p:sp>
      <p:sp>
        <p:nvSpPr>
          <p:cNvPr id="548868" name="Rectangle 3"/>
          <p:cNvSpPr>
            <a:spLocks noGrp="1" noChangeArrowheads="1"/>
          </p:cNvSpPr>
          <p:nvPr>
            <p:ph type="body" idx="1"/>
          </p:nvPr>
        </p:nvSpPr>
        <p:spPr>
          <a:xfrm>
            <a:off x="876300" y="4468813"/>
            <a:ext cx="5434013" cy="42941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830" tIns="46415" rIns="92830" bIns="46415"/>
          <a:lstStyle/>
          <a:p>
            <a:pPr marL="114300" indent="-114300" eaLnBrk="1" hangingPunct="1">
              <a:defRPr/>
            </a:pPr>
            <a:r>
              <a:rPr lang="en-US" b="1">
                <a:latin typeface="Times New Roman" charset="0"/>
                <a:cs typeface="+mn-cs"/>
              </a:rPr>
              <a:t>Instructor Notes</a:t>
            </a:r>
            <a:endParaRPr lang="en-US">
              <a:latin typeface="Times New Roman" charset="0"/>
              <a:cs typeface="+mn-cs"/>
            </a:endParaRPr>
          </a:p>
          <a:p>
            <a:pPr marL="114300" indent="-114300" eaLnBrk="1" hangingPunct="1">
              <a:buFontTx/>
              <a:buChar char="•"/>
              <a:defRPr/>
            </a:pPr>
            <a:r>
              <a:rPr lang="en-US">
                <a:latin typeface="Times New Roman" charset="0"/>
                <a:cs typeface="+mn-cs"/>
              </a:rPr>
              <a:t>In some cases, you can use detergent-sanitizer blends to sanitize. Operations that have two-compartment sinks often use these. </a:t>
            </a:r>
          </a:p>
        </p:txBody>
      </p:sp>
    </p:spTree>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781348F9-55B2-584F-A5A6-21ACD2449540}" type="slidenum">
              <a:rPr lang="en-US" sz="1200" b="0" smtClean="0">
                <a:solidFill>
                  <a:schemeClr val="tx1"/>
                </a:solidFill>
              </a:rPr>
              <a:pPr eaLnBrk="1" hangingPunct="1">
                <a:defRPr/>
              </a:pPr>
              <a:t>251</a:t>
            </a:fld>
            <a:endParaRPr lang="en-US" sz="1200" b="0" smtClean="0">
              <a:solidFill>
                <a:schemeClr val="tx1"/>
              </a:solidFill>
            </a:endParaRPr>
          </a:p>
        </p:txBody>
      </p:sp>
      <p:sp>
        <p:nvSpPr>
          <p:cNvPr id="549891" name="Rectangle 2"/>
          <p:cNvSpPr>
            <a:spLocks noGrp="1" noRot="1" noChangeAspect="1" noChangeArrowheads="1" noTextEdit="1"/>
          </p:cNvSpPr>
          <p:nvPr>
            <p:ph type="sldImg"/>
          </p:nvPr>
        </p:nvSpPr>
        <p:spPr>
          <a:xfrm>
            <a:off x="1219200" y="647700"/>
            <a:ext cx="4648200" cy="3486150"/>
          </a:xfrm>
          <a:ln/>
        </p:spPr>
      </p:sp>
      <p:sp>
        <p:nvSpPr>
          <p:cNvPr id="546819" name="Rectangle 3"/>
          <p:cNvSpPr>
            <a:spLocks noGrp="1" noChangeArrowheads="1"/>
          </p:cNvSpPr>
          <p:nvPr>
            <p:ph type="body" idx="1"/>
          </p:nvPr>
        </p:nvSpPr>
        <p:spPr>
          <a:xfrm>
            <a:off x="876300" y="4468813"/>
            <a:ext cx="5319713" cy="4294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114300" indent="-114300" eaLnBrk="1" hangingPunct="1"/>
            <a:r>
              <a:rPr lang="en-US" b="1">
                <a:latin typeface="Times New Roman" charset="0"/>
              </a:rPr>
              <a:t>Instructor Notes</a:t>
            </a:r>
          </a:p>
          <a:p>
            <a:pPr marL="114300" indent="-114300" eaLnBrk="1" hangingPunct="1">
              <a:buFontTx/>
              <a:buChar char="•"/>
            </a:pPr>
            <a:r>
              <a:rPr lang="en-US">
                <a:latin typeface="Times New Roman" charset="0"/>
              </a:rPr>
              <a:t>Several factors influence the effectiveness of chemical sanitizers. The most critical include concentration, temperature, contact time, water hardness, and pH.</a:t>
            </a:r>
          </a:p>
          <a:p>
            <a:pPr marL="114300" indent="-114300" eaLnBrk="1" hangingPunct="1">
              <a:buFontTx/>
              <a:buChar char="•"/>
            </a:pPr>
            <a:r>
              <a:rPr lang="en-US">
                <a:latin typeface="Times New Roman" charset="0"/>
              </a:rPr>
              <a:t>Sanitizer solution is a mix of chemical sanitizer and water. The concentration of this mix—the amount of sanitizer to water—is critical. Too much water may make the solution weak and useless. Too much sanitizer may make the solution too strong and unsafe. It can also leave a bad taste on items or corrode metal.</a:t>
            </a:r>
          </a:p>
        </p:txBody>
      </p:sp>
    </p:spTree>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5E55D5E2-C721-E54A-A745-5E8B1C7522F2}" type="slidenum">
              <a:rPr lang="en-US" sz="1200" b="0" smtClean="0">
                <a:solidFill>
                  <a:schemeClr val="tx1"/>
                </a:solidFill>
              </a:rPr>
              <a:pPr eaLnBrk="1" hangingPunct="1">
                <a:defRPr/>
              </a:pPr>
              <a:t>252</a:t>
            </a:fld>
            <a:endParaRPr lang="en-US" sz="1200" b="0" smtClean="0">
              <a:solidFill>
                <a:schemeClr val="tx1"/>
              </a:solidFill>
            </a:endParaRPr>
          </a:p>
        </p:txBody>
      </p:sp>
      <p:sp>
        <p:nvSpPr>
          <p:cNvPr id="550915" name="Rectangle 2"/>
          <p:cNvSpPr>
            <a:spLocks noGrp="1" noRot="1" noChangeAspect="1" noChangeArrowheads="1" noTextEdit="1"/>
          </p:cNvSpPr>
          <p:nvPr>
            <p:ph type="sldImg"/>
          </p:nvPr>
        </p:nvSpPr>
        <p:spPr>
          <a:ln/>
        </p:spPr>
      </p:sp>
      <p:sp>
        <p:nvSpPr>
          <p:cNvPr id="548867" name="Rectangle 3"/>
          <p:cNvSpPr>
            <a:spLocks noGrp="1" noChangeArrowheads="1"/>
          </p:cNvSpPr>
          <p:nvPr>
            <p:ph type="body" idx="1"/>
          </p:nvPr>
        </p:nvSpPr>
        <p:spPr>
          <a:xfrm>
            <a:off x="876300" y="4468813"/>
            <a:ext cx="5434013" cy="4294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114300" indent="-114300" eaLnBrk="1" hangingPunct="1"/>
            <a:r>
              <a:rPr lang="en-US" b="1">
                <a:latin typeface="Times New Roman" charset="0"/>
              </a:rPr>
              <a:t>Instructor Notes</a:t>
            </a:r>
          </a:p>
          <a:p>
            <a:pPr marL="114300" indent="-114300" eaLnBrk="1" hangingPunct="1">
              <a:buFontTx/>
              <a:buChar char="•"/>
            </a:pPr>
            <a:r>
              <a:rPr lang="en-US">
                <a:latin typeface="Times New Roman" charset="0"/>
              </a:rPr>
              <a:t>Concentration is measured in parts per million (ppm). To check the concentration of a sanitizer solution, use a test kit. Make sure it is made for the sanitizer being used. These kits are usually available from the chemical manufacturer or supplier.</a:t>
            </a:r>
          </a:p>
          <a:p>
            <a:pPr marL="114300" indent="-114300" eaLnBrk="1" hangingPunct="1">
              <a:buFontTx/>
              <a:buChar char="•"/>
            </a:pPr>
            <a:r>
              <a:rPr lang="en-US">
                <a:latin typeface="Times New Roman" charset="0"/>
              </a:rPr>
              <a:t>Hard water, food bits, and leftover detergent can reduce the solution</a:t>
            </a:r>
            <a:r>
              <a:rPr lang="ja-JP" altLang="en-US">
                <a:latin typeface="Times New Roman" charset="0"/>
              </a:rPr>
              <a:t>’</a:t>
            </a:r>
            <a:r>
              <a:rPr lang="en-US" altLang="ja-JP">
                <a:latin typeface="Times New Roman" charset="0"/>
              </a:rPr>
              <a:t>s effectiveness. Change the solution when it looks dirty or its concentration is too low. Check the concentration often.</a:t>
            </a:r>
            <a:endParaRPr lang="en-US">
              <a:latin typeface="Times New Roman" charset="0"/>
            </a:endParaRPr>
          </a:p>
        </p:txBody>
      </p:sp>
    </p:spTree>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483D48D0-A406-6343-89D4-BD3CC4BEE38A}" type="slidenum">
              <a:rPr lang="en-US" sz="1200" b="0" smtClean="0">
                <a:solidFill>
                  <a:schemeClr val="tx1"/>
                </a:solidFill>
              </a:rPr>
              <a:pPr eaLnBrk="1" hangingPunct="1">
                <a:defRPr/>
              </a:pPr>
              <a:t>253</a:t>
            </a:fld>
            <a:endParaRPr lang="en-US" sz="1200" b="0" smtClean="0">
              <a:solidFill>
                <a:schemeClr val="tx1"/>
              </a:solidFill>
            </a:endParaRPr>
          </a:p>
        </p:txBody>
      </p:sp>
      <p:sp>
        <p:nvSpPr>
          <p:cNvPr id="551939" name="Rectangle 2"/>
          <p:cNvSpPr>
            <a:spLocks noGrp="1" noRot="1" noChangeAspect="1" noChangeArrowheads="1" noTextEdit="1"/>
          </p:cNvSpPr>
          <p:nvPr>
            <p:ph type="sldImg"/>
          </p:nvPr>
        </p:nvSpPr>
        <p:spPr>
          <a:ln/>
        </p:spPr>
      </p:sp>
      <p:sp>
        <p:nvSpPr>
          <p:cNvPr id="556036" name="Rectangle 4"/>
          <p:cNvSpPr>
            <a:spLocks noGrp="1" noChangeArrowheads="1"/>
          </p:cNvSpPr>
          <p:nvPr>
            <p:ph type="body" idx="1"/>
          </p:nvPr>
        </p:nvSpPr>
        <p:spPr/>
        <p:txBody>
          <a:bodyPr/>
          <a:lstStyle/>
          <a:p>
            <a:pPr marL="114300" indent="-114300" eaLnBrk="1" hangingPunct="1">
              <a:defRPr/>
            </a:pPr>
            <a:r>
              <a:rPr lang="en-US" b="1" dirty="0" smtClean="0">
                <a:ea typeface="+mn-ea"/>
                <a:cs typeface="+mn-cs"/>
              </a:rPr>
              <a:t>Instructor Notes</a:t>
            </a:r>
          </a:p>
          <a:p>
            <a:pPr marL="114300" indent="-114300" eaLnBrk="1" hangingPunct="1">
              <a:buFontTx/>
              <a:buChar char="•"/>
              <a:defRPr/>
            </a:pPr>
            <a:r>
              <a:rPr lang="en-US" dirty="0" smtClean="0">
                <a:ea typeface="+mn-ea"/>
                <a:cs typeface="+mn-cs"/>
              </a:rPr>
              <a:t>The </a:t>
            </a:r>
            <a:r>
              <a:rPr lang="en-US" dirty="0" err="1" smtClean="0">
                <a:ea typeface="+mn-ea"/>
                <a:cs typeface="+mn-cs"/>
              </a:rPr>
              <a:t>bain</a:t>
            </a:r>
            <a:r>
              <a:rPr lang="en-US" dirty="0" smtClean="0">
                <a:ea typeface="+mn-ea"/>
                <a:cs typeface="+mn-cs"/>
              </a:rPr>
              <a:t> in the photo is being sanitized in a an iodine sanitizing solution. It must be in contact with the solution for at least 30 seconds. </a:t>
            </a:r>
          </a:p>
          <a:p>
            <a:pPr marL="114300" indent="-114300" eaLnBrk="1" hangingPunct="1">
              <a:buFontTx/>
              <a:buChar char="•"/>
              <a:defRPr/>
            </a:pPr>
            <a:endParaRPr lang="en-US" b="1" dirty="0" smtClean="0">
              <a:ea typeface="+mn-ea"/>
              <a:cs typeface="+mn-cs"/>
            </a:endParaRPr>
          </a:p>
          <a:p>
            <a:pPr marL="114300" indent="-114300" eaLnBrk="1" hangingPunct="1">
              <a:buFontTx/>
              <a:buChar char="•"/>
              <a:defRPr/>
            </a:pPr>
            <a:endParaRPr lang="en-US" b="1" dirty="0" smtClean="0">
              <a:ea typeface="+mn-ea"/>
              <a:cs typeface="+mn-cs"/>
            </a:endParaRPr>
          </a:p>
          <a:p>
            <a:pPr marL="0" indent="0" eaLnBrk="1" hangingPunct="1">
              <a:defRPr/>
            </a:pPr>
            <a:endParaRPr lang="en-US" dirty="0" smtClean="0">
              <a:ea typeface="+mn-ea"/>
              <a:cs typeface="+mn-cs"/>
            </a:endParaRPr>
          </a:p>
        </p:txBody>
      </p:sp>
    </p:spTree>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038590FE-4A6A-944D-B1D4-63A2326A105B}" type="slidenum">
              <a:rPr lang="en-US" sz="1200" b="0" smtClean="0">
                <a:solidFill>
                  <a:schemeClr val="tx1"/>
                </a:solidFill>
              </a:rPr>
              <a:pPr eaLnBrk="1" hangingPunct="1">
                <a:defRPr/>
              </a:pPr>
              <a:t>254</a:t>
            </a:fld>
            <a:endParaRPr lang="en-US" sz="1200" b="0" smtClean="0">
              <a:solidFill>
                <a:schemeClr val="tx1"/>
              </a:solidFill>
            </a:endParaRPr>
          </a:p>
        </p:txBody>
      </p:sp>
      <p:sp>
        <p:nvSpPr>
          <p:cNvPr id="552963" name="Rectangle 2"/>
          <p:cNvSpPr>
            <a:spLocks noGrp="1" noRot="1" noChangeAspect="1" noChangeArrowheads="1" noTextEdit="1"/>
          </p:cNvSpPr>
          <p:nvPr>
            <p:ph type="sldImg"/>
          </p:nvPr>
        </p:nvSpPr>
        <p:spPr>
          <a:ln/>
        </p:spPr>
      </p:sp>
      <p:sp>
        <p:nvSpPr>
          <p:cNvPr id="552964" name="Rectangle 3"/>
          <p:cNvSpPr>
            <a:spLocks noGrp="1" noChangeArrowheads="1"/>
          </p:cNvSpPr>
          <p:nvPr>
            <p:ph type="body" idx="1"/>
          </p:nvPr>
        </p:nvSpPr>
        <p:spPr>
          <a:xfrm>
            <a:off x="876300" y="4468813"/>
            <a:ext cx="5434013" cy="42941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b="1">
                <a:latin typeface="Times New Roman" charset="0"/>
                <a:cs typeface="+mn-cs"/>
              </a:rPr>
              <a:t>Instructor Notes</a:t>
            </a:r>
          </a:p>
          <a:p>
            <a:pPr eaLnBrk="1" hangingPunct="1">
              <a:buFontTx/>
              <a:buChar char="•"/>
              <a:defRPr/>
            </a:pPr>
            <a:r>
              <a:rPr lang="en-US">
                <a:latin typeface="Times New Roman" charset="0"/>
                <a:cs typeface="+mn-cs"/>
              </a:rPr>
              <a:t>Water hardness can affect how well a sanitizer works. Water hardness is the amount of minerals in your water. </a:t>
            </a:r>
          </a:p>
          <a:p>
            <a:pPr eaLnBrk="1" hangingPunct="1">
              <a:buFontTx/>
              <a:buChar char="•"/>
              <a:defRPr/>
            </a:pPr>
            <a:r>
              <a:rPr lang="en-US">
                <a:latin typeface="Times New Roman" charset="0"/>
                <a:cs typeface="+mn-cs"/>
              </a:rPr>
              <a:t>Water pH can also affect a sanitizer. </a:t>
            </a:r>
          </a:p>
        </p:txBody>
      </p:sp>
    </p:spTree>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E31FE41A-DD89-214A-9D48-47F8E3CAC923}" type="slidenum">
              <a:rPr lang="en-US" sz="1200" b="0" smtClean="0">
                <a:solidFill>
                  <a:schemeClr val="tx1"/>
                </a:solidFill>
              </a:rPr>
              <a:pPr eaLnBrk="1" hangingPunct="1">
                <a:defRPr/>
              </a:pPr>
              <a:t>255</a:t>
            </a:fld>
            <a:endParaRPr lang="en-US" sz="1200" b="0" smtClean="0">
              <a:solidFill>
                <a:schemeClr val="tx1"/>
              </a:solidFill>
            </a:endParaRPr>
          </a:p>
        </p:txBody>
      </p:sp>
      <p:sp>
        <p:nvSpPr>
          <p:cNvPr id="553987" name="Rectangle 2"/>
          <p:cNvSpPr>
            <a:spLocks noGrp="1" noRot="1" noChangeAspect="1" noChangeArrowheads="1" noTextEdit="1"/>
          </p:cNvSpPr>
          <p:nvPr>
            <p:ph type="sldImg"/>
          </p:nvPr>
        </p:nvSpPr>
        <p:spPr>
          <a:xfrm>
            <a:off x="1182688" y="696913"/>
            <a:ext cx="4648200" cy="3486150"/>
          </a:xfrm>
          <a:ln/>
        </p:spPr>
      </p:sp>
      <p:sp>
        <p:nvSpPr>
          <p:cNvPr id="553988" name="Rectangle 3"/>
          <p:cNvSpPr>
            <a:spLocks noGrp="1" noChangeArrowheads="1"/>
          </p:cNvSpPr>
          <p:nvPr>
            <p:ph type="body" idx="1"/>
          </p:nvPr>
        </p:nvSpPr>
        <p:spPr>
          <a:xfrm>
            <a:off x="869950" y="4484688"/>
            <a:ext cx="5607050" cy="462121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3571" tIns="46785" rIns="93571" bIns="46785"/>
          <a:lstStyle/>
          <a:p>
            <a:pPr marL="228600" indent="-228600" defTabSz="571500" eaLnBrk="1" hangingPunct="1">
              <a:defRPr/>
            </a:pPr>
            <a:r>
              <a:rPr lang="en-US" b="1">
                <a:latin typeface="Times New Roman" charset="0"/>
                <a:cs typeface="+mn-cs"/>
              </a:rPr>
              <a:t>Instructor Notes</a:t>
            </a:r>
            <a:endParaRPr lang="en-US">
              <a:latin typeface="Times New Roman" charset="0"/>
              <a:cs typeface="+mn-cs"/>
            </a:endParaRPr>
          </a:p>
        </p:txBody>
      </p:sp>
    </p:spTree>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1B9E40C4-7859-514A-8DDE-312668C68ACE}" type="slidenum">
              <a:rPr lang="en-US" sz="1200" b="0" smtClean="0">
                <a:solidFill>
                  <a:schemeClr val="tx1"/>
                </a:solidFill>
              </a:rPr>
              <a:pPr eaLnBrk="1" hangingPunct="1">
                <a:defRPr/>
              </a:pPr>
              <a:t>257</a:t>
            </a:fld>
            <a:endParaRPr lang="en-US" sz="1200" b="0" smtClean="0">
              <a:solidFill>
                <a:schemeClr val="tx1"/>
              </a:solidFill>
            </a:endParaRPr>
          </a:p>
        </p:txBody>
      </p:sp>
      <p:sp>
        <p:nvSpPr>
          <p:cNvPr id="556035" name="Rectangle 2"/>
          <p:cNvSpPr>
            <a:spLocks noGrp="1" noRot="1" noChangeAspect="1" noChangeArrowheads="1" noTextEdit="1"/>
          </p:cNvSpPr>
          <p:nvPr>
            <p:ph type="sldImg"/>
          </p:nvPr>
        </p:nvSpPr>
        <p:spPr>
          <a:ln/>
        </p:spPr>
      </p:sp>
      <p:sp>
        <p:nvSpPr>
          <p:cNvPr id="374788" name="Rectangle 3"/>
          <p:cNvSpPr>
            <a:spLocks noGrp="1" noChangeArrowheads="1"/>
          </p:cNvSpPr>
          <p:nvPr>
            <p:ph type="body" idx="1"/>
          </p:nvPr>
        </p:nvSpPr>
        <p:spPr>
          <a:xfrm>
            <a:off x="876300" y="4468813"/>
            <a:ext cx="5140325" cy="4294187"/>
          </a:xfrm>
        </p:spPr>
        <p:txBody>
          <a:bodyPr/>
          <a:lstStyle/>
          <a:p>
            <a:pPr marL="114300" indent="-114300" eaLnBrk="1" hangingPunct="1">
              <a:lnSpc>
                <a:spcPct val="80000"/>
              </a:lnSpc>
              <a:spcBef>
                <a:spcPct val="50000"/>
              </a:spcBef>
              <a:defRPr/>
            </a:pPr>
            <a:r>
              <a:rPr lang="en-US" b="1" dirty="0" smtClean="0">
                <a:ea typeface="+mn-ea"/>
                <a:cs typeface="Times New Roman" pitchFamily="18" charset="0"/>
              </a:rPr>
              <a:t>Instructor Notes</a:t>
            </a:r>
          </a:p>
          <a:p>
            <a:pPr marL="114300" indent="-114300" eaLnBrk="1" hangingPunct="1">
              <a:lnSpc>
                <a:spcPct val="80000"/>
              </a:lnSpc>
              <a:spcBef>
                <a:spcPct val="50000"/>
              </a:spcBef>
              <a:buSzPct val="80000"/>
              <a:buFontTx/>
              <a:buChar char="•"/>
              <a:defRPr/>
            </a:pPr>
            <a:r>
              <a:rPr lang="en-US" dirty="0" smtClean="0">
                <a:latin typeface="Times"/>
                <a:ea typeface="+mn-ea"/>
                <a:cs typeface="Times New Roman" pitchFamily="18" charset="0"/>
              </a:rPr>
              <a:t>All surfaces must be cleaned and rinsed. This includes walls, storage shelves, and garbage containers. However, any surface that touches food, such as knives, stockpots, cutting boards, or prep tables, must be cleaned and sanitized.</a:t>
            </a:r>
            <a:endParaRPr lang="en-US" dirty="0" smtClean="0">
              <a:ea typeface="+mn-ea"/>
              <a:cs typeface="+mn-cs"/>
            </a:endParaRPr>
          </a:p>
          <a:p>
            <a:pPr marL="171450" indent="-171450" eaLnBrk="1" hangingPunct="1">
              <a:lnSpc>
                <a:spcPct val="80000"/>
              </a:lnSpc>
              <a:spcBef>
                <a:spcPct val="50000"/>
              </a:spcBef>
              <a:buFont typeface="Arial" pitchFamily="34" charset="0"/>
              <a:buChar char="•"/>
              <a:defRPr/>
            </a:pPr>
            <a:r>
              <a:rPr lang="en-US" b="1" dirty="0" smtClean="0">
                <a:ea typeface="+mn-ea"/>
                <a:cs typeface="Times New Roman" pitchFamily="18" charset="0"/>
              </a:rPr>
              <a:t>Scrape or remove food bits from the surface. </a:t>
            </a:r>
            <a:r>
              <a:rPr lang="en-US" dirty="0" smtClean="0">
                <a:ea typeface="+mn-ea"/>
                <a:cs typeface="Times New Roman" pitchFamily="18" charset="0"/>
              </a:rPr>
              <a:t>Use the correct cleaning tool such as a nylon brush or pad, or a cloth towel.</a:t>
            </a:r>
          </a:p>
          <a:p>
            <a:pPr marL="171450" indent="-171450" eaLnBrk="1" hangingPunct="1">
              <a:lnSpc>
                <a:spcPct val="80000"/>
              </a:lnSpc>
              <a:spcBef>
                <a:spcPct val="50000"/>
              </a:spcBef>
              <a:buFont typeface="Arial" pitchFamily="34" charset="0"/>
              <a:buChar char="•"/>
              <a:defRPr/>
            </a:pPr>
            <a:r>
              <a:rPr lang="en-US" b="1" dirty="0" smtClean="0">
                <a:ea typeface="+mn-ea"/>
                <a:cs typeface="Times New Roman" pitchFamily="18" charset="0"/>
              </a:rPr>
              <a:t>Wash the surface</a:t>
            </a:r>
            <a:r>
              <a:rPr lang="en-US" dirty="0" smtClean="0">
                <a:ea typeface="+mn-ea"/>
                <a:cs typeface="Times New Roman" pitchFamily="18" charset="0"/>
              </a:rPr>
              <a:t>. Prepare the cleaning solution with an approved detergent. Wash the surface with the correct cleaning tool such as a cloth towel.</a:t>
            </a:r>
          </a:p>
          <a:p>
            <a:pPr marL="171450" indent="-171450" eaLnBrk="1" hangingPunct="1">
              <a:lnSpc>
                <a:spcPct val="80000"/>
              </a:lnSpc>
              <a:spcBef>
                <a:spcPct val="50000"/>
              </a:spcBef>
              <a:buFont typeface="Arial" pitchFamily="34" charset="0"/>
              <a:buChar char="•"/>
              <a:defRPr/>
            </a:pPr>
            <a:r>
              <a:rPr lang="en-US" b="1" dirty="0" smtClean="0">
                <a:ea typeface="+mn-ea"/>
                <a:cs typeface="Times New Roman" pitchFamily="18" charset="0"/>
              </a:rPr>
              <a:t>Rinse the surface. </a:t>
            </a:r>
            <a:r>
              <a:rPr lang="en-US" dirty="0" smtClean="0">
                <a:ea typeface="+mn-ea"/>
                <a:cs typeface="Times New Roman" pitchFamily="18" charset="0"/>
              </a:rPr>
              <a:t>Use clean water. Rinse the surface with the correct cleaning tool such as a cloth towel.</a:t>
            </a:r>
          </a:p>
          <a:p>
            <a:pPr marL="171450" indent="-171450" eaLnBrk="1" hangingPunct="1">
              <a:lnSpc>
                <a:spcPct val="80000"/>
              </a:lnSpc>
              <a:spcBef>
                <a:spcPct val="50000"/>
              </a:spcBef>
              <a:buFont typeface="Arial" pitchFamily="34" charset="0"/>
              <a:buChar char="•"/>
              <a:defRPr/>
            </a:pPr>
            <a:r>
              <a:rPr lang="en-US" b="1" dirty="0" smtClean="0">
                <a:ea typeface="+mn-ea"/>
                <a:cs typeface="Times New Roman" pitchFamily="18" charset="0"/>
              </a:rPr>
              <a:t>Sanitize the surface</a:t>
            </a:r>
            <a:r>
              <a:rPr lang="en-US" dirty="0" smtClean="0">
                <a:ea typeface="+mn-ea"/>
                <a:cs typeface="Times New Roman" pitchFamily="18" charset="0"/>
              </a:rPr>
              <a:t>. Use the correct sanitizing solution. Prepare the concentration per manufacturer requirements. Use the correct tool, such as a cloth towel, to sanitize the surface. Make sure the entire surface has come in contact with the sanitizing solution.</a:t>
            </a:r>
          </a:p>
          <a:p>
            <a:pPr marL="171450" indent="-171450" eaLnBrk="1" hangingPunct="1">
              <a:lnSpc>
                <a:spcPct val="80000"/>
              </a:lnSpc>
              <a:spcBef>
                <a:spcPct val="50000"/>
              </a:spcBef>
              <a:buFont typeface="Arial" pitchFamily="34" charset="0"/>
              <a:buChar char="•"/>
              <a:defRPr/>
            </a:pPr>
            <a:r>
              <a:rPr lang="en-US" b="1" dirty="0" smtClean="0">
                <a:ea typeface="+mn-ea"/>
                <a:cs typeface="Times New Roman" pitchFamily="18" charset="0"/>
              </a:rPr>
              <a:t>Allow the surface to air-dry.</a:t>
            </a:r>
          </a:p>
          <a:p>
            <a:pPr marL="114300" indent="-114300" eaLnBrk="1" hangingPunct="1">
              <a:lnSpc>
                <a:spcPct val="80000"/>
              </a:lnSpc>
              <a:spcBef>
                <a:spcPct val="50000"/>
              </a:spcBef>
              <a:defRPr/>
            </a:pPr>
            <a:endParaRPr lang="en-US" dirty="0" smtClean="0">
              <a:ea typeface="+mn-ea"/>
              <a:cs typeface="+mn-cs"/>
            </a:endParaRPr>
          </a:p>
        </p:txBody>
      </p:sp>
    </p:spTree>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A474B0C9-C24A-D049-A604-1273F26B48CD}" type="slidenum">
              <a:rPr lang="en-US" sz="1200" b="0" smtClean="0">
                <a:solidFill>
                  <a:schemeClr val="tx1"/>
                </a:solidFill>
              </a:rPr>
              <a:pPr eaLnBrk="1" hangingPunct="1">
                <a:defRPr/>
              </a:pPr>
              <a:t>258</a:t>
            </a:fld>
            <a:endParaRPr lang="en-US" sz="1200" b="0" smtClean="0">
              <a:solidFill>
                <a:schemeClr val="tx1"/>
              </a:solidFill>
            </a:endParaRPr>
          </a:p>
        </p:txBody>
      </p:sp>
      <p:sp>
        <p:nvSpPr>
          <p:cNvPr id="557059" name="Rectangle 2"/>
          <p:cNvSpPr>
            <a:spLocks noGrp="1" noRot="1" noChangeAspect="1" noChangeArrowheads="1" noTextEdit="1"/>
          </p:cNvSpPr>
          <p:nvPr>
            <p:ph type="sldImg"/>
          </p:nvPr>
        </p:nvSpPr>
        <p:spPr>
          <a:ln/>
        </p:spPr>
      </p:sp>
    </p:spTree>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5B326563-040B-0B4C-BC93-F8EA2F40934E}" type="slidenum">
              <a:rPr lang="en-US" sz="1200" b="0" smtClean="0">
                <a:solidFill>
                  <a:schemeClr val="tx1"/>
                </a:solidFill>
              </a:rPr>
              <a:pPr eaLnBrk="1" hangingPunct="1">
                <a:defRPr/>
              </a:pPr>
              <a:t>259</a:t>
            </a:fld>
            <a:endParaRPr lang="en-US" sz="1200" b="0" smtClean="0">
              <a:solidFill>
                <a:schemeClr val="tx1"/>
              </a:solidFill>
            </a:endParaRPr>
          </a:p>
        </p:txBody>
      </p:sp>
      <p:sp>
        <p:nvSpPr>
          <p:cNvPr id="558083" name="Rectangle 2"/>
          <p:cNvSpPr>
            <a:spLocks noGrp="1" noRot="1" noChangeAspect="1" noChangeArrowheads="1" noTextEdit="1"/>
          </p:cNvSpPr>
          <p:nvPr>
            <p:ph type="sldImg"/>
          </p:nvPr>
        </p:nvSpPr>
        <p:spPr>
          <a:ln/>
        </p:spPr>
      </p:sp>
      <p:sp>
        <p:nvSpPr>
          <p:cNvPr id="2" name="TextBox 1"/>
          <p:cNvSpPr txBox="1"/>
          <p:nvPr/>
        </p:nvSpPr>
        <p:spPr>
          <a:xfrm>
            <a:off x="1219200" y="4419600"/>
            <a:ext cx="4572000" cy="2308225"/>
          </a:xfrm>
          <a:prstGeom prst="rect">
            <a:avLst/>
          </a:prstGeom>
          <a:noFill/>
        </p:spPr>
        <p:txBody>
          <a:bodyPr>
            <a:spAutoFit/>
          </a:bodyPr>
          <a:lstStyle/>
          <a:p>
            <a:pPr>
              <a:defRPr/>
            </a:pPr>
            <a:r>
              <a:rPr lang="en-US" sz="1200" dirty="0">
                <a:solidFill>
                  <a:schemeClr val="tx1"/>
                </a:solidFill>
                <a:ea typeface="+mn-ea"/>
                <a:cs typeface="+mn-cs"/>
              </a:rPr>
              <a:t>Instructor Notes:</a:t>
            </a:r>
          </a:p>
          <a:p>
            <a:pPr marL="171450" indent="-171450">
              <a:buFont typeface="Arial" pitchFamily="34" charset="0"/>
              <a:buChar char="•"/>
              <a:defRPr/>
            </a:pPr>
            <a:r>
              <a:rPr lang="en-US" sz="1200" b="0" dirty="0">
                <a:solidFill>
                  <a:schemeClr val="tx1"/>
                </a:solidFill>
                <a:ea typeface="+mn-ea"/>
                <a:cs typeface="+mn-cs"/>
              </a:rPr>
              <a:t>Equipment manufacturers will usually provide instructions for cleaning and sanitizing stationary equipment, such as a slicer. </a:t>
            </a:r>
          </a:p>
          <a:p>
            <a:pPr marL="171450" indent="-171450">
              <a:buFont typeface="Arial" pitchFamily="34" charset="0"/>
              <a:buChar char="•"/>
              <a:defRPr/>
            </a:pPr>
            <a:r>
              <a:rPr lang="en-US" sz="1200" b="0" dirty="0">
                <a:solidFill>
                  <a:schemeClr val="tx1"/>
                </a:solidFill>
                <a:ea typeface="+mn-ea"/>
                <a:cs typeface="+mn-cs"/>
              </a:rPr>
              <a:t>Unplug the equipment. </a:t>
            </a:r>
          </a:p>
          <a:p>
            <a:pPr marL="171450" indent="-171450">
              <a:buFont typeface="Arial" pitchFamily="34" charset="0"/>
              <a:buChar char="•"/>
              <a:defRPr/>
            </a:pPr>
            <a:r>
              <a:rPr lang="en-US" sz="1200" b="0" dirty="0">
                <a:solidFill>
                  <a:schemeClr val="tx1"/>
                </a:solidFill>
                <a:ea typeface="+mn-ea"/>
                <a:cs typeface="+mn-cs"/>
              </a:rPr>
              <a:t>Take the removable parts off the equipment. Wash, rinse, and sanitize them by hand. You can also run the parts through a dishwasher if allowed.</a:t>
            </a:r>
          </a:p>
          <a:p>
            <a:pPr marL="171450" indent="-171450">
              <a:buFont typeface="Arial" pitchFamily="34" charset="0"/>
              <a:buChar char="•"/>
              <a:defRPr/>
            </a:pPr>
            <a:r>
              <a:rPr lang="en-US" sz="1200" b="0" dirty="0">
                <a:solidFill>
                  <a:schemeClr val="tx1"/>
                </a:solidFill>
                <a:ea typeface="+mn-ea"/>
                <a:cs typeface="+mn-cs"/>
              </a:rPr>
              <a:t>Scrape or remove food from the equipment surfaces.</a:t>
            </a:r>
          </a:p>
          <a:p>
            <a:pPr marL="171450" indent="-171450">
              <a:buFont typeface="Arial" pitchFamily="34" charset="0"/>
              <a:buChar char="•"/>
              <a:defRPr/>
            </a:pPr>
            <a:r>
              <a:rPr lang="en-US" sz="1200" b="0" dirty="0">
                <a:solidFill>
                  <a:schemeClr val="tx1"/>
                </a:solidFill>
                <a:ea typeface="+mn-ea"/>
                <a:cs typeface="+mn-cs"/>
              </a:rPr>
              <a:t>Wash the equipment surfaces. Use a cleaning solution prepared with an approved detergent. Wash the equipment with the correct cleaning tool such as a nylon brush or pad, or a cloth towel.</a:t>
            </a:r>
          </a:p>
        </p:txBody>
      </p:sp>
    </p:spTree>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2B802519-3C23-5441-8829-74FE9012A68B}" type="slidenum">
              <a:rPr lang="en-US" sz="1200" b="0" smtClean="0">
                <a:solidFill>
                  <a:schemeClr val="tx1"/>
                </a:solidFill>
              </a:rPr>
              <a:pPr eaLnBrk="1" hangingPunct="1">
                <a:defRPr/>
              </a:pPr>
              <a:t>260</a:t>
            </a:fld>
            <a:endParaRPr lang="en-US" sz="1200" b="0" smtClean="0">
              <a:solidFill>
                <a:schemeClr val="tx1"/>
              </a:solidFill>
            </a:endParaRPr>
          </a:p>
        </p:txBody>
      </p:sp>
      <p:sp>
        <p:nvSpPr>
          <p:cNvPr id="559107" name="Rectangle 2"/>
          <p:cNvSpPr>
            <a:spLocks noGrp="1" noRot="1" noChangeAspect="1" noChangeArrowheads="1" noTextEdit="1"/>
          </p:cNvSpPr>
          <p:nvPr>
            <p:ph type="sldImg"/>
          </p:nvPr>
        </p:nvSpPr>
        <p:spPr>
          <a:ln/>
        </p:spPr>
      </p:sp>
      <p:sp>
        <p:nvSpPr>
          <p:cNvPr id="2" name="TextBox 1"/>
          <p:cNvSpPr txBox="1"/>
          <p:nvPr/>
        </p:nvSpPr>
        <p:spPr>
          <a:xfrm>
            <a:off x="1219200" y="4419600"/>
            <a:ext cx="4572000" cy="1754188"/>
          </a:xfrm>
          <a:prstGeom prst="rect">
            <a:avLst/>
          </a:prstGeom>
          <a:noFill/>
        </p:spPr>
        <p:txBody>
          <a:bodyPr>
            <a:spAutoFit/>
          </a:bodyPr>
          <a:lstStyle/>
          <a:p>
            <a:pPr>
              <a:defRPr/>
            </a:pPr>
            <a:r>
              <a:rPr lang="en-US" sz="1200" dirty="0">
                <a:solidFill>
                  <a:schemeClr val="tx1"/>
                </a:solidFill>
                <a:ea typeface="+mn-ea"/>
                <a:cs typeface="+mn-cs"/>
              </a:rPr>
              <a:t>Instructor Notes:</a:t>
            </a:r>
          </a:p>
          <a:p>
            <a:pPr marL="171450" indent="-171450">
              <a:buFont typeface="Arial" pitchFamily="34" charset="0"/>
              <a:buChar char="•"/>
              <a:defRPr/>
            </a:pPr>
            <a:r>
              <a:rPr lang="en-US" sz="1200" b="0" dirty="0">
                <a:solidFill>
                  <a:schemeClr val="tx1"/>
                </a:solidFill>
                <a:ea typeface="+mn-ea"/>
                <a:cs typeface="+mn-cs"/>
              </a:rPr>
              <a:t>Rinse the equipment surfaces with clean water. Use a cloth towel or other correct tool.</a:t>
            </a:r>
          </a:p>
          <a:p>
            <a:pPr marL="171450" indent="-171450">
              <a:buFont typeface="Arial" pitchFamily="34" charset="0"/>
              <a:buChar char="•"/>
              <a:defRPr/>
            </a:pPr>
            <a:r>
              <a:rPr lang="en-US" sz="1200" b="0" dirty="0">
                <a:solidFill>
                  <a:schemeClr val="tx1"/>
                </a:solidFill>
                <a:ea typeface="+mn-ea"/>
                <a:cs typeface="+mn-cs"/>
              </a:rPr>
              <a:t>Sanitize the equipment surfaces. The food handler in the photo at left is sanitizing the surfaces of a slicer. Make sure the sanitizer comes in contact with each surface. The concentration of the sanitizer must meet requirements.</a:t>
            </a:r>
          </a:p>
          <a:p>
            <a:pPr marL="171450" indent="-171450">
              <a:buFont typeface="Arial" pitchFamily="34" charset="0"/>
              <a:buChar char="•"/>
              <a:defRPr/>
            </a:pPr>
            <a:r>
              <a:rPr lang="en-US" sz="1200" b="0" dirty="0">
                <a:solidFill>
                  <a:schemeClr val="tx1"/>
                </a:solidFill>
                <a:ea typeface="+mn-ea"/>
                <a:cs typeface="+mn-cs"/>
              </a:rPr>
              <a:t>Allow all surfaces to air-dry. </a:t>
            </a:r>
          </a:p>
          <a:p>
            <a:pPr marL="171450" indent="-171450">
              <a:buFont typeface="Arial" pitchFamily="34" charset="0"/>
              <a:buChar char="•"/>
              <a:defRPr/>
            </a:pPr>
            <a:r>
              <a:rPr lang="en-US" sz="1200" b="0" dirty="0">
                <a:solidFill>
                  <a:schemeClr val="tx1"/>
                </a:solidFill>
                <a:ea typeface="+mn-ea"/>
                <a:cs typeface="+mn-cs"/>
              </a:rPr>
              <a:t>Put the unit back together.</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Slide Image Placeholder 1"/>
          <p:cNvSpPr>
            <a:spLocks noGrp="1" noRot="1" noChangeAspect="1" noTextEdit="1"/>
          </p:cNvSpPr>
          <p:nvPr>
            <p:ph type="sldImg"/>
          </p:nvPr>
        </p:nvSpPr>
        <p:spPr>
          <a:ln/>
        </p:spPr>
      </p:sp>
      <p:sp>
        <p:nvSpPr>
          <p:cNvPr id="317443"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a:defRPr/>
            </a:pPr>
            <a:endParaRPr lang="en-US">
              <a:latin typeface="Times New Roman" charset="0"/>
              <a:cs typeface="+mn-cs"/>
            </a:endParaRPr>
          </a:p>
        </p:txBody>
      </p:sp>
      <p:sp>
        <p:nvSpPr>
          <p:cNvPr id="317444"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CF1F4FDD-7786-E249-BDDE-ACCF5E318278}" type="slidenum">
              <a:rPr lang="en-US" sz="1200" b="0" smtClean="0">
                <a:solidFill>
                  <a:schemeClr val="tx1"/>
                </a:solidFill>
              </a:rPr>
              <a:pPr eaLnBrk="1" hangingPunct="1">
                <a:defRPr/>
              </a:pPr>
              <a:t>26</a:t>
            </a:fld>
            <a:endParaRPr lang="en-US" sz="1200" b="0" smtClean="0">
              <a:solidFill>
                <a:schemeClr val="tx1"/>
              </a:solidFill>
            </a:endParaRPr>
          </a:p>
        </p:txBody>
      </p:sp>
    </p:spTree>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3205C36B-572E-4F41-AABF-3F7DE1CFC76B}" type="slidenum">
              <a:rPr lang="en-US" sz="1200" b="0" smtClean="0">
                <a:solidFill>
                  <a:schemeClr val="tx1"/>
                </a:solidFill>
              </a:rPr>
              <a:pPr eaLnBrk="1" hangingPunct="1">
                <a:defRPr/>
              </a:pPr>
              <a:t>261</a:t>
            </a:fld>
            <a:endParaRPr lang="en-US" sz="1200" b="0" smtClean="0">
              <a:solidFill>
                <a:schemeClr val="tx1"/>
              </a:solidFill>
            </a:endParaRPr>
          </a:p>
        </p:txBody>
      </p:sp>
      <p:sp>
        <p:nvSpPr>
          <p:cNvPr id="560131" name="Rectangle 2"/>
          <p:cNvSpPr>
            <a:spLocks noGrp="1" noRot="1" noChangeAspect="1" noChangeArrowheads="1" noTextEdit="1"/>
          </p:cNvSpPr>
          <p:nvPr>
            <p:ph type="sldImg"/>
          </p:nvPr>
        </p:nvSpPr>
        <p:spPr>
          <a:ln/>
        </p:spPr>
      </p:sp>
      <p:sp>
        <p:nvSpPr>
          <p:cNvPr id="567299" name="TextBox 1"/>
          <p:cNvSpPr txBox="1">
            <a:spLocks noChangeArrowheads="1"/>
          </p:cNvSpPr>
          <p:nvPr/>
        </p:nvSpPr>
        <p:spPr bwMode="auto">
          <a:xfrm>
            <a:off x="1219200" y="4419600"/>
            <a:ext cx="4572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FFFFFF"/>
                </a:solidFill>
                <a:latin typeface="Arial" charset="0"/>
                <a:ea typeface="ＭＳ Ｐゴシック" charset="0"/>
                <a:cs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r>
              <a:rPr lang="en-US" sz="1200">
                <a:solidFill>
                  <a:schemeClr val="tx1"/>
                </a:solidFill>
              </a:rPr>
              <a:t>Instructor Notes:</a:t>
            </a:r>
          </a:p>
          <a:p>
            <a:pPr eaLnBrk="1" hangingPunct="1">
              <a:buFont typeface="Arial" charset="0"/>
              <a:buChar char="•"/>
            </a:pPr>
            <a:r>
              <a:rPr lang="en-US" sz="1200" b="0">
                <a:solidFill>
                  <a:schemeClr val="tx1"/>
                </a:solidFill>
              </a:rPr>
              <a:t>Some pieces of equipment, such as soft-serve yogurt machines, are designed to have cleaning and sanitizing solutions pumped through them. Since many of them hold and dispense TCS food, they must be cleaned and sanitized every day unless otherwise indicated by the manufacturer. You should also check your local regulatory requirements.</a:t>
            </a:r>
          </a:p>
        </p:txBody>
      </p:sp>
      <p:sp>
        <p:nvSpPr>
          <p:cNvPr id="560133"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a:latin typeface="Times New Roman" charset="0"/>
                <a:cs typeface="+mn-cs"/>
              </a:rPr>
              <a:t>Instructor Notes: </a:t>
            </a:r>
          </a:p>
          <a:p>
            <a:pPr>
              <a:buFontTx/>
              <a:buChar char="•"/>
              <a:defRPr/>
            </a:pPr>
            <a:r>
              <a:rPr lang="en-US">
                <a:latin typeface="Times New Roman" charset="0"/>
                <a:cs typeface="+mn-cs"/>
              </a:rPr>
              <a:t>Soft-serve yogurt machines are designed to have cleaning and sanitizing solutions pumped through them. Since they hold TCS Food they must be cleaned and sanitized on a daily basis unless otherwise indicated by the manufacturer.</a:t>
            </a:r>
          </a:p>
        </p:txBody>
      </p:sp>
    </p:spTree>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7615D723-C1A9-F847-B339-442324379B45}" type="slidenum">
              <a:rPr lang="en-US" sz="1200" b="0" smtClean="0">
                <a:solidFill>
                  <a:schemeClr val="tx1"/>
                </a:solidFill>
              </a:rPr>
              <a:pPr eaLnBrk="1" hangingPunct="1">
                <a:defRPr/>
              </a:pPr>
              <a:t>262</a:t>
            </a:fld>
            <a:endParaRPr lang="en-US" sz="1200" b="0" smtClean="0">
              <a:solidFill>
                <a:schemeClr val="tx1"/>
              </a:solidFill>
            </a:endParaRPr>
          </a:p>
        </p:txBody>
      </p:sp>
      <p:sp>
        <p:nvSpPr>
          <p:cNvPr id="561155" name="Rectangle 2"/>
          <p:cNvSpPr>
            <a:spLocks noGrp="1" noRot="1" noChangeAspect="1" noChangeArrowheads="1" noTextEdit="1"/>
          </p:cNvSpPr>
          <p:nvPr>
            <p:ph type="sldImg"/>
          </p:nvPr>
        </p:nvSpPr>
        <p:spPr>
          <a:ln/>
        </p:spPr>
      </p:sp>
      <p:sp>
        <p:nvSpPr>
          <p:cNvPr id="561156" name="Rectangle 3"/>
          <p:cNvSpPr>
            <a:spLocks noGrp="1" noChangeArrowheads="1"/>
          </p:cNvSpPr>
          <p:nvPr>
            <p:ph type="body" idx="1"/>
          </p:nvPr>
        </p:nvSpPr>
        <p:spPr>
          <a:xfrm>
            <a:off x="876300" y="4468813"/>
            <a:ext cx="5434013" cy="42941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830" tIns="46415" rIns="92830" bIns="46415"/>
          <a:lstStyle/>
          <a:p>
            <a:pPr marL="114300" indent="-114300" eaLnBrk="1" hangingPunct="1">
              <a:defRPr/>
            </a:pPr>
            <a:r>
              <a:rPr lang="en-US" b="1">
                <a:latin typeface="Times New Roman" charset="0"/>
                <a:cs typeface="+mn-cs"/>
              </a:rPr>
              <a:t>Instructor Notes</a:t>
            </a:r>
          </a:p>
          <a:p>
            <a:pPr marL="114300" indent="-114300" eaLnBrk="1" hangingPunct="1">
              <a:buFontTx/>
              <a:buChar char="•"/>
              <a:defRPr/>
            </a:pPr>
            <a:r>
              <a:rPr lang="en-US">
                <a:latin typeface="Times New Roman" charset="0"/>
                <a:cs typeface="+mn-cs"/>
              </a:rPr>
              <a:t>Dishwashing machines sanitize by using either hot water or a chemical sanitizing solution.</a:t>
            </a:r>
          </a:p>
          <a:p>
            <a:pPr marL="114300" indent="-114300" eaLnBrk="1" hangingPunct="1">
              <a:buFontTx/>
              <a:buChar char="•"/>
              <a:defRPr/>
            </a:pPr>
            <a:r>
              <a:rPr lang="en-US">
                <a:latin typeface="Times New Roman" charset="0"/>
                <a:cs typeface="+mn-cs"/>
              </a:rPr>
              <a:t>High-temperature machines use hot water to clean and sanitize. If the water is not hot enough, items will not be sanitized. Extremely hot water can also bake food onto the items.</a:t>
            </a:r>
          </a:p>
          <a:p>
            <a:pPr marL="114300" indent="-114300" eaLnBrk="1" hangingPunct="1">
              <a:buFontTx/>
              <a:buChar char="•"/>
              <a:defRPr/>
            </a:pPr>
            <a:r>
              <a:rPr lang="en-US">
                <a:latin typeface="Times New Roman" charset="0"/>
                <a:cs typeface="+mn-cs"/>
              </a:rPr>
              <a:t>The dishwasher must have a built-in thermometer which checks water temperature at the manifold. This is where the water sprays into the tank.</a:t>
            </a:r>
          </a:p>
          <a:p>
            <a:pPr marL="114300" indent="-114300" eaLnBrk="1" hangingPunct="1">
              <a:buFontTx/>
              <a:buChar char="•"/>
              <a:defRPr/>
            </a:pPr>
            <a:r>
              <a:rPr lang="en-US">
                <a:latin typeface="Times New Roman" charset="0"/>
                <a:cs typeface="+mn-cs"/>
              </a:rPr>
              <a:t>Chemical-sanitizing machines can clean and sanitize items at much lower temperatures. Since sanitizers require different water temperatures, follow the dishwasher manufacturer</a:t>
            </a:r>
            <a:r>
              <a:rPr lang="ja-JP" altLang="en-US">
                <a:latin typeface="Times New Roman" charset="0"/>
                <a:cs typeface="+mn-cs"/>
              </a:rPr>
              <a:t>’</a:t>
            </a:r>
            <a:r>
              <a:rPr lang="en-US">
                <a:latin typeface="Times New Roman" charset="0"/>
                <a:cs typeface="+mn-cs"/>
              </a:rPr>
              <a:t>s guidelines</a:t>
            </a:r>
          </a:p>
        </p:txBody>
      </p:sp>
    </p:spTree>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14FDE363-581B-C841-8750-00147777A92D}" type="slidenum">
              <a:rPr lang="en-US" sz="1200" b="0" smtClean="0">
                <a:solidFill>
                  <a:schemeClr val="tx1"/>
                </a:solidFill>
              </a:rPr>
              <a:pPr eaLnBrk="1" hangingPunct="1">
                <a:defRPr/>
              </a:pPr>
              <a:t>263</a:t>
            </a:fld>
            <a:endParaRPr lang="en-US" sz="1200" b="0" smtClean="0">
              <a:solidFill>
                <a:schemeClr val="tx1"/>
              </a:solidFill>
            </a:endParaRPr>
          </a:p>
        </p:txBody>
      </p:sp>
      <p:sp>
        <p:nvSpPr>
          <p:cNvPr id="562179" name="Rectangle 2"/>
          <p:cNvSpPr>
            <a:spLocks noGrp="1" noRot="1" noChangeAspect="1" noChangeArrowheads="1" noTextEdit="1"/>
          </p:cNvSpPr>
          <p:nvPr>
            <p:ph type="sldImg"/>
          </p:nvPr>
        </p:nvSpPr>
        <p:spPr>
          <a:ln/>
        </p:spPr>
      </p:sp>
      <p:sp>
        <p:nvSpPr>
          <p:cNvPr id="562180" name="Rectangle 3"/>
          <p:cNvSpPr>
            <a:spLocks noGrp="1" noChangeArrowheads="1"/>
          </p:cNvSpPr>
          <p:nvPr>
            <p:ph type="body" idx="1"/>
          </p:nvPr>
        </p:nvSpPr>
        <p:spPr>
          <a:xfrm>
            <a:off x="876300" y="4468813"/>
            <a:ext cx="5319713" cy="42941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b="1">
                <a:latin typeface="Times New Roman" charset="0"/>
                <a:cs typeface="+mn-cs"/>
              </a:rPr>
              <a:t>Instructor Notes</a:t>
            </a:r>
          </a:p>
          <a:p>
            <a:pPr eaLnBrk="1" hangingPunct="1">
              <a:buFontTx/>
              <a:buChar char="•"/>
              <a:defRPr/>
            </a:pPr>
            <a:r>
              <a:rPr lang="en-US">
                <a:latin typeface="Times New Roman" charset="0"/>
                <a:cs typeface="+mn-cs"/>
              </a:rPr>
              <a:t>Clean the machine as often as needed, checking it at least once a day. Clear spray nozzles of food and foreign objects. Remove mineral deposits when needed. Fill tanks with clean water, and make sure detergent and sanitizer dispensers are filled. </a:t>
            </a:r>
          </a:p>
          <a:p>
            <a:pPr eaLnBrk="1" hangingPunct="1">
              <a:buFontTx/>
              <a:buChar char="•"/>
              <a:defRPr/>
            </a:pPr>
            <a:r>
              <a:rPr lang="en-US">
                <a:latin typeface="Times New Roman" charset="0"/>
                <a:cs typeface="+mn-cs"/>
              </a:rPr>
              <a:t>Presoak items with dried-on food.</a:t>
            </a:r>
          </a:p>
          <a:p>
            <a:pPr eaLnBrk="1" hangingPunct="1">
              <a:buFontTx/>
              <a:buChar char="•"/>
              <a:defRPr/>
            </a:pPr>
            <a:r>
              <a:rPr lang="en-US">
                <a:latin typeface="Times New Roman" charset="0"/>
                <a:cs typeface="+mn-cs"/>
              </a:rPr>
              <a:t>Load dish racks so the water spray will reach all surfaces. Never overload dish racks.</a:t>
            </a:r>
          </a:p>
          <a:p>
            <a:pPr eaLnBrk="1" hangingPunct="1">
              <a:buFontTx/>
              <a:buChar char="•"/>
              <a:defRPr/>
            </a:pPr>
            <a:r>
              <a:rPr lang="en-US">
                <a:latin typeface="Times New Roman" charset="0"/>
                <a:cs typeface="+mn-cs"/>
              </a:rPr>
              <a:t>Never use a towel to dry items. You could re-contaminate them.</a:t>
            </a:r>
          </a:p>
          <a:p>
            <a:pPr eaLnBrk="1" hangingPunct="1">
              <a:buFontTx/>
              <a:buChar char="•"/>
              <a:defRPr/>
            </a:pPr>
            <a:r>
              <a:rPr lang="en-US">
                <a:latin typeface="Times New Roman" charset="0"/>
                <a:cs typeface="+mn-cs"/>
              </a:rPr>
              <a:t>Check water temperature, pressure, and sanitizing levels. Take appropriate corrective action if necessary. Use heat tape or test strips to monitor the temperature of the sanitizing rinse or use a maximum registering thermometer.</a:t>
            </a:r>
          </a:p>
        </p:txBody>
      </p:sp>
    </p:spTree>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FEBA1611-5321-D243-88F0-6DEC70DDF319}" type="slidenum">
              <a:rPr lang="en-US" sz="1200" b="0" smtClean="0">
                <a:solidFill>
                  <a:schemeClr val="tx1"/>
                </a:solidFill>
              </a:rPr>
              <a:pPr eaLnBrk="1" hangingPunct="1">
                <a:defRPr/>
              </a:pPr>
              <a:t>264</a:t>
            </a:fld>
            <a:endParaRPr lang="en-US" sz="1200" b="0" smtClean="0">
              <a:solidFill>
                <a:schemeClr val="tx1"/>
              </a:solidFill>
            </a:endParaRPr>
          </a:p>
        </p:txBody>
      </p:sp>
      <p:sp>
        <p:nvSpPr>
          <p:cNvPr id="563203" name="Rectangle 2"/>
          <p:cNvSpPr>
            <a:spLocks noGrp="1" noRot="1" noChangeAspect="1" noChangeArrowheads="1" noTextEdit="1"/>
          </p:cNvSpPr>
          <p:nvPr>
            <p:ph type="sldImg"/>
          </p:nvPr>
        </p:nvSpPr>
        <p:spPr>
          <a:xfrm>
            <a:off x="1182688" y="696913"/>
            <a:ext cx="4648200" cy="3486150"/>
          </a:xfrm>
          <a:ln/>
        </p:spPr>
      </p:sp>
      <p:sp>
        <p:nvSpPr>
          <p:cNvPr id="563204" name="Rectangle 3"/>
          <p:cNvSpPr>
            <a:spLocks noGrp="1" noChangeArrowheads="1"/>
          </p:cNvSpPr>
          <p:nvPr>
            <p:ph type="body" idx="1"/>
          </p:nvPr>
        </p:nvSpPr>
        <p:spPr>
          <a:xfrm>
            <a:off x="876300" y="4484688"/>
            <a:ext cx="5607050" cy="462121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lIns="93571" tIns="46785" rIns="93571" bIns="46785"/>
          <a:lstStyle/>
          <a:p>
            <a:pPr eaLnBrk="1" hangingPunct="1">
              <a:defRPr/>
            </a:pPr>
            <a:endParaRPr lang="en-US">
              <a:latin typeface="Times New Roman" charset="0"/>
              <a:cs typeface="+mn-cs"/>
            </a:endParaRPr>
          </a:p>
        </p:txBody>
      </p:sp>
    </p:spTree>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80682B49-F9AE-744A-8156-3C03DE3A1BC1}" type="slidenum">
              <a:rPr lang="en-US" sz="1200" b="0" smtClean="0">
                <a:solidFill>
                  <a:schemeClr val="tx1"/>
                </a:solidFill>
              </a:rPr>
              <a:pPr eaLnBrk="1" hangingPunct="1">
                <a:defRPr/>
              </a:pPr>
              <a:t>265</a:t>
            </a:fld>
            <a:endParaRPr lang="en-US" sz="1200" b="0" smtClean="0">
              <a:solidFill>
                <a:schemeClr val="tx1"/>
              </a:solidFill>
            </a:endParaRPr>
          </a:p>
        </p:txBody>
      </p:sp>
      <p:sp>
        <p:nvSpPr>
          <p:cNvPr id="564227" name="Rectangle 2"/>
          <p:cNvSpPr>
            <a:spLocks noGrp="1" noRot="1" noChangeAspect="1" noChangeArrowheads="1" noTextEdit="1"/>
          </p:cNvSpPr>
          <p:nvPr>
            <p:ph type="sldImg"/>
          </p:nvPr>
        </p:nvSpPr>
        <p:spPr>
          <a:xfrm>
            <a:off x="1182688" y="696913"/>
            <a:ext cx="4648200" cy="3486150"/>
          </a:xfrm>
          <a:ln/>
        </p:spPr>
      </p:sp>
      <p:sp>
        <p:nvSpPr>
          <p:cNvPr id="564228" name="Rectangle 3"/>
          <p:cNvSpPr>
            <a:spLocks noGrp="1" noChangeArrowheads="1"/>
          </p:cNvSpPr>
          <p:nvPr>
            <p:ph type="body" idx="1"/>
          </p:nvPr>
        </p:nvSpPr>
        <p:spPr>
          <a:xfrm>
            <a:off x="876300" y="4305300"/>
            <a:ext cx="5715000" cy="480060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3571" tIns="46785" rIns="93571" bIns="46785"/>
          <a:lstStyle/>
          <a:p>
            <a:pPr eaLnBrk="1" hangingPunct="1">
              <a:defRPr/>
            </a:pPr>
            <a:r>
              <a:rPr lang="en-US" b="1">
                <a:latin typeface="Times New Roman" charset="0"/>
                <a:cs typeface="+mn-cs"/>
              </a:rPr>
              <a:t>Instructor Notes</a:t>
            </a:r>
          </a:p>
          <a:p>
            <a:pPr eaLnBrk="1" hangingPunct="1">
              <a:buFontTx/>
              <a:buChar char="•"/>
              <a:defRPr/>
            </a:pPr>
            <a:r>
              <a:rPr lang="en-US">
                <a:latin typeface="Times New Roman" charset="0"/>
                <a:cs typeface="+mn-cs"/>
              </a:rPr>
              <a:t>Step 1: Rinse, scrape, or soak items before washing them. If items are being soaked in the first sink, change the solution when food bits start to build up or the suds are gone.</a:t>
            </a:r>
          </a:p>
          <a:p>
            <a:pPr eaLnBrk="1" hangingPunct="1">
              <a:buFontTx/>
              <a:buChar char="•"/>
              <a:defRPr/>
            </a:pPr>
            <a:r>
              <a:rPr lang="en-US">
                <a:latin typeface="Times New Roman" charset="0"/>
                <a:cs typeface="+mn-cs"/>
              </a:rPr>
              <a:t>Step 2: Wash items in the first sink. Use a brush, cloth towel, or nylon scrub pad to loosen dirt. Change the water and detergent when the suds are gone or the water is dirty.</a:t>
            </a:r>
          </a:p>
          <a:p>
            <a:pPr eaLnBrk="1" hangingPunct="1">
              <a:buFontTx/>
              <a:buChar char="•"/>
              <a:defRPr/>
            </a:pPr>
            <a:r>
              <a:rPr lang="en-US">
                <a:latin typeface="Times New Roman" charset="0"/>
                <a:cs typeface="+mn-cs"/>
              </a:rPr>
              <a:t>Step 3: Rinse items in the second sink. Spray the items with water or dip them in it. Make sure you remove all traces of food and detergent from the items being rinsed. If dipping the items, change the rinse water when it becomes dirty or full of suds.</a:t>
            </a:r>
          </a:p>
          <a:p>
            <a:pPr eaLnBrk="1" hangingPunct="1">
              <a:buFontTx/>
              <a:buChar char="•"/>
              <a:defRPr/>
            </a:pPr>
            <a:r>
              <a:rPr lang="en-US">
                <a:latin typeface="Times New Roman" charset="0"/>
                <a:cs typeface="+mn-cs"/>
              </a:rPr>
              <a:t>Step 4:Sanitize items in the third sink. Change the sanitizing solution when the temperature of the water or the sanitizer concentration falls below requirements. Never rinse items after sanitizing them. This could contaminate their surfaces. The only exception to this rule is when you are washing items in a dishwasher that can safely rinse items after they have been sanitized.</a:t>
            </a:r>
          </a:p>
          <a:p>
            <a:pPr eaLnBrk="1" hangingPunct="1">
              <a:buFontTx/>
              <a:buChar char="•"/>
              <a:defRPr/>
            </a:pPr>
            <a:r>
              <a:rPr lang="en-US">
                <a:latin typeface="Times New Roman" charset="0"/>
                <a:cs typeface="+mn-cs"/>
              </a:rPr>
              <a:t>Step 5: Air-dry items on a clean and sanitized surface. Place items upside down so they will drain.</a:t>
            </a:r>
          </a:p>
        </p:txBody>
      </p:sp>
    </p:spTree>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06BC93B8-3159-704E-B60A-F5B57F0F4C57}" type="slidenum">
              <a:rPr lang="en-US" sz="1200" b="0" smtClean="0">
                <a:solidFill>
                  <a:schemeClr val="tx1"/>
                </a:solidFill>
              </a:rPr>
              <a:pPr eaLnBrk="1" hangingPunct="1">
                <a:defRPr/>
              </a:pPr>
              <a:t>266</a:t>
            </a:fld>
            <a:endParaRPr lang="en-US" sz="1200" b="0" smtClean="0">
              <a:solidFill>
                <a:schemeClr val="tx1"/>
              </a:solidFill>
            </a:endParaRPr>
          </a:p>
        </p:txBody>
      </p:sp>
      <p:sp>
        <p:nvSpPr>
          <p:cNvPr id="565251" name="Rectangle 2"/>
          <p:cNvSpPr>
            <a:spLocks noGrp="1" noRot="1" noChangeAspect="1" noChangeArrowheads="1" noTextEdit="1"/>
          </p:cNvSpPr>
          <p:nvPr>
            <p:ph type="sldImg"/>
          </p:nvPr>
        </p:nvSpPr>
        <p:spPr>
          <a:xfrm>
            <a:off x="1182688" y="696913"/>
            <a:ext cx="4648200" cy="3486150"/>
          </a:xfrm>
          <a:ln/>
        </p:spPr>
      </p:sp>
      <p:sp>
        <p:nvSpPr>
          <p:cNvPr id="569348" name="Rectangle 3"/>
          <p:cNvSpPr>
            <a:spLocks noGrp="1" noChangeArrowheads="1"/>
          </p:cNvSpPr>
          <p:nvPr>
            <p:ph type="body" idx="1"/>
          </p:nvPr>
        </p:nvSpPr>
        <p:spPr>
          <a:xfrm>
            <a:off x="876300" y="4468813"/>
            <a:ext cx="5432425" cy="4294187"/>
          </a:xfrm>
        </p:spPr>
        <p:txBody>
          <a:bodyPr lIns="93571" tIns="46785" rIns="93571" bIns="46785"/>
          <a:lstStyle/>
          <a:p>
            <a:pPr marL="114300" indent="-114300" eaLnBrk="1" hangingPunct="1">
              <a:spcBef>
                <a:spcPct val="50000"/>
              </a:spcBef>
              <a:defRPr/>
            </a:pPr>
            <a:r>
              <a:rPr lang="en-US" dirty="0" smtClean="0">
                <a:ea typeface="+mn-ea"/>
                <a:cs typeface="+mn-cs"/>
              </a:rPr>
              <a:t> </a:t>
            </a:r>
            <a:r>
              <a:rPr lang="en-US" b="1" dirty="0" smtClean="0">
                <a:ea typeface="+mn-ea"/>
                <a:cs typeface="+mn-cs"/>
              </a:rPr>
              <a:t>Instructor Notes</a:t>
            </a:r>
            <a:endParaRPr lang="en-US" dirty="0" smtClean="0">
              <a:ea typeface="+mn-ea"/>
              <a:cs typeface="+mn-cs"/>
            </a:endParaRPr>
          </a:p>
          <a:p>
            <a:pPr marL="114300" indent="-114300" eaLnBrk="1" hangingPunct="1">
              <a:buFontTx/>
              <a:buChar char="•"/>
              <a:defRPr/>
            </a:pPr>
            <a:r>
              <a:rPr lang="en-US" dirty="0" smtClean="0">
                <a:ea typeface="+mn-ea"/>
                <a:cs typeface="+mn-cs"/>
              </a:rPr>
              <a:t>Once utensils, tableware, and equipment have been cleaned and sanitized, they must be stored in a way that will protect them from contamination.</a:t>
            </a:r>
          </a:p>
          <a:p>
            <a:pPr marL="114300" indent="-114300" eaLnBrk="1" hangingPunct="1">
              <a:buFontTx/>
              <a:buChar char="•"/>
              <a:defRPr/>
            </a:pPr>
            <a:r>
              <a:rPr lang="en-US" dirty="0" smtClean="0">
                <a:ea typeface="+mn-ea"/>
                <a:cs typeface="+mn-cs"/>
              </a:rPr>
              <a:t>Tableware and utensils should be protected from dirt and moisture.</a:t>
            </a:r>
          </a:p>
          <a:p>
            <a:pPr marL="0" indent="0" eaLnBrk="1" hangingPunct="1">
              <a:defRPr/>
            </a:pPr>
            <a:endParaRPr lang="en-US" dirty="0" smtClean="0">
              <a:ea typeface="+mn-ea"/>
              <a:cs typeface="+mn-cs"/>
            </a:endParaRPr>
          </a:p>
        </p:txBody>
      </p:sp>
    </p:spTree>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FBC4C29B-3667-364F-AD3D-3A09815A4730}" type="slidenum">
              <a:rPr lang="en-US" sz="1200" b="0" smtClean="0">
                <a:solidFill>
                  <a:schemeClr val="tx1"/>
                </a:solidFill>
              </a:rPr>
              <a:pPr eaLnBrk="1" hangingPunct="1">
                <a:defRPr/>
              </a:pPr>
              <a:t>267</a:t>
            </a:fld>
            <a:endParaRPr lang="en-US" sz="1200" b="0" smtClean="0">
              <a:solidFill>
                <a:schemeClr val="tx1"/>
              </a:solidFill>
            </a:endParaRPr>
          </a:p>
        </p:txBody>
      </p:sp>
      <p:sp>
        <p:nvSpPr>
          <p:cNvPr id="566275" name="Rectangle 2"/>
          <p:cNvSpPr>
            <a:spLocks noGrp="1" noRot="1" noChangeAspect="1" noChangeArrowheads="1" noTextEdit="1"/>
          </p:cNvSpPr>
          <p:nvPr>
            <p:ph type="sldImg"/>
          </p:nvPr>
        </p:nvSpPr>
        <p:spPr>
          <a:xfrm>
            <a:off x="1182688" y="696913"/>
            <a:ext cx="4648200" cy="3486150"/>
          </a:xfrm>
          <a:ln/>
        </p:spPr>
      </p:sp>
      <p:sp>
        <p:nvSpPr>
          <p:cNvPr id="566276" name="Notes Placeholder 1"/>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a:defRPr/>
            </a:pPr>
            <a:endParaRPr lang="en-US">
              <a:latin typeface="Times New Roman" charset="0"/>
              <a:cs typeface="+mn-cs"/>
            </a:endParaRPr>
          </a:p>
        </p:txBody>
      </p:sp>
    </p:spTree>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29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4C8827CE-F59D-AD42-B696-71417FAA64AB}" type="slidenum">
              <a:rPr lang="en-US" sz="1200" b="0" smtClean="0">
                <a:solidFill>
                  <a:schemeClr val="tx1"/>
                </a:solidFill>
              </a:rPr>
              <a:pPr eaLnBrk="1" hangingPunct="1">
                <a:defRPr/>
              </a:pPr>
              <a:t>268</a:t>
            </a:fld>
            <a:endParaRPr lang="en-US" sz="1200" b="0" smtClean="0">
              <a:solidFill>
                <a:schemeClr val="tx1"/>
              </a:solidFill>
            </a:endParaRPr>
          </a:p>
        </p:txBody>
      </p:sp>
      <p:sp>
        <p:nvSpPr>
          <p:cNvPr id="567299" name="Rectangle 2"/>
          <p:cNvSpPr>
            <a:spLocks noGrp="1" noRot="1" noChangeAspect="1" noChangeArrowheads="1" noTextEdit="1"/>
          </p:cNvSpPr>
          <p:nvPr>
            <p:ph type="sldImg"/>
          </p:nvPr>
        </p:nvSpPr>
        <p:spPr>
          <a:xfrm>
            <a:off x="1182688" y="696913"/>
            <a:ext cx="4648200" cy="3486150"/>
          </a:xfrm>
          <a:ln/>
        </p:spPr>
      </p:sp>
      <p:sp>
        <p:nvSpPr>
          <p:cNvPr id="581635" name="TextBox 1"/>
          <p:cNvSpPr txBox="1">
            <a:spLocks noChangeArrowheads="1"/>
          </p:cNvSpPr>
          <p:nvPr/>
        </p:nvSpPr>
        <p:spPr bwMode="auto">
          <a:xfrm>
            <a:off x="1219200" y="4419600"/>
            <a:ext cx="4800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FFFFFF"/>
                </a:solidFill>
                <a:latin typeface="Arial" charset="0"/>
                <a:ea typeface="ＭＳ Ｐゴシック" charset="0"/>
                <a:cs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r>
              <a:rPr lang="en-US" sz="1200">
                <a:solidFill>
                  <a:schemeClr val="tx1"/>
                </a:solidFill>
              </a:rPr>
              <a:t>Instructor Notes</a:t>
            </a:r>
            <a:r>
              <a:rPr lang="en-US" sz="1200" b="0">
                <a:solidFill>
                  <a:schemeClr val="tx1"/>
                </a:solidFill>
              </a:rPr>
              <a:t>:</a:t>
            </a:r>
          </a:p>
        </p:txBody>
      </p:sp>
    </p:spTree>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89707471-1AE3-2B46-BF66-DFD8A6FEEF50}" type="slidenum">
              <a:rPr lang="en-US" sz="1200" b="0" smtClean="0">
                <a:solidFill>
                  <a:schemeClr val="tx1"/>
                </a:solidFill>
              </a:rPr>
              <a:pPr eaLnBrk="1" hangingPunct="1">
                <a:defRPr/>
              </a:pPr>
              <a:t>269</a:t>
            </a:fld>
            <a:endParaRPr lang="en-US" sz="1200" b="0" smtClean="0">
              <a:solidFill>
                <a:schemeClr val="tx1"/>
              </a:solidFill>
            </a:endParaRPr>
          </a:p>
        </p:txBody>
      </p:sp>
      <p:sp>
        <p:nvSpPr>
          <p:cNvPr id="568323" name="Rectangle 2"/>
          <p:cNvSpPr>
            <a:spLocks noGrp="1" noRot="1" noChangeAspect="1" noChangeArrowheads="1" noTextEdit="1"/>
          </p:cNvSpPr>
          <p:nvPr>
            <p:ph type="sldImg"/>
          </p:nvPr>
        </p:nvSpPr>
        <p:spPr>
          <a:xfrm>
            <a:off x="1182688" y="696913"/>
            <a:ext cx="4648200" cy="3486150"/>
          </a:xfrm>
          <a:ln/>
        </p:spPr>
      </p:sp>
      <p:sp>
        <p:nvSpPr>
          <p:cNvPr id="583683" name="TextBox 1"/>
          <p:cNvSpPr txBox="1">
            <a:spLocks noChangeArrowheads="1"/>
          </p:cNvSpPr>
          <p:nvPr/>
        </p:nvSpPr>
        <p:spPr bwMode="auto">
          <a:xfrm>
            <a:off x="1219200" y="4419600"/>
            <a:ext cx="48006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FFFFFF"/>
                </a:solidFill>
                <a:latin typeface="Arial" charset="0"/>
                <a:ea typeface="ＭＳ Ｐゴシック" charset="0"/>
                <a:cs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r>
              <a:rPr lang="en-US" sz="1200">
                <a:solidFill>
                  <a:schemeClr val="tx1"/>
                </a:solidFill>
              </a:rPr>
              <a:t>Instructor Notes</a:t>
            </a:r>
            <a:r>
              <a:rPr lang="en-US" sz="1200" b="0">
                <a:solidFill>
                  <a:schemeClr val="tx1"/>
                </a:solidFill>
              </a:rPr>
              <a:t>:</a:t>
            </a:r>
          </a:p>
          <a:p>
            <a:pPr eaLnBrk="1" hangingPunct="1">
              <a:buFont typeface="Arial" charset="0"/>
              <a:buChar char="•"/>
            </a:pPr>
            <a:r>
              <a:rPr lang="en-US" sz="1200" b="0">
                <a:solidFill>
                  <a:schemeClr val="tx1"/>
                </a:solidFill>
              </a:rPr>
              <a:t>If a person has diarrhea or vomits in the operation, these spills must be cleaned up the correct way. Vomit and diarrhea can carry Norovirus, which is highly contagious. Correct cleanup can prevent food from becoming contaminated. It will also keep others from getting sick. The way you clean up these substances is different from the way you clean other items in the operation. </a:t>
            </a:r>
          </a:p>
        </p:txBody>
      </p:sp>
    </p:spTree>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66EA0B2A-1970-484B-AB02-20695AD22143}" type="slidenum">
              <a:rPr lang="en-US" sz="1200" b="0" smtClean="0">
                <a:solidFill>
                  <a:schemeClr val="tx1"/>
                </a:solidFill>
              </a:rPr>
              <a:pPr eaLnBrk="1" hangingPunct="1">
                <a:defRPr/>
              </a:pPr>
              <a:t>270</a:t>
            </a:fld>
            <a:endParaRPr lang="en-US" sz="1200" b="0" smtClean="0">
              <a:solidFill>
                <a:schemeClr val="tx1"/>
              </a:solidFill>
            </a:endParaRPr>
          </a:p>
        </p:txBody>
      </p:sp>
      <p:sp>
        <p:nvSpPr>
          <p:cNvPr id="569347" name="Rectangle 2"/>
          <p:cNvSpPr>
            <a:spLocks noGrp="1" noRot="1" noChangeAspect="1" noChangeArrowheads="1" noTextEdit="1"/>
          </p:cNvSpPr>
          <p:nvPr>
            <p:ph type="sldImg"/>
          </p:nvPr>
        </p:nvSpPr>
        <p:spPr>
          <a:xfrm>
            <a:off x="1182688" y="696913"/>
            <a:ext cx="4648200" cy="3486150"/>
          </a:xfrm>
          <a:ln/>
        </p:spPr>
      </p:sp>
      <p:sp>
        <p:nvSpPr>
          <p:cNvPr id="2" name="TextBox 1"/>
          <p:cNvSpPr txBox="1"/>
          <p:nvPr/>
        </p:nvSpPr>
        <p:spPr>
          <a:xfrm>
            <a:off x="1219200" y="4419600"/>
            <a:ext cx="4800600" cy="3232150"/>
          </a:xfrm>
          <a:prstGeom prst="rect">
            <a:avLst/>
          </a:prstGeom>
          <a:noFill/>
        </p:spPr>
        <p:txBody>
          <a:bodyPr>
            <a:spAutoFit/>
          </a:bodyPr>
          <a:lstStyle/>
          <a:p>
            <a:pPr>
              <a:defRPr/>
            </a:pPr>
            <a:r>
              <a:rPr lang="en-US" sz="1200" dirty="0">
                <a:solidFill>
                  <a:schemeClr val="tx1"/>
                </a:solidFill>
                <a:ea typeface="+mn-ea"/>
                <a:cs typeface="+mn-cs"/>
              </a:rPr>
              <a:t>Instructor Notes</a:t>
            </a:r>
            <a:r>
              <a:rPr lang="en-US" sz="1200" b="0" dirty="0">
                <a:solidFill>
                  <a:schemeClr val="tx1"/>
                </a:solidFill>
                <a:ea typeface="+mn-ea"/>
                <a:cs typeface="+mn-cs"/>
              </a:rPr>
              <a:t>:</a:t>
            </a:r>
          </a:p>
          <a:p>
            <a:pPr marL="171450" indent="-171450">
              <a:buFont typeface="Arial" pitchFamily="34" charset="0"/>
              <a:buChar char="•"/>
              <a:defRPr/>
            </a:pPr>
            <a:r>
              <a:rPr lang="en-US" sz="1200" b="0" dirty="0">
                <a:solidFill>
                  <a:schemeClr val="tx1"/>
                </a:solidFill>
                <a:ea typeface="+mn-ea"/>
                <a:cs typeface="+mn-cs"/>
              </a:rPr>
              <a:t>There are several things to think about when developing a plan for cleaning up vomit and diarrhea.</a:t>
            </a:r>
          </a:p>
          <a:p>
            <a:pPr marL="171450" indent="-171450">
              <a:buFont typeface="Arial" pitchFamily="34" charset="0"/>
              <a:buChar char="•"/>
              <a:defRPr/>
            </a:pPr>
            <a:r>
              <a:rPr lang="en-US" sz="1200" b="0" dirty="0">
                <a:solidFill>
                  <a:schemeClr val="tx1"/>
                </a:solidFill>
                <a:ea typeface="+mn-ea"/>
                <a:cs typeface="+mn-cs"/>
              </a:rPr>
              <a:t>How you will contain liquid and airborne substances, and remove</a:t>
            </a:r>
          </a:p>
          <a:p>
            <a:pPr marL="171450" indent="-171450">
              <a:buFont typeface="Arial" pitchFamily="34" charset="0"/>
              <a:buChar char="•"/>
              <a:defRPr/>
            </a:pPr>
            <a:r>
              <a:rPr lang="en-US" sz="1200" b="0" dirty="0">
                <a:solidFill>
                  <a:schemeClr val="tx1"/>
                </a:solidFill>
                <a:ea typeface="+mn-ea"/>
                <a:cs typeface="+mn-cs"/>
              </a:rPr>
              <a:t>them from the operation</a:t>
            </a:r>
          </a:p>
          <a:p>
            <a:pPr marL="171450" indent="-171450">
              <a:buFont typeface="Arial" pitchFamily="34" charset="0"/>
              <a:buChar char="•"/>
              <a:defRPr/>
            </a:pPr>
            <a:r>
              <a:rPr lang="en-US" sz="1200" b="0" dirty="0">
                <a:solidFill>
                  <a:schemeClr val="tx1"/>
                </a:solidFill>
                <a:ea typeface="+mn-ea"/>
                <a:cs typeface="+mn-cs"/>
              </a:rPr>
              <a:t>How you will clean, sanitize, and disinfect surfaces</a:t>
            </a:r>
          </a:p>
          <a:p>
            <a:pPr marL="171450" indent="-171450">
              <a:buFont typeface="Arial" pitchFamily="34" charset="0"/>
              <a:buChar char="•"/>
              <a:defRPr/>
            </a:pPr>
            <a:r>
              <a:rPr lang="en-US" sz="1200" b="0" dirty="0">
                <a:solidFill>
                  <a:schemeClr val="tx1"/>
                </a:solidFill>
                <a:ea typeface="+mn-ea"/>
                <a:cs typeface="+mn-cs"/>
              </a:rPr>
              <a:t>When to throw away food that may have been contaminated</a:t>
            </a:r>
          </a:p>
          <a:p>
            <a:pPr marL="171450" indent="-171450">
              <a:buFont typeface="Arial" pitchFamily="34" charset="0"/>
              <a:buChar char="•"/>
              <a:defRPr/>
            </a:pPr>
            <a:r>
              <a:rPr lang="en-US" sz="1200" b="0" dirty="0">
                <a:solidFill>
                  <a:schemeClr val="tx1"/>
                </a:solidFill>
                <a:ea typeface="+mn-ea"/>
                <a:cs typeface="+mn-cs"/>
              </a:rPr>
              <a:t>What equipment is needed to clean up these substances, and how it will be cleaned and disinfected after use</a:t>
            </a:r>
          </a:p>
          <a:p>
            <a:pPr marL="171450" indent="-171450">
              <a:buFont typeface="Arial" pitchFamily="34" charset="0"/>
              <a:buChar char="•"/>
              <a:defRPr/>
            </a:pPr>
            <a:r>
              <a:rPr lang="en-US" sz="1200" b="0" dirty="0">
                <a:solidFill>
                  <a:schemeClr val="tx1"/>
                </a:solidFill>
                <a:ea typeface="+mn-ea"/>
                <a:cs typeface="+mn-cs"/>
              </a:rPr>
              <a:t>When a food handler must wear personal protective equipment</a:t>
            </a:r>
          </a:p>
          <a:p>
            <a:pPr marL="171450" indent="-171450">
              <a:buFont typeface="Arial" pitchFamily="34" charset="0"/>
              <a:buChar char="•"/>
              <a:defRPr/>
            </a:pPr>
            <a:r>
              <a:rPr lang="en-US" sz="1200" b="0" dirty="0">
                <a:solidFill>
                  <a:schemeClr val="tx1"/>
                </a:solidFill>
                <a:ea typeface="+mn-ea"/>
                <a:cs typeface="+mn-cs"/>
              </a:rPr>
              <a:t>How staff will be notified of the correct procedures for</a:t>
            </a:r>
          </a:p>
          <a:p>
            <a:pPr marL="171450" indent="-171450">
              <a:buFont typeface="Arial" pitchFamily="34" charset="0"/>
              <a:buChar char="•"/>
              <a:defRPr/>
            </a:pPr>
            <a:r>
              <a:rPr lang="en-US" sz="1200" b="0" dirty="0">
                <a:solidFill>
                  <a:schemeClr val="tx1"/>
                </a:solidFill>
                <a:ea typeface="+mn-ea"/>
                <a:cs typeface="+mn-cs"/>
              </a:rPr>
              <a:t>containing, cleaning, and disinfecting these substances</a:t>
            </a:r>
          </a:p>
          <a:p>
            <a:pPr marL="171450" indent="-171450">
              <a:buFont typeface="Arial" pitchFamily="34" charset="0"/>
              <a:buChar char="•"/>
              <a:defRPr/>
            </a:pPr>
            <a:r>
              <a:rPr lang="en-US" sz="1200" b="0" dirty="0">
                <a:solidFill>
                  <a:schemeClr val="tx1"/>
                </a:solidFill>
                <a:ea typeface="+mn-ea"/>
                <a:cs typeface="+mn-cs"/>
              </a:rPr>
              <a:t>How to segregate contaminated areas from other areas</a:t>
            </a:r>
          </a:p>
          <a:p>
            <a:pPr marL="171450" indent="-171450">
              <a:buFont typeface="Arial" pitchFamily="34" charset="0"/>
              <a:buChar char="•"/>
              <a:defRPr/>
            </a:pPr>
            <a:r>
              <a:rPr lang="en-US" sz="1200" b="0" dirty="0">
                <a:solidFill>
                  <a:schemeClr val="tx1"/>
                </a:solidFill>
                <a:ea typeface="+mn-ea"/>
                <a:cs typeface="+mn-cs"/>
              </a:rPr>
              <a:t>When staff must be restricted from working with or around food</a:t>
            </a:r>
          </a:p>
          <a:p>
            <a:pPr marL="171450" indent="-171450">
              <a:buFont typeface="Arial" pitchFamily="34" charset="0"/>
              <a:buChar char="•"/>
              <a:defRPr/>
            </a:pPr>
            <a:r>
              <a:rPr lang="en-US" sz="1200" b="0" dirty="0">
                <a:solidFill>
                  <a:schemeClr val="tx1"/>
                </a:solidFill>
                <a:ea typeface="+mn-ea"/>
                <a:cs typeface="+mn-cs"/>
              </a:rPr>
              <a:t>or excluded from working in the operation</a:t>
            </a:r>
          </a:p>
          <a:p>
            <a:pPr marL="171450" indent="-171450">
              <a:buFont typeface="Arial" pitchFamily="34" charset="0"/>
              <a:buChar char="•"/>
              <a:defRPr/>
            </a:pPr>
            <a:r>
              <a:rPr lang="en-US" sz="1200" b="0" dirty="0">
                <a:solidFill>
                  <a:schemeClr val="tx1"/>
                </a:solidFill>
                <a:ea typeface="+mn-ea"/>
                <a:cs typeface="+mn-cs"/>
              </a:rPr>
              <a:t>How sick customers will be quickly removed from the operation</a:t>
            </a:r>
          </a:p>
          <a:p>
            <a:pPr marL="171450" indent="-171450">
              <a:buFont typeface="Arial" pitchFamily="34" charset="0"/>
              <a:buChar char="•"/>
              <a:defRPr/>
            </a:pPr>
            <a:r>
              <a:rPr lang="en-US" sz="1200" b="0" dirty="0">
                <a:solidFill>
                  <a:schemeClr val="tx1"/>
                </a:solidFill>
                <a:ea typeface="+mn-ea"/>
                <a:cs typeface="+mn-cs"/>
              </a:rPr>
              <a:t>How the cleaning plan will be implemented</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36A8FF18-BA79-634D-9775-EC4D253D3F89}" type="slidenum">
              <a:rPr lang="en-US" sz="1200" b="0" smtClean="0">
                <a:solidFill>
                  <a:schemeClr val="tx1"/>
                </a:solidFill>
              </a:rPr>
              <a:pPr eaLnBrk="1" hangingPunct="1">
                <a:defRPr/>
              </a:pPr>
              <a:t>27</a:t>
            </a:fld>
            <a:endParaRPr lang="en-US" sz="1200" b="0" smtClean="0">
              <a:solidFill>
                <a:schemeClr val="tx1"/>
              </a:solidFill>
            </a:endParaRPr>
          </a:p>
        </p:txBody>
      </p:sp>
      <p:sp>
        <p:nvSpPr>
          <p:cNvPr id="318467" name="Rectangle 2"/>
          <p:cNvSpPr>
            <a:spLocks noGrp="1" noRot="1" noChangeAspect="1" noChangeArrowheads="1" noTextEdit="1"/>
          </p:cNvSpPr>
          <p:nvPr>
            <p:ph type="sldImg"/>
          </p:nvPr>
        </p:nvSpPr>
        <p:spPr>
          <a:xfrm>
            <a:off x="1181100" y="698500"/>
            <a:ext cx="4648200" cy="3486150"/>
          </a:xfrm>
          <a:ln/>
        </p:spPr>
      </p:sp>
      <p:sp>
        <p:nvSpPr>
          <p:cNvPr id="83971" name="Rectangle 3"/>
          <p:cNvSpPr>
            <a:spLocks noGrp="1" noChangeArrowheads="1"/>
          </p:cNvSpPr>
          <p:nvPr>
            <p:ph type="body" idx="1"/>
          </p:nvPr>
        </p:nvSpPr>
        <p:spPr>
          <a:xfrm>
            <a:off x="876300" y="4465638"/>
            <a:ext cx="5391150" cy="4183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114300" indent="-114300" eaLnBrk="1" hangingPunct="1">
              <a:spcBef>
                <a:spcPct val="50000"/>
              </a:spcBef>
            </a:pPr>
            <a:r>
              <a:rPr lang="en-US" b="1">
                <a:latin typeface="Times New Roman" charset="0"/>
                <a:cs typeface="Times New Roman" charset="0"/>
              </a:rPr>
              <a:t>Instructor Notes</a:t>
            </a:r>
            <a:endParaRPr lang="en-US">
              <a:latin typeface="Times New Roman" charset="0"/>
              <a:cs typeface="Times New Roman" charset="0"/>
            </a:endParaRPr>
          </a:p>
          <a:p>
            <a:pPr marL="114300" indent="-114300" eaLnBrk="1" hangingPunct="1">
              <a:spcBef>
                <a:spcPct val="50000"/>
              </a:spcBef>
              <a:buSzPct val="80000"/>
              <a:buFontTx/>
              <a:buChar char="•"/>
            </a:pPr>
            <a:r>
              <a:rPr lang="en-US">
                <a:latin typeface="Times New Roman" charset="0"/>
              </a:rPr>
              <a:t>Discuss the topic objectives with the class.</a:t>
            </a:r>
          </a:p>
          <a:p>
            <a:pPr marL="114300" indent="-114300" eaLnBrk="1" hangingPunct="1"/>
            <a:endParaRPr lang="en-US">
              <a:latin typeface="Times New Roman" charset="0"/>
            </a:endParaRPr>
          </a:p>
        </p:txBody>
      </p:sp>
    </p:spTree>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37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5FA38BA6-C73F-BF49-8A2C-5A0F9DFF3AA6}" type="slidenum">
              <a:rPr lang="en-US" sz="1200" b="0" smtClean="0">
                <a:solidFill>
                  <a:schemeClr val="tx1"/>
                </a:solidFill>
              </a:rPr>
              <a:pPr eaLnBrk="1" hangingPunct="1">
                <a:defRPr/>
              </a:pPr>
              <a:t>271</a:t>
            </a:fld>
            <a:endParaRPr lang="en-US" sz="1200" b="0" smtClean="0">
              <a:solidFill>
                <a:schemeClr val="tx1"/>
              </a:solidFill>
            </a:endParaRPr>
          </a:p>
        </p:txBody>
      </p:sp>
      <p:sp>
        <p:nvSpPr>
          <p:cNvPr id="570371" name="Rectangle 2"/>
          <p:cNvSpPr>
            <a:spLocks noGrp="1" noRot="1" noChangeAspect="1" noChangeArrowheads="1" noTextEdit="1"/>
          </p:cNvSpPr>
          <p:nvPr>
            <p:ph type="sldImg"/>
          </p:nvPr>
        </p:nvSpPr>
        <p:spPr>
          <a:xfrm>
            <a:off x="1182688" y="696913"/>
            <a:ext cx="4648200" cy="3486150"/>
          </a:xfrm>
          <a:ln/>
        </p:spPr>
      </p:sp>
      <p:sp>
        <p:nvSpPr>
          <p:cNvPr id="587779" name="TextBox 1"/>
          <p:cNvSpPr txBox="1">
            <a:spLocks noChangeArrowheads="1"/>
          </p:cNvSpPr>
          <p:nvPr/>
        </p:nvSpPr>
        <p:spPr bwMode="auto">
          <a:xfrm>
            <a:off x="1219200" y="4419600"/>
            <a:ext cx="4800600" cy="434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FFFFFF"/>
                </a:solidFill>
                <a:latin typeface="Arial" charset="0"/>
                <a:ea typeface="ＭＳ Ｐゴシック" charset="0"/>
                <a:cs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r>
              <a:rPr lang="en-US" sz="1200">
                <a:solidFill>
                  <a:schemeClr val="tx1"/>
                </a:solidFill>
              </a:rPr>
              <a:t>Instructor Notes</a:t>
            </a:r>
            <a:r>
              <a:rPr lang="en-US" sz="1200" b="0">
                <a:solidFill>
                  <a:schemeClr val="tx1"/>
                </a:solidFill>
              </a:rPr>
              <a:t>:</a:t>
            </a:r>
          </a:p>
          <a:p>
            <a:pPr eaLnBrk="1" hangingPunct="1">
              <a:buFont typeface="Arial" charset="0"/>
              <a:buChar char="•"/>
            </a:pPr>
            <a:r>
              <a:rPr lang="en-US" sz="1200" b="0">
                <a:solidFill>
                  <a:schemeClr val="tx1"/>
                </a:solidFill>
              </a:rPr>
              <a:t>If a person has diarrhea or vomits in the operation, these spills must be cleaned up the correct way. Vomit and diarrhea can carry Norovirus, which is highly contagious. Correct cleanup can prevent food from becoming contaminated. It will also keep others from getting sick. The way you clean up these substances is different from the way you clean other items in the operation. There are several things to think about when developing a plan for cleaning up vomit and diarrhea.</a:t>
            </a:r>
          </a:p>
          <a:p>
            <a:pPr eaLnBrk="1" hangingPunct="1">
              <a:buFont typeface="Arial" charset="0"/>
              <a:buChar char="•"/>
            </a:pPr>
            <a:r>
              <a:rPr lang="en-US" sz="1200" b="0">
                <a:solidFill>
                  <a:schemeClr val="tx1"/>
                </a:solidFill>
              </a:rPr>
              <a:t>How you will contain liquid and airborne substances, and remove</a:t>
            </a:r>
          </a:p>
          <a:p>
            <a:pPr eaLnBrk="1" hangingPunct="1">
              <a:buFont typeface="Arial" charset="0"/>
              <a:buChar char="•"/>
            </a:pPr>
            <a:r>
              <a:rPr lang="en-US" sz="1200" b="0">
                <a:solidFill>
                  <a:schemeClr val="tx1"/>
                </a:solidFill>
              </a:rPr>
              <a:t>them from the operation</a:t>
            </a:r>
          </a:p>
          <a:p>
            <a:pPr eaLnBrk="1" hangingPunct="1">
              <a:buFont typeface="Arial" charset="0"/>
              <a:buChar char="•"/>
            </a:pPr>
            <a:r>
              <a:rPr lang="en-US" sz="1200" b="0">
                <a:solidFill>
                  <a:schemeClr val="tx1"/>
                </a:solidFill>
              </a:rPr>
              <a:t>How you will clean, sanitize, and disinfect surfaces</a:t>
            </a:r>
          </a:p>
          <a:p>
            <a:pPr eaLnBrk="1" hangingPunct="1">
              <a:buFont typeface="Arial" charset="0"/>
              <a:buChar char="•"/>
            </a:pPr>
            <a:r>
              <a:rPr lang="en-US" sz="1200" b="0">
                <a:solidFill>
                  <a:schemeClr val="tx1"/>
                </a:solidFill>
              </a:rPr>
              <a:t>When to throw away food that may have been contaminated</a:t>
            </a:r>
          </a:p>
          <a:p>
            <a:pPr eaLnBrk="1" hangingPunct="1">
              <a:buFont typeface="Arial" charset="0"/>
              <a:buChar char="•"/>
            </a:pPr>
            <a:r>
              <a:rPr lang="en-US" sz="1200" b="0">
                <a:solidFill>
                  <a:schemeClr val="tx1"/>
                </a:solidFill>
              </a:rPr>
              <a:t>What equipment is needed to clean up these substances, and how it will be cleaned and disinfected after use</a:t>
            </a:r>
          </a:p>
          <a:p>
            <a:pPr eaLnBrk="1" hangingPunct="1">
              <a:buFont typeface="Arial" charset="0"/>
              <a:buChar char="•"/>
            </a:pPr>
            <a:r>
              <a:rPr lang="en-US" sz="1200" b="0">
                <a:solidFill>
                  <a:schemeClr val="tx1"/>
                </a:solidFill>
              </a:rPr>
              <a:t>When a food handler must wear personal protective equipment</a:t>
            </a:r>
          </a:p>
          <a:p>
            <a:pPr eaLnBrk="1" hangingPunct="1">
              <a:buFont typeface="Arial" charset="0"/>
              <a:buChar char="•"/>
            </a:pPr>
            <a:r>
              <a:rPr lang="en-US" sz="1200" b="0">
                <a:solidFill>
                  <a:schemeClr val="tx1"/>
                </a:solidFill>
              </a:rPr>
              <a:t>How staff will be notified of the correct procedures for</a:t>
            </a:r>
          </a:p>
          <a:p>
            <a:pPr eaLnBrk="1" hangingPunct="1">
              <a:buFont typeface="Arial" charset="0"/>
              <a:buChar char="•"/>
            </a:pPr>
            <a:r>
              <a:rPr lang="en-US" sz="1200" b="0">
                <a:solidFill>
                  <a:schemeClr val="tx1"/>
                </a:solidFill>
              </a:rPr>
              <a:t>containing, cleaning, and disinfecting these substances</a:t>
            </a:r>
          </a:p>
          <a:p>
            <a:pPr eaLnBrk="1" hangingPunct="1">
              <a:buFont typeface="Arial" charset="0"/>
              <a:buChar char="•"/>
            </a:pPr>
            <a:r>
              <a:rPr lang="en-US" sz="1200" b="0">
                <a:solidFill>
                  <a:schemeClr val="tx1"/>
                </a:solidFill>
              </a:rPr>
              <a:t>How to segregate contaminated areas from other areas</a:t>
            </a:r>
          </a:p>
          <a:p>
            <a:pPr eaLnBrk="1" hangingPunct="1">
              <a:buFont typeface="Arial" charset="0"/>
              <a:buChar char="•"/>
            </a:pPr>
            <a:r>
              <a:rPr lang="en-US" sz="1200" b="0">
                <a:solidFill>
                  <a:schemeClr val="tx1"/>
                </a:solidFill>
              </a:rPr>
              <a:t>When staff must be restricted from working with or around food</a:t>
            </a:r>
          </a:p>
          <a:p>
            <a:pPr eaLnBrk="1" hangingPunct="1">
              <a:buFont typeface="Arial" charset="0"/>
              <a:buChar char="•"/>
            </a:pPr>
            <a:r>
              <a:rPr lang="en-US" sz="1200" b="0">
                <a:solidFill>
                  <a:schemeClr val="tx1"/>
                </a:solidFill>
              </a:rPr>
              <a:t>or excluded from working in the operation</a:t>
            </a:r>
          </a:p>
          <a:p>
            <a:pPr eaLnBrk="1" hangingPunct="1">
              <a:buFont typeface="Arial" charset="0"/>
              <a:buChar char="•"/>
            </a:pPr>
            <a:r>
              <a:rPr lang="en-US" sz="1200" b="0">
                <a:solidFill>
                  <a:schemeClr val="tx1"/>
                </a:solidFill>
              </a:rPr>
              <a:t>How sick customers will be quickly removed from the operation</a:t>
            </a:r>
          </a:p>
          <a:p>
            <a:pPr eaLnBrk="1" hangingPunct="1">
              <a:buFont typeface="Arial" charset="0"/>
              <a:buChar char="•"/>
            </a:pPr>
            <a:r>
              <a:rPr lang="en-US" sz="1200" b="0">
                <a:solidFill>
                  <a:schemeClr val="tx1"/>
                </a:solidFill>
              </a:rPr>
              <a:t>How the cleaning plan will be implemented</a:t>
            </a:r>
          </a:p>
        </p:txBody>
      </p:sp>
    </p:spTree>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39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27827BC4-7AAD-B144-887E-3049BD1A3F18}" type="slidenum">
              <a:rPr lang="en-US" sz="1200" b="0" smtClean="0">
                <a:solidFill>
                  <a:schemeClr val="tx1"/>
                </a:solidFill>
              </a:rPr>
              <a:pPr eaLnBrk="1" hangingPunct="1">
                <a:defRPr/>
              </a:pPr>
              <a:t>272</a:t>
            </a:fld>
            <a:endParaRPr lang="en-US" sz="1200" b="0" smtClean="0">
              <a:solidFill>
                <a:schemeClr val="tx1"/>
              </a:solidFill>
            </a:endParaRPr>
          </a:p>
        </p:txBody>
      </p:sp>
      <p:sp>
        <p:nvSpPr>
          <p:cNvPr id="571395" name="Rectangle 2"/>
          <p:cNvSpPr>
            <a:spLocks noGrp="1" noRot="1" noChangeAspect="1" noChangeArrowheads="1" noTextEdit="1"/>
          </p:cNvSpPr>
          <p:nvPr>
            <p:ph type="sldImg"/>
          </p:nvPr>
        </p:nvSpPr>
        <p:spPr>
          <a:xfrm>
            <a:off x="1182688" y="696913"/>
            <a:ext cx="4648200" cy="3486150"/>
          </a:xfrm>
          <a:ln/>
        </p:spPr>
      </p:sp>
      <p:sp>
        <p:nvSpPr>
          <p:cNvPr id="571396" name="Rectangle 3"/>
          <p:cNvSpPr>
            <a:spLocks noGrp="1" noChangeArrowheads="1"/>
          </p:cNvSpPr>
          <p:nvPr>
            <p:ph type="body" idx="1"/>
          </p:nvPr>
        </p:nvSpPr>
        <p:spPr>
          <a:xfrm>
            <a:off x="876300" y="4468813"/>
            <a:ext cx="5432425" cy="42941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lIns="93571" tIns="46785" rIns="93571" bIns="46785"/>
          <a:lstStyle/>
          <a:p>
            <a:pPr marL="114300" indent="-114300" eaLnBrk="1" hangingPunct="1">
              <a:defRPr/>
            </a:pPr>
            <a:endParaRPr lang="en-US">
              <a:latin typeface="Times New Roman" charset="0"/>
              <a:cs typeface="+mn-cs"/>
            </a:endParaRPr>
          </a:p>
        </p:txBody>
      </p:sp>
    </p:spTree>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E7372821-F8EE-4A4C-BEAE-5199A9B1B6B1}" type="slidenum">
              <a:rPr lang="en-US" sz="1200" b="0" smtClean="0">
                <a:solidFill>
                  <a:schemeClr val="tx1"/>
                </a:solidFill>
              </a:rPr>
              <a:pPr eaLnBrk="1" hangingPunct="1">
                <a:defRPr/>
              </a:pPr>
              <a:t>273</a:t>
            </a:fld>
            <a:endParaRPr lang="en-US" sz="1200" b="0" smtClean="0">
              <a:solidFill>
                <a:schemeClr val="tx1"/>
              </a:solidFill>
            </a:endParaRPr>
          </a:p>
        </p:txBody>
      </p:sp>
      <p:sp>
        <p:nvSpPr>
          <p:cNvPr id="572419" name="Rectangle 2"/>
          <p:cNvSpPr>
            <a:spLocks noGrp="1" noRot="1" noChangeAspect="1" noChangeArrowheads="1" noTextEdit="1"/>
          </p:cNvSpPr>
          <p:nvPr>
            <p:ph type="sldImg"/>
          </p:nvPr>
        </p:nvSpPr>
        <p:spPr>
          <a:xfrm>
            <a:off x="1182688" y="696913"/>
            <a:ext cx="4648200" cy="3486150"/>
          </a:xfrm>
          <a:ln/>
        </p:spPr>
      </p:sp>
      <p:sp>
        <p:nvSpPr>
          <p:cNvPr id="2" name="Notes Placeholder 1"/>
          <p:cNvSpPr>
            <a:spLocks noGrp="1"/>
          </p:cNvSpPr>
          <p:nvPr>
            <p:ph type="body" idx="1"/>
          </p:nvPr>
        </p:nvSpPr>
        <p:spPr/>
        <p:txBody>
          <a:bodyPr/>
          <a:lstStyle/>
          <a:p>
            <a:pPr>
              <a:defRPr/>
            </a:pPr>
            <a:r>
              <a:rPr lang="en-US" b="1" dirty="0" smtClean="0">
                <a:ea typeface="+mn-ea"/>
                <a:cs typeface="+mn-cs"/>
              </a:rPr>
              <a:t>Instructor Notes:</a:t>
            </a:r>
          </a:p>
          <a:p>
            <a:pPr marL="114300" indent="-114300" eaLnBrk="1" hangingPunct="1">
              <a:buFontTx/>
              <a:buChar char="•"/>
              <a:defRPr/>
            </a:pPr>
            <a:r>
              <a:rPr lang="en-US" dirty="0" smtClean="0">
                <a:ea typeface="+mn-ea"/>
                <a:cs typeface="+mn-cs"/>
              </a:rPr>
              <a:t>When storing cleaning tools, consider the following:</a:t>
            </a:r>
          </a:p>
          <a:p>
            <a:pPr marL="342900" lvl="1" indent="-114300" eaLnBrk="1" hangingPunct="1">
              <a:buFontTx/>
              <a:buChar char="•"/>
              <a:defRPr/>
            </a:pPr>
            <a:r>
              <a:rPr lang="en-US" dirty="0" smtClean="0">
                <a:ea typeface="+mn-ea"/>
              </a:rPr>
              <a:t>Air-dry towels overnight.</a:t>
            </a:r>
          </a:p>
          <a:p>
            <a:pPr marL="342900" lvl="1" indent="-114300" eaLnBrk="1" hangingPunct="1">
              <a:buFontTx/>
              <a:buChar char="•"/>
              <a:defRPr/>
            </a:pPr>
            <a:r>
              <a:rPr lang="en-US" dirty="0" smtClean="0">
                <a:ea typeface="+mn-ea"/>
              </a:rPr>
              <a:t>Hang mops, brooms, and brushes on hooks to air-dry.</a:t>
            </a:r>
          </a:p>
          <a:p>
            <a:pPr marL="342900" lvl="1" indent="-114300" eaLnBrk="1" hangingPunct="1">
              <a:buFontTx/>
              <a:buChar char="•"/>
              <a:defRPr/>
            </a:pPr>
            <a:r>
              <a:rPr lang="en-US" dirty="0" smtClean="0">
                <a:ea typeface="+mn-ea"/>
              </a:rPr>
              <a:t>Clean, and rinse buckets. Let them air-dry, and store them with other tools.</a:t>
            </a:r>
          </a:p>
          <a:p>
            <a:pPr>
              <a:defRPr/>
            </a:pPr>
            <a:endParaRPr lang="en-US" dirty="0">
              <a:ea typeface="+mn-ea"/>
              <a:cs typeface="+mn-cs"/>
            </a:endParaRPr>
          </a:p>
        </p:txBody>
      </p:sp>
    </p:spTree>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0628C777-8B52-F84D-BCF1-306048C0723C}" type="slidenum">
              <a:rPr lang="en-US" sz="1200" b="0" smtClean="0">
                <a:solidFill>
                  <a:schemeClr val="tx1"/>
                </a:solidFill>
              </a:rPr>
              <a:pPr eaLnBrk="1" hangingPunct="1">
                <a:defRPr/>
              </a:pPr>
              <a:t>274</a:t>
            </a:fld>
            <a:endParaRPr lang="en-US" sz="1200" b="0" smtClean="0">
              <a:solidFill>
                <a:schemeClr val="tx1"/>
              </a:solidFill>
            </a:endParaRPr>
          </a:p>
        </p:txBody>
      </p:sp>
      <p:sp>
        <p:nvSpPr>
          <p:cNvPr id="573443" name="Rectangle 2"/>
          <p:cNvSpPr>
            <a:spLocks noGrp="1" noRot="1" noChangeAspect="1" noChangeArrowheads="1" noTextEdit="1"/>
          </p:cNvSpPr>
          <p:nvPr>
            <p:ph type="sldImg"/>
          </p:nvPr>
        </p:nvSpPr>
        <p:spPr>
          <a:xfrm>
            <a:off x="1182688" y="696913"/>
            <a:ext cx="4648200" cy="3486150"/>
          </a:xfrm>
          <a:ln/>
        </p:spPr>
      </p:sp>
    </p:spTree>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A248B779-8751-B746-BAFF-4585D510B2FE}" type="slidenum">
              <a:rPr lang="en-US" sz="1200" b="0" smtClean="0">
                <a:solidFill>
                  <a:schemeClr val="tx1"/>
                </a:solidFill>
              </a:rPr>
              <a:pPr eaLnBrk="1" hangingPunct="1">
                <a:defRPr/>
              </a:pPr>
              <a:t>275</a:t>
            </a:fld>
            <a:endParaRPr lang="en-US" sz="1200" b="0" smtClean="0">
              <a:solidFill>
                <a:schemeClr val="tx1"/>
              </a:solidFill>
            </a:endParaRPr>
          </a:p>
        </p:txBody>
      </p:sp>
      <p:sp>
        <p:nvSpPr>
          <p:cNvPr id="574467" name="Rectangle 2"/>
          <p:cNvSpPr>
            <a:spLocks noGrp="1" noRot="1" noChangeAspect="1" noChangeArrowheads="1" noTextEdit="1"/>
          </p:cNvSpPr>
          <p:nvPr>
            <p:ph type="sldImg"/>
          </p:nvPr>
        </p:nvSpPr>
        <p:spPr>
          <a:xfrm>
            <a:off x="1182688" y="696913"/>
            <a:ext cx="4648200" cy="3486150"/>
          </a:xfrm>
          <a:ln/>
        </p:spPr>
      </p:sp>
      <p:sp>
        <p:nvSpPr>
          <p:cNvPr id="574468" name="Rectangle 3"/>
          <p:cNvSpPr>
            <a:spLocks noGrp="1" noChangeArrowheads="1"/>
          </p:cNvSpPr>
          <p:nvPr>
            <p:ph type="body" idx="1"/>
          </p:nvPr>
        </p:nvSpPr>
        <p:spPr>
          <a:xfrm>
            <a:off x="876300" y="4468813"/>
            <a:ext cx="5607050" cy="42941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3571" tIns="46785" rIns="93571" bIns="46785"/>
          <a:lstStyle/>
          <a:p>
            <a:pPr marL="114300" indent="-114300" eaLnBrk="1" hangingPunct="1">
              <a:defRPr/>
            </a:pPr>
            <a:r>
              <a:rPr lang="en-US" b="1">
                <a:latin typeface="Times New Roman" charset="0"/>
                <a:cs typeface="+mn-cs"/>
              </a:rPr>
              <a:t>Instructor Notes</a:t>
            </a:r>
            <a:endParaRPr lang="en-US">
              <a:latin typeface="Times New Roman" charset="0"/>
              <a:cs typeface="+mn-cs"/>
            </a:endParaRPr>
          </a:p>
          <a:p>
            <a:pPr marL="114300" indent="-114300" eaLnBrk="1" hangingPunct="1">
              <a:buFontTx/>
              <a:buChar char="•"/>
              <a:defRPr/>
            </a:pPr>
            <a:r>
              <a:rPr lang="en-US">
                <a:latin typeface="Times New Roman" charset="0"/>
                <a:cs typeface="+mn-cs"/>
              </a:rPr>
              <a:t>The Occupational Safety and Health Administration (OSHA) has requirements for using chemicals. OSHA requires chemical manufacturers and suppliers to provide a material safety data sheet (MSDS) for each hazardous chemical they sell.</a:t>
            </a:r>
          </a:p>
          <a:p>
            <a:pPr marL="114300" indent="-114300" eaLnBrk="1" hangingPunct="1">
              <a:buFontTx/>
              <a:buChar char="•"/>
              <a:defRPr/>
            </a:pPr>
            <a:r>
              <a:rPr lang="en-US">
                <a:latin typeface="Times New Roman" charset="0"/>
                <a:cs typeface="+mn-cs"/>
              </a:rPr>
              <a:t>MSDS are often sent with the chemical shipment. You also can request them from your supplier or the manufacturer. Staff have a right to see an MSDS for any hazardous chemical they work with. Therefore, you must keep these sheets where they can be accessed.</a:t>
            </a:r>
          </a:p>
        </p:txBody>
      </p:sp>
    </p:spTree>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9BEAAA4E-EC9E-6C4A-95FC-41B671ECAF93}" type="slidenum">
              <a:rPr lang="en-US" sz="1200" b="0" smtClean="0">
                <a:solidFill>
                  <a:schemeClr val="tx1"/>
                </a:solidFill>
              </a:rPr>
              <a:pPr eaLnBrk="1" hangingPunct="1">
                <a:defRPr/>
              </a:pPr>
              <a:t>276</a:t>
            </a:fld>
            <a:endParaRPr lang="en-US" sz="1200" b="0" smtClean="0">
              <a:solidFill>
                <a:schemeClr val="tx1"/>
              </a:solidFill>
            </a:endParaRPr>
          </a:p>
        </p:txBody>
      </p:sp>
      <p:sp>
        <p:nvSpPr>
          <p:cNvPr id="575491" name="Rectangle 2"/>
          <p:cNvSpPr>
            <a:spLocks noGrp="1" noRot="1" noChangeAspect="1" noChangeArrowheads="1" noTextEdit="1"/>
          </p:cNvSpPr>
          <p:nvPr>
            <p:ph type="sldImg"/>
          </p:nvPr>
        </p:nvSpPr>
        <p:spPr>
          <a:xfrm>
            <a:off x="1182688" y="696913"/>
            <a:ext cx="4648200" cy="3486150"/>
          </a:xfrm>
          <a:ln/>
        </p:spPr>
      </p:sp>
    </p:spTree>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0797CD36-0AC2-6947-9F2C-F6ECCA9E20EB}" type="slidenum">
              <a:rPr lang="en-US" sz="1200" b="0" smtClean="0">
                <a:solidFill>
                  <a:schemeClr val="tx1"/>
                </a:solidFill>
              </a:rPr>
              <a:pPr eaLnBrk="1" hangingPunct="1">
                <a:defRPr/>
              </a:pPr>
              <a:t>277</a:t>
            </a:fld>
            <a:endParaRPr lang="en-US" sz="1200" b="0" smtClean="0">
              <a:solidFill>
                <a:schemeClr val="tx1"/>
              </a:solidFill>
            </a:endParaRPr>
          </a:p>
        </p:txBody>
      </p:sp>
      <p:sp>
        <p:nvSpPr>
          <p:cNvPr id="576515" name="Rectangle 2"/>
          <p:cNvSpPr>
            <a:spLocks noGrp="1" noRot="1" noChangeAspect="1" noChangeArrowheads="1" noTextEdit="1"/>
          </p:cNvSpPr>
          <p:nvPr>
            <p:ph type="sldImg"/>
          </p:nvPr>
        </p:nvSpPr>
        <p:spPr>
          <a:xfrm>
            <a:off x="1182688" y="696913"/>
            <a:ext cx="4648200" cy="3486150"/>
          </a:xfrm>
          <a:ln/>
        </p:spPr>
      </p:sp>
      <p:sp>
        <p:nvSpPr>
          <p:cNvPr id="576516" name="Rectangle 3"/>
          <p:cNvSpPr>
            <a:spLocks noGrp="1" noChangeArrowheads="1"/>
          </p:cNvSpPr>
          <p:nvPr>
            <p:ph type="body" idx="1"/>
          </p:nvPr>
        </p:nvSpPr>
        <p:spPr>
          <a:xfrm>
            <a:off x="876300" y="4468813"/>
            <a:ext cx="5432425" cy="42941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3571" tIns="46785" rIns="93571" bIns="46785"/>
          <a:lstStyle/>
          <a:p>
            <a:pPr marL="114300" indent="-114300" eaLnBrk="1" hangingPunct="1">
              <a:defRPr/>
            </a:pPr>
            <a:r>
              <a:rPr lang="en-US" b="1">
                <a:latin typeface="Times New Roman" charset="0"/>
                <a:cs typeface="+mn-cs"/>
              </a:rPr>
              <a:t>Instructor Notes</a:t>
            </a:r>
          </a:p>
          <a:p>
            <a:pPr marL="114300" indent="-114300" eaLnBrk="1" hangingPunct="1">
              <a:buFontTx/>
              <a:buChar char="•"/>
              <a:defRPr/>
            </a:pPr>
            <a:r>
              <a:rPr lang="en-US">
                <a:latin typeface="Times New Roman" charset="0"/>
                <a:cs typeface="+mn-cs"/>
              </a:rPr>
              <a:t>List all cleaning jobs in one area. Or list jobs in the order they should be performed.</a:t>
            </a:r>
          </a:p>
          <a:p>
            <a:pPr marL="114300" indent="-114300" eaLnBrk="1" hangingPunct="1">
              <a:buFontTx/>
              <a:buChar char="•"/>
              <a:defRPr/>
            </a:pPr>
            <a:r>
              <a:rPr lang="en-US">
                <a:latin typeface="Times New Roman" charset="0"/>
                <a:cs typeface="+mn-cs"/>
              </a:rPr>
              <a:t>Assign each cleaning task to a specific individual.</a:t>
            </a:r>
          </a:p>
          <a:p>
            <a:pPr marL="114300" indent="-114300" eaLnBrk="1" hangingPunct="1">
              <a:buFontTx/>
              <a:buChar char="•"/>
              <a:defRPr/>
            </a:pPr>
            <a:r>
              <a:rPr lang="en-US">
                <a:latin typeface="Times New Roman" charset="0"/>
                <a:cs typeface="+mn-cs"/>
              </a:rPr>
              <a:t>Staff should clean and sanitize as needed. Schedule major cleaning when food will not be contaminated or service will not be affected. Schedule work shifts to allow enough time.</a:t>
            </a:r>
          </a:p>
          <a:p>
            <a:pPr marL="114300" indent="-114300" eaLnBrk="1" hangingPunct="1">
              <a:buFontTx/>
              <a:buChar char="•"/>
              <a:defRPr/>
            </a:pPr>
            <a:r>
              <a:rPr lang="en-US">
                <a:latin typeface="Times New Roman" charset="0"/>
                <a:cs typeface="+mn-cs"/>
              </a:rPr>
              <a:t>Have clear, written procedures for cleaning. List cleaning tools and chemicals by name. Post cleaning instructions near the item. Always follow manufacturers</a:t>
            </a:r>
            <a:r>
              <a:rPr lang="ja-JP" altLang="en-US">
                <a:latin typeface="Times New Roman" charset="0"/>
                <a:cs typeface="+mn-cs"/>
              </a:rPr>
              <a:t>’</a:t>
            </a:r>
            <a:r>
              <a:rPr lang="en-US">
                <a:latin typeface="Times New Roman" charset="0"/>
                <a:cs typeface="+mn-cs"/>
              </a:rPr>
              <a:t> instructions when cleaning equipment.</a:t>
            </a:r>
          </a:p>
        </p:txBody>
      </p:sp>
    </p:spTree>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A159F925-9E0D-4547-AF7D-096BAC526FC2}" type="slidenum">
              <a:rPr lang="en-US" sz="1200" b="0" smtClean="0">
                <a:solidFill>
                  <a:schemeClr val="tx1"/>
                </a:solidFill>
              </a:rPr>
              <a:pPr eaLnBrk="1" hangingPunct="1">
                <a:defRPr/>
              </a:pPr>
              <a:t>278</a:t>
            </a:fld>
            <a:endParaRPr lang="en-US" sz="1200" b="0" smtClean="0">
              <a:solidFill>
                <a:schemeClr val="tx1"/>
              </a:solidFill>
            </a:endParaRPr>
          </a:p>
        </p:txBody>
      </p:sp>
      <p:sp>
        <p:nvSpPr>
          <p:cNvPr id="577539" name="Rectangle 2"/>
          <p:cNvSpPr>
            <a:spLocks noGrp="1" noRot="1" noChangeAspect="1" noChangeArrowheads="1" noTextEdit="1"/>
          </p:cNvSpPr>
          <p:nvPr>
            <p:ph type="sldImg"/>
          </p:nvPr>
        </p:nvSpPr>
        <p:spPr>
          <a:xfrm>
            <a:off x="1182688" y="696913"/>
            <a:ext cx="4648200" cy="3486150"/>
          </a:xfrm>
          <a:ln/>
        </p:spPr>
      </p:sp>
      <p:sp>
        <p:nvSpPr>
          <p:cNvPr id="577540" name="Rectangle 3"/>
          <p:cNvSpPr>
            <a:spLocks noGrp="1" noChangeArrowheads="1"/>
          </p:cNvSpPr>
          <p:nvPr>
            <p:ph type="body" idx="1"/>
          </p:nvPr>
        </p:nvSpPr>
        <p:spPr>
          <a:xfrm>
            <a:off x="876300" y="4468813"/>
            <a:ext cx="5432425" cy="42941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lIns="93571" tIns="46785" rIns="93571" bIns="46785"/>
          <a:lstStyle/>
          <a:p>
            <a:pPr marL="114300" indent="-114300" eaLnBrk="1" hangingPunct="1">
              <a:defRPr/>
            </a:pPr>
            <a:endParaRPr lang="en-US">
              <a:latin typeface="Times New Roman" charset="0"/>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D160B8F2-5E34-184E-A935-1A4DBDAD3270}" type="slidenum">
              <a:rPr lang="en-US" sz="1200" b="0" smtClean="0">
                <a:solidFill>
                  <a:schemeClr val="tx1"/>
                </a:solidFill>
              </a:rPr>
              <a:pPr eaLnBrk="1" hangingPunct="1">
                <a:defRPr/>
              </a:pPr>
              <a:t>28</a:t>
            </a:fld>
            <a:endParaRPr lang="en-US" sz="1200" b="0" smtClean="0">
              <a:solidFill>
                <a:schemeClr val="tx1"/>
              </a:solidFill>
            </a:endParaRPr>
          </a:p>
        </p:txBody>
      </p:sp>
      <p:sp>
        <p:nvSpPr>
          <p:cNvPr id="319491" name="Rectangle 2"/>
          <p:cNvSpPr>
            <a:spLocks noGrp="1" noRot="1" noChangeAspect="1" noChangeArrowheads="1" noTextEdit="1"/>
          </p:cNvSpPr>
          <p:nvPr>
            <p:ph type="sldImg"/>
          </p:nvPr>
        </p:nvSpPr>
        <p:spPr>
          <a:xfrm>
            <a:off x="1181100" y="698500"/>
            <a:ext cx="4648200" cy="3486150"/>
          </a:xfrm>
          <a:ln/>
        </p:spPr>
      </p:sp>
      <p:sp>
        <p:nvSpPr>
          <p:cNvPr id="86019" name="Rectangle 3"/>
          <p:cNvSpPr>
            <a:spLocks noGrp="1" noChangeArrowheads="1"/>
          </p:cNvSpPr>
          <p:nvPr>
            <p:ph type="body" idx="1"/>
          </p:nvPr>
        </p:nvSpPr>
        <p:spPr>
          <a:xfrm>
            <a:off x="876300" y="4465638"/>
            <a:ext cx="5391150" cy="4183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114300" indent="-114300" eaLnBrk="1" hangingPunct="1"/>
            <a:r>
              <a:rPr lang="en-US" b="1">
                <a:latin typeface="Times New Roman" charset="0"/>
              </a:rPr>
              <a:t>Instructor Notes</a:t>
            </a:r>
          </a:p>
          <a:p>
            <a:pPr marL="114300" indent="-114300" eaLnBrk="1" hangingPunct="1">
              <a:buFontTx/>
              <a:buChar char="•"/>
            </a:pPr>
            <a:r>
              <a:rPr lang="en-US">
                <a:latin typeface="Times New Roman" charset="0"/>
              </a:rPr>
              <a:t>Contamination comes from a variety of places.</a:t>
            </a:r>
          </a:p>
          <a:p>
            <a:pPr marL="114300" indent="-114300" eaLnBrk="1" hangingPunct="1">
              <a:buFontTx/>
              <a:buChar char="•"/>
            </a:pPr>
            <a:r>
              <a:rPr lang="en-US">
                <a:latin typeface="Times New Roman" charset="0"/>
              </a:rPr>
              <a:t>Contaminants can cause foodborne illness or result in physical injury.</a:t>
            </a:r>
          </a:p>
          <a:p>
            <a:pPr marL="114300" indent="-114300" eaLnBrk="1" hangingPunct="1">
              <a:buFontTx/>
              <a:buChar char="•"/>
            </a:pPr>
            <a:r>
              <a:rPr lang="en-US">
                <a:latin typeface="Times New Roman" charset="0"/>
              </a:rPr>
              <a:t>Contaminants are found in the animals we use for food, the air, water, dirt, and occur naturally in food, such as bones in fish.</a:t>
            </a:r>
          </a:p>
          <a:p>
            <a:pPr marL="114300" indent="-114300" eaLnBrk="1" hangingPunct="1">
              <a:buFontTx/>
              <a:buChar char="•"/>
            </a:pPr>
            <a:r>
              <a:rPr lang="en-US">
                <a:latin typeface="Times New Roman" charset="0"/>
              </a:rPr>
              <a:t>Food can be contaminated on purpose.</a:t>
            </a:r>
          </a:p>
          <a:p>
            <a:pPr marL="114300" indent="-114300" eaLnBrk="1" hangingPunct="1">
              <a:buFontTx/>
              <a:buChar char="•"/>
            </a:pPr>
            <a:r>
              <a:rPr lang="en-US">
                <a:latin typeface="Times New Roman" charset="0"/>
              </a:rPr>
              <a:t>Most food is contaminated accidently. </a:t>
            </a:r>
          </a:p>
          <a:p>
            <a:pPr marL="114300" indent="-114300" eaLnBrk="1" hangingPunct="1">
              <a:buFontTx/>
              <a:buChar char="•"/>
            </a:pPr>
            <a:r>
              <a:rPr lang="en-US">
                <a:latin typeface="Times New Roman" charset="0"/>
              </a:rPr>
              <a:t>Examples of accidental contamination include: foodhandlers who don</a:t>
            </a:r>
            <a:r>
              <a:rPr lang="ja-JP" altLang="en-US">
                <a:latin typeface="Times New Roman" charset="0"/>
              </a:rPr>
              <a:t>’</a:t>
            </a:r>
            <a:r>
              <a:rPr lang="en-US" altLang="ja-JP">
                <a:latin typeface="Times New Roman" charset="0"/>
              </a:rPr>
              <a:t>t wash their hands after using the restroom, and then contaminate food and surfaces with feces from their finger; foodhandlers who pass contaminants through illness</a:t>
            </a:r>
            <a:endParaRPr lang="en-US">
              <a:latin typeface="Times New Roman"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32072FBC-CBC6-4C43-BA7F-C97A70A09E63}" type="slidenum">
              <a:rPr lang="en-US" sz="1200" b="0" smtClean="0">
                <a:solidFill>
                  <a:schemeClr val="tx1"/>
                </a:solidFill>
              </a:rPr>
              <a:pPr eaLnBrk="1" hangingPunct="1">
                <a:defRPr/>
              </a:pPr>
              <a:t>29</a:t>
            </a:fld>
            <a:endParaRPr lang="en-US" sz="1200" b="0" smtClean="0">
              <a:solidFill>
                <a:schemeClr val="tx1"/>
              </a:solidFill>
            </a:endParaRPr>
          </a:p>
        </p:txBody>
      </p:sp>
      <p:sp>
        <p:nvSpPr>
          <p:cNvPr id="320515" name="Rectangle 2"/>
          <p:cNvSpPr>
            <a:spLocks noGrp="1" noRot="1" noChangeAspect="1" noChangeArrowheads="1" noTextEdit="1"/>
          </p:cNvSpPr>
          <p:nvPr>
            <p:ph type="sldImg"/>
          </p:nvPr>
        </p:nvSpPr>
        <p:spPr>
          <a:xfrm>
            <a:off x="1181100" y="698500"/>
            <a:ext cx="4648200" cy="3486150"/>
          </a:xfrm>
          <a:ln/>
        </p:spPr>
      </p:sp>
      <p:sp>
        <p:nvSpPr>
          <p:cNvPr id="88067" name="Rectangle 3"/>
          <p:cNvSpPr>
            <a:spLocks noGrp="1" noChangeArrowheads="1"/>
          </p:cNvSpPr>
          <p:nvPr>
            <p:ph type="body" idx="1"/>
          </p:nvPr>
        </p:nvSpPr>
        <p:spPr>
          <a:xfrm>
            <a:off x="876300" y="4465638"/>
            <a:ext cx="5391150" cy="4183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114300" indent="-114300" eaLnBrk="1" hangingPunct="1"/>
            <a:r>
              <a:rPr lang="en-US" b="1">
                <a:latin typeface="Times New Roman" charset="0"/>
              </a:rPr>
              <a:t>Instructor Notes</a:t>
            </a:r>
          </a:p>
          <a:p>
            <a:pPr marL="114300" indent="-114300" eaLnBrk="1" hangingPunct="1">
              <a:buFontTx/>
              <a:buChar char="•"/>
            </a:pPr>
            <a:r>
              <a:rPr lang="en-US">
                <a:latin typeface="Times New Roman" charset="0"/>
              </a:rPr>
              <a:t>Food handlers who don</a:t>
            </a:r>
            <a:r>
              <a:rPr lang="ja-JP" altLang="en-US">
                <a:latin typeface="Times New Roman" charset="0"/>
              </a:rPr>
              <a:t>’</a:t>
            </a:r>
            <a:r>
              <a:rPr lang="en-US" altLang="ja-JP">
                <a:latin typeface="Times New Roman" charset="0"/>
              </a:rPr>
              <a:t>t wash their hands after using the restroom may contaminate food and surfaces with feces from their fingers. Once the food that the food handler touched is eaten, a foodborne illness may result. This is called the fecal-oral route of contamination.</a:t>
            </a:r>
            <a:endParaRPr lang="en-US">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57AC8A17-ED1F-B24A-8892-65A566A862DF}" type="slidenum">
              <a:rPr lang="en-US" sz="1200" b="0" smtClean="0">
                <a:solidFill>
                  <a:schemeClr val="tx1"/>
                </a:solidFill>
              </a:rPr>
              <a:pPr eaLnBrk="1" hangingPunct="1">
                <a:defRPr/>
              </a:pPr>
              <a:t>3</a:t>
            </a:fld>
            <a:endParaRPr lang="en-US" sz="1200" b="0" smtClean="0">
              <a:solidFill>
                <a:schemeClr val="tx1"/>
              </a:solidFill>
            </a:endParaRPr>
          </a:p>
        </p:txBody>
      </p:sp>
      <p:sp>
        <p:nvSpPr>
          <p:cNvPr id="293891" name="Rectangle 2"/>
          <p:cNvSpPr>
            <a:spLocks noGrp="1" noRot="1" noChangeAspect="1" noChangeArrowheads="1" noTextEdit="1"/>
          </p:cNvSpPr>
          <p:nvPr>
            <p:ph type="sldImg"/>
          </p:nvPr>
        </p:nvSpPr>
        <p:spPr>
          <a:xfrm>
            <a:off x="1181100" y="698500"/>
            <a:ext cx="4648200" cy="3486150"/>
          </a:xfrm>
          <a:ln/>
        </p:spPr>
      </p:sp>
      <p:sp>
        <p:nvSpPr>
          <p:cNvPr id="293892" name="Rectangle 3"/>
          <p:cNvSpPr>
            <a:spLocks noGrp="1" noChangeArrowheads="1"/>
          </p:cNvSpPr>
          <p:nvPr>
            <p:ph type="body" idx="1"/>
          </p:nvPr>
        </p:nvSpPr>
        <p:spPr>
          <a:xfrm>
            <a:off x="876300" y="4467225"/>
            <a:ext cx="5143500" cy="4181475"/>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marL="114300" indent="-114300" eaLnBrk="1" hangingPunct="1">
              <a:spcBef>
                <a:spcPct val="50000"/>
              </a:spcBef>
              <a:defRPr/>
            </a:pPr>
            <a:endParaRPr lang="en-US">
              <a:latin typeface="Times New Roman" charset="0"/>
              <a:cs typeface="Times New Roman"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1F3CBC5F-533B-3D4E-B4E9-E47CBD0E3238}" type="slidenum">
              <a:rPr lang="en-US" sz="1200" b="0" smtClean="0">
                <a:solidFill>
                  <a:schemeClr val="tx1"/>
                </a:solidFill>
              </a:rPr>
              <a:pPr eaLnBrk="1" hangingPunct="1">
                <a:defRPr/>
              </a:pPr>
              <a:t>30</a:t>
            </a:fld>
            <a:endParaRPr lang="en-US" sz="1200" b="0" smtClean="0">
              <a:solidFill>
                <a:schemeClr val="tx1"/>
              </a:solidFill>
            </a:endParaRPr>
          </a:p>
        </p:txBody>
      </p:sp>
      <p:sp>
        <p:nvSpPr>
          <p:cNvPr id="321539" name="Rectangle 2"/>
          <p:cNvSpPr>
            <a:spLocks noGrp="1" noRot="1" noChangeAspect="1" noChangeArrowheads="1" noTextEdit="1"/>
          </p:cNvSpPr>
          <p:nvPr>
            <p:ph type="sldImg"/>
          </p:nvPr>
        </p:nvSpPr>
        <p:spPr>
          <a:xfrm>
            <a:off x="1181100" y="698500"/>
            <a:ext cx="4648200" cy="3486150"/>
          </a:xfrm>
          <a:ln/>
        </p:spPr>
      </p:sp>
      <p:sp>
        <p:nvSpPr>
          <p:cNvPr id="49156" name="Rectangle 3"/>
          <p:cNvSpPr>
            <a:spLocks noGrp="1" noChangeArrowheads="1"/>
          </p:cNvSpPr>
          <p:nvPr>
            <p:ph type="body" idx="1"/>
          </p:nvPr>
        </p:nvSpPr>
        <p:spPr>
          <a:xfrm>
            <a:off x="876300" y="4465638"/>
            <a:ext cx="5391150" cy="418306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114300" indent="-114300" eaLnBrk="1" hangingPunct="1">
              <a:defRPr/>
            </a:pPr>
            <a:r>
              <a:rPr lang="en-US" b="1" dirty="0" smtClean="0">
                <a:ea typeface="+mn-ea"/>
                <a:cs typeface="+mn-cs"/>
              </a:rPr>
              <a:t>Instructor Notes</a:t>
            </a:r>
          </a:p>
          <a:p>
            <a:pPr marL="171450" indent="-171450" eaLnBrk="1" hangingPunct="1">
              <a:buFont typeface="Arial" pitchFamily="34" charset="0"/>
              <a:buChar char="•"/>
              <a:defRPr/>
            </a:pPr>
            <a:r>
              <a:rPr lang="en-US" dirty="0" smtClean="0">
                <a:ea typeface="+mn-ea"/>
                <a:cs typeface="+mn-cs"/>
              </a:rPr>
              <a:t>Biological contamination occurs when harmful microorganisms, referred to as pathogens contaminate food.</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E94D708D-8109-0E4D-9770-6B601F4F366B}" type="slidenum">
              <a:rPr lang="en-US" sz="1200" b="0" smtClean="0">
                <a:solidFill>
                  <a:schemeClr val="tx1"/>
                </a:solidFill>
              </a:rPr>
              <a:pPr eaLnBrk="1" hangingPunct="1">
                <a:defRPr/>
              </a:pPr>
              <a:t>31</a:t>
            </a:fld>
            <a:endParaRPr lang="en-US" sz="1200" b="0" smtClean="0">
              <a:solidFill>
                <a:schemeClr val="tx1"/>
              </a:solidFill>
            </a:endParaRPr>
          </a:p>
        </p:txBody>
      </p:sp>
      <p:sp>
        <p:nvSpPr>
          <p:cNvPr id="322563" name="Rectangle 2"/>
          <p:cNvSpPr>
            <a:spLocks noGrp="1" noRot="1" noChangeAspect="1" noChangeArrowheads="1" noTextEdit="1"/>
          </p:cNvSpPr>
          <p:nvPr>
            <p:ph type="sldImg"/>
          </p:nvPr>
        </p:nvSpPr>
        <p:spPr>
          <a:xfrm>
            <a:off x="1181100" y="698500"/>
            <a:ext cx="4648200" cy="3486150"/>
          </a:xfrm>
          <a:ln/>
        </p:spPr>
      </p:sp>
      <p:sp>
        <p:nvSpPr>
          <p:cNvPr id="92163" name="Rectangle 3"/>
          <p:cNvSpPr>
            <a:spLocks noGrp="1" noChangeArrowheads="1"/>
          </p:cNvSpPr>
          <p:nvPr>
            <p:ph type="body" idx="1"/>
          </p:nvPr>
        </p:nvSpPr>
        <p:spPr>
          <a:xfrm>
            <a:off x="876300" y="4465638"/>
            <a:ext cx="5359400" cy="4183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114300" indent="-114300" eaLnBrk="1" hangingPunct="1"/>
            <a:r>
              <a:rPr lang="en-US" b="1">
                <a:latin typeface="Times New Roman" charset="0"/>
              </a:rPr>
              <a:t>Instructor Notes</a:t>
            </a:r>
            <a:endParaRPr lang="en-US">
              <a:latin typeface="Times New Roman" charset="0"/>
            </a:endParaRPr>
          </a:p>
          <a:p>
            <a:pPr marL="114300" indent="-114300" eaLnBrk="1" hangingPunct="1">
              <a:buFontTx/>
              <a:buChar char="•"/>
            </a:pPr>
            <a:r>
              <a:rPr lang="en-US">
                <a:latin typeface="Times New Roman" charset="0"/>
              </a:rPr>
              <a:t>Each type of pathogen will be discussed in more detail throughout the presentation.</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478CC097-7AD7-6947-9A60-E0E0DE2B92F1}" type="slidenum">
              <a:rPr lang="en-US" sz="1200" b="0" smtClean="0">
                <a:solidFill>
                  <a:schemeClr val="tx1"/>
                </a:solidFill>
              </a:rPr>
              <a:pPr eaLnBrk="1" hangingPunct="1">
                <a:defRPr/>
              </a:pPr>
              <a:t>32</a:t>
            </a:fld>
            <a:endParaRPr lang="en-US" sz="1200" b="0" smtClean="0">
              <a:solidFill>
                <a:schemeClr val="tx1"/>
              </a:solidFill>
            </a:endParaRPr>
          </a:p>
        </p:txBody>
      </p:sp>
      <p:sp>
        <p:nvSpPr>
          <p:cNvPr id="323587" name="Rectangle 2"/>
          <p:cNvSpPr>
            <a:spLocks noGrp="1" noRot="1" noChangeAspect="1" noChangeArrowheads="1" noTextEdit="1"/>
          </p:cNvSpPr>
          <p:nvPr>
            <p:ph type="sldImg"/>
          </p:nvPr>
        </p:nvSpPr>
        <p:spPr>
          <a:xfrm>
            <a:off x="1181100" y="698500"/>
            <a:ext cx="4648200" cy="3486150"/>
          </a:xfrm>
          <a:ln/>
        </p:spPr>
      </p:sp>
      <p:sp>
        <p:nvSpPr>
          <p:cNvPr id="94211" name="Rectangle 3"/>
          <p:cNvSpPr>
            <a:spLocks noGrp="1" noChangeArrowheads="1"/>
          </p:cNvSpPr>
          <p:nvPr>
            <p:ph type="body" idx="1"/>
          </p:nvPr>
        </p:nvSpPr>
        <p:spPr>
          <a:xfrm>
            <a:off x="876300" y="4465638"/>
            <a:ext cx="5359400" cy="4183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114300" indent="-114300" eaLnBrk="1" hangingPunct="1"/>
            <a:r>
              <a:rPr lang="en-US" b="1">
                <a:latin typeface="Times New Roman" charset="0"/>
              </a:rPr>
              <a:t>Instructor Notes</a:t>
            </a:r>
            <a:endParaRPr lang="en-US">
              <a:latin typeface="Times New Roman" charset="0"/>
            </a:endParaRPr>
          </a:p>
          <a:p>
            <a:pPr marL="114300" indent="-114300" eaLnBrk="1" hangingPunct="1">
              <a:buFontTx/>
              <a:buChar char="•"/>
            </a:pPr>
            <a:r>
              <a:rPr lang="en-US">
                <a:latin typeface="Times New Roman" charset="0"/>
              </a:rPr>
              <a:t>The symptoms of a foodborne illness vary, depending on which illness a person has. But most victims of foodborne illness share some common symptoms.</a:t>
            </a:r>
          </a:p>
          <a:p>
            <a:pPr marL="114300" indent="-114300" eaLnBrk="1" hangingPunct="1">
              <a:buFontTx/>
              <a:buChar char="•"/>
            </a:pPr>
            <a:r>
              <a:rPr lang="en-US">
                <a:latin typeface="Times New Roman" charset="0"/>
              </a:rPr>
              <a:t>Not every person who is sick from a foodborne illness will have all of these symptoms. Nor are the symptoms of a foodborne illness limited to this list.</a:t>
            </a:r>
          </a:p>
          <a:p>
            <a:pPr marL="114300" indent="-114300" eaLnBrk="1" hangingPunct="1">
              <a:buFontTx/>
              <a:buChar char="•"/>
            </a:pPr>
            <a:r>
              <a:rPr lang="en-US">
                <a:latin typeface="Times New Roman" charset="0"/>
              </a:rPr>
              <a:t>How quickly foodborne-illness symptoms appear in a person is known as the onset time of the illness. Onset times depend on the type of foodborne illness a person has. They can range from 30 minutes to as long as six weeks. How severe the illness is can also vary, from mild diarrhea to death.</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035D818E-6643-3344-8B93-6F2BAFFD2476}" type="slidenum">
              <a:rPr lang="en-US" sz="1200" b="0" smtClean="0">
                <a:solidFill>
                  <a:schemeClr val="tx1"/>
                </a:solidFill>
              </a:rPr>
              <a:pPr eaLnBrk="1" hangingPunct="1">
                <a:defRPr/>
              </a:pPr>
              <a:t>33</a:t>
            </a:fld>
            <a:endParaRPr lang="en-US" sz="1200" b="0" smtClean="0">
              <a:solidFill>
                <a:schemeClr val="tx1"/>
              </a:solidFill>
            </a:endParaRPr>
          </a:p>
        </p:txBody>
      </p:sp>
      <p:sp>
        <p:nvSpPr>
          <p:cNvPr id="324611" name="Rectangle 2"/>
          <p:cNvSpPr>
            <a:spLocks noGrp="1" noRot="1" noChangeAspect="1" noChangeArrowheads="1" noTextEdit="1"/>
          </p:cNvSpPr>
          <p:nvPr>
            <p:ph type="sldImg"/>
          </p:nvPr>
        </p:nvSpPr>
        <p:spPr>
          <a:xfrm>
            <a:off x="1181100" y="698500"/>
            <a:ext cx="4648200" cy="3486150"/>
          </a:xfrm>
          <a:ln/>
        </p:spPr>
      </p:sp>
      <p:sp>
        <p:nvSpPr>
          <p:cNvPr id="324612" name="Rectangle 3"/>
          <p:cNvSpPr>
            <a:spLocks noGrp="1" noChangeArrowheads="1"/>
          </p:cNvSpPr>
          <p:nvPr>
            <p:ph type="body" idx="1"/>
          </p:nvPr>
        </p:nvSpPr>
        <p:spPr>
          <a:xfrm>
            <a:off x="876300" y="4465638"/>
            <a:ext cx="5367338" cy="41830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830" tIns="46415" rIns="92830" bIns="46415"/>
          <a:lstStyle/>
          <a:p>
            <a:pPr marL="114300" indent="-114300" eaLnBrk="1" hangingPunct="1">
              <a:defRPr/>
            </a:pPr>
            <a:r>
              <a:rPr lang="en-US" b="1">
                <a:latin typeface="Times New Roman" charset="0"/>
                <a:cs typeface="+mn-cs"/>
              </a:rPr>
              <a:t>Instructor Notes</a:t>
            </a:r>
          </a:p>
          <a:p>
            <a:pPr marL="114300" indent="-114300" eaLnBrk="1" hangingPunct="1">
              <a:buFontTx/>
              <a:buChar char="•"/>
              <a:defRPr/>
            </a:pPr>
            <a:r>
              <a:rPr lang="en-US">
                <a:latin typeface="Times New Roman" charset="0"/>
                <a:cs typeface="+mn-cs"/>
              </a:rPr>
              <a:t>Bacteria live in our bodies. Some types of bacteria keep us healthy, while others cause illness.</a:t>
            </a:r>
          </a:p>
          <a:p>
            <a:pPr marL="114300" indent="-114300" eaLnBrk="1" hangingPunct="1">
              <a:buFontTx/>
              <a:buChar char="•"/>
              <a:defRPr/>
            </a:pPr>
            <a:r>
              <a:rPr lang="en-US">
                <a:latin typeface="Times New Roman" charset="0"/>
                <a:cs typeface="+mn-cs"/>
              </a:rPr>
              <a:t>The most important way to prevent bacteria from causing foodborne illness is to control time and temperature.</a:t>
            </a:r>
          </a:p>
          <a:p>
            <a:pPr marL="114300" indent="-114300" eaLnBrk="1" hangingPunct="1">
              <a:buFontTx/>
              <a:buChar char="•"/>
              <a:defRPr/>
            </a:pPr>
            <a:endParaRPr lang="en-US">
              <a:latin typeface="Times New Roman" charset="0"/>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12FA0AD0-3503-CA48-B617-2F4D0685461C}" type="slidenum">
              <a:rPr lang="en-US" sz="1200" b="0" smtClean="0">
                <a:solidFill>
                  <a:schemeClr val="tx1"/>
                </a:solidFill>
              </a:rPr>
              <a:pPr eaLnBrk="1" hangingPunct="1">
                <a:defRPr/>
              </a:pPr>
              <a:t>34</a:t>
            </a:fld>
            <a:endParaRPr lang="en-US" sz="1200" b="0" smtClean="0">
              <a:solidFill>
                <a:schemeClr val="tx1"/>
              </a:solidFill>
            </a:endParaRPr>
          </a:p>
        </p:txBody>
      </p:sp>
      <p:sp>
        <p:nvSpPr>
          <p:cNvPr id="325635" name="Rectangle 2"/>
          <p:cNvSpPr>
            <a:spLocks noGrp="1" noRot="1" noChangeAspect="1" noChangeArrowheads="1" noTextEdit="1"/>
          </p:cNvSpPr>
          <p:nvPr>
            <p:ph type="sldImg"/>
          </p:nvPr>
        </p:nvSpPr>
        <p:spPr>
          <a:xfrm>
            <a:off x="1181100" y="698500"/>
            <a:ext cx="4648200" cy="3486150"/>
          </a:xfrm>
          <a:ln/>
        </p:spPr>
      </p:sp>
      <p:sp>
        <p:nvSpPr>
          <p:cNvPr id="305156" name="Rectangle 3"/>
          <p:cNvSpPr>
            <a:spLocks noGrp="1" noChangeArrowheads="1"/>
          </p:cNvSpPr>
          <p:nvPr>
            <p:ph type="body" idx="1"/>
          </p:nvPr>
        </p:nvSpPr>
        <p:spPr>
          <a:xfrm>
            <a:off x="876300" y="4465638"/>
            <a:ext cx="5294313" cy="4183062"/>
          </a:xfrm>
        </p:spPr>
        <p:txBody>
          <a:bodyPr lIns="92830" tIns="46415" rIns="92830" bIns="46415"/>
          <a:lstStyle/>
          <a:p>
            <a:pPr marL="114300" indent="-114300" eaLnBrk="1" hangingPunct="1">
              <a:defRPr/>
            </a:pPr>
            <a:r>
              <a:rPr lang="en-US" b="1" dirty="0" smtClean="0">
                <a:ea typeface="+mn-ea"/>
                <a:cs typeface="+mn-cs"/>
              </a:rPr>
              <a:t>Instructor Notes</a:t>
            </a:r>
          </a:p>
          <a:p>
            <a:pPr marL="114300" indent="-114300" eaLnBrk="1" hangingPunct="1">
              <a:buFontTx/>
              <a:buChar char="•"/>
              <a:defRPr/>
            </a:pPr>
            <a:r>
              <a:rPr lang="en-US" dirty="0" smtClean="0">
                <a:ea typeface="+mn-ea"/>
                <a:cs typeface="+mn-cs"/>
              </a:rPr>
              <a:t>Bacteria need six conditions to grow. You can remember these conditions by thinking of the words FAT TOM.</a:t>
            </a:r>
          </a:p>
          <a:p>
            <a:pPr marL="0" indent="0" eaLnBrk="1" hangingPunct="1">
              <a:defRPr/>
            </a:pPr>
            <a:endParaRPr lang="en-US" dirty="0" smtClean="0">
              <a:ea typeface="+mn-ea"/>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F0E7D603-5986-3B4A-A3DA-51BE03542DA1}" type="slidenum">
              <a:rPr lang="en-US" sz="1200" b="0" smtClean="0">
                <a:solidFill>
                  <a:schemeClr val="tx1"/>
                </a:solidFill>
              </a:rPr>
              <a:pPr eaLnBrk="1" hangingPunct="1">
                <a:defRPr/>
              </a:pPr>
              <a:t>35</a:t>
            </a:fld>
            <a:endParaRPr lang="en-US" sz="1200" b="0" smtClean="0">
              <a:solidFill>
                <a:schemeClr val="tx1"/>
              </a:solidFill>
            </a:endParaRPr>
          </a:p>
        </p:txBody>
      </p:sp>
      <p:sp>
        <p:nvSpPr>
          <p:cNvPr id="326659" name="Rectangle 2"/>
          <p:cNvSpPr>
            <a:spLocks noGrp="1" noRot="1" noChangeAspect="1" noChangeArrowheads="1" noTextEdit="1"/>
          </p:cNvSpPr>
          <p:nvPr>
            <p:ph type="sldImg"/>
          </p:nvPr>
        </p:nvSpPr>
        <p:spPr>
          <a:xfrm>
            <a:off x="1181100" y="698500"/>
            <a:ext cx="4648200" cy="3486150"/>
          </a:xfr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31C7C6AA-4CFB-7645-BA39-823539747BC9}" type="slidenum">
              <a:rPr lang="en-US" sz="1200" b="0" smtClean="0">
                <a:solidFill>
                  <a:schemeClr val="tx1"/>
                </a:solidFill>
              </a:rPr>
              <a:pPr eaLnBrk="1" hangingPunct="1">
                <a:defRPr/>
              </a:pPr>
              <a:t>36</a:t>
            </a:fld>
            <a:endParaRPr lang="en-US" sz="1200" b="0" smtClean="0">
              <a:solidFill>
                <a:schemeClr val="tx1"/>
              </a:solidFill>
            </a:endParaRPr>
          </a:p>
        </p:txBody>
      </p:sp>
      <p:sp>
        <p:nvSpPr>
          <p:cNvPr id="327683" name="Rectangle 2"/>
          <p:cNvSpPr>
            <a:spLocks noGrp="1" noRot="1" noChangeAspect="1" noChangeArrowheads="1" noTextEdit="1"/>
          </p:cNvSpPr>
          <p:nvPr>
            <p:ph type="sldImg"/>
          </p:nvPr>
        </p:nvSpPr>
        <p:spPr>
          <a:xfrm>
            <a:off x="1181100" y="698500"/>
            <a:ext cx="4648200" cy="3486150"/>
          </a:xfrm>
          <a:ln/>
        </p:spPr>
      </p:sp>
      <p:sp>
        <p:nvSpPr>
          <p:cNvPr id="55300"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114300" indent="-114300" eaLnBrk="1" hangingPunct="1">
              <a:defRPr/>
            </a:pPr>
            <a:endParaRPr lang="en-US" dirty="0" smtClean="0">
              <a:ea typeface="+mn-ea"/>
              <a:cs typeface="+mn-cs"/>
            </a:endParaRPr>
          </a:p>
          <a:p>
            <a:pPr marL="114300" indent="-114300" eaLnBrk="1" hangingPunct="1">
              <a:defRPr/>
            </a:pPr>
            <a:r>
              <a:rPr lang="en-US" b="1" dirty="0" smtClean="0">
                <a:ea typeface="+mn-ea"/>
                <a:cs typeface="Times New Roman" pitchFamily="18" charset="0"/>
              </a:rPr>
              <a:t>Instructor Note:</a:t>
            </a:r>
          </a:p>
          <a:p>
            <a:pPr marL="171450" indent="-171450" eaLnBrk="1" hangingPunct="1">
              <a:buFont typeface="Arial" pitchFamily="34" charset="0"/>
              <a:buChar char="•"/>
              <a:defRPr/>
            </a:pPr>
            <a:r>
              <a:rPr lang="en-US" dirty="0" smtClean="0">
                <a:ea typeface="+mn-ea"/>
                <a:cs typeface="Times New Roman" pitchFamily="18" charset="0"/>
              </a:rPr>
              <a:t>The pH scale ranges from 0 to 14.0. </a:t>
            </a:r>
          </a:p>
          <a:p>
            <a:pPr marL="171450" indent="-171450" eaLnBrk="1" hangingPunct="1">
              <a:buFont typeface="Arial" pitchFamily="34" charset="0"/>
              <a:buChar char="•"/>
              <a:defRPr/>
            </a:pPr>
            <a:r>
              <a:rPr lang="en-US" dirty="0" smtClean="0">
                <a:ea typeface="+mn-ea"/>
                <a:cs typeface="Times New Roman" pitchFamily="18" charset="0"/>
              </a:rPr>
              <a:t>A value of 0 is highly acidic, while a value of 14 is highly alkaline.</a:t>
            </a:r>
          </a:p>
          <a:p>
            <a:pPr marL="171450" indent="-171450" eaLnBrk="1" hangingPunct="1">
              <a:buFont typeface="Arial" pitchFamily="34" charset="0"/>
              <a:buChar char="•"/>
              <a:defRPr/>
            </a:pPr>
            <a:r>
              <a:rPr lang="en-US" dirty="0" smtClean="0">
                <a:ea typeface="+mn-ea"/>
                <a:cs typeface="Times New Roman" pitchFamily="18" charset="0"/>
              </a:rPr>
              <a:t>A pH of 7 is neutral.</a:t>
            </a:r>
          </a:p>
          <a:p>
            <a:pPr marL="171450" indent="-171450" eaLnBrk="1" hangingPunct="1">
              <a:buFont typeface="Arial" pitchFamily="34" charset="0"/>
              <a:buChar char="•"/>
              <a:defRPr/>
            </a:pPr>
            <a:r>
              <a:rPr lang="en-US" dirty="0" smtClean="0">
                <a:ea typeface="+mn-ea"/>
                <a:cs typeface="Times New Roman" pitchFamily="18" charset="0"/>
              </a:rPr>
              <a:t>Bacteria grow best in food that is neutral to slightly acidic</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1778BC49-61CF-6349-8D67-DFF90D15E714}" type="slidenum">
              <a:rPr lang="en-US" sz="1200" b="0" smtClean="0">
                <a:solidFill>
                  <a:schemeClr val="tx1"/>
                </a:solidFill>
              </a:rPr>
              <a:pPr eaLnBrk="1" hangingPunct="1">
                <a:defRPr/>
              </a:pPr>
              <a:t>37</a:t>
            </a:fld>
            <a:endParaRPr lang="en-US" sz="1200" b="0" smtClean="0">
              <a:solidFill>
                <a:schemeClr val="tx1"/>
              </a:solidFill>
            </a:endParaRPr>
          </a:p>
        </p:txBody>
      </p:sp>
      <p:sp>
        <p:nvSpPr>
          <p:cNvPr id="328707" name="Rectangle 2"/>
          <p:cNvSpPr>
            <a:spLocks noGrp="1" noRot="1" noChangeAspect="1" noChangeArrowheads="1" noTextEdit="1"/>
          </p:cNvSpPr>
          <p:nvPr>
            <p:ph type="sldImg"/>
          </p:nvPr>
        </p:nvSpPr>
        <p:spPr>
          <a:xfrm>
            <a:off x="1181100" y="698500"/>
            <a:ext cx="4648200" cy="3486150"/>
          </a:xfrm>
          <a:ln/>
        </p:spPr>
      </p:sp>
      <p:sp>
        <p:nvSpPr>
          <p:cNvPr id="10445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114300" indent="-114300" eaLnBrk="1" hangingPunct="1"/>
            <a:r>
              <a:rPr lang="en-US">
                <a:latin typeface="Times New Roman" charset="0"/>
              </a:rPr>
              <a:t> </a:t>
            </a:r>
          </a:p>
          <a:p>
            <a:pPr marL="114300" indent="-114300" eaLnBrk="1" hangingPunct="1">
              <a:lnSpc>
                <a:spcPct val="80000"/>
              </a:lnSpc>
              <a:spcBef>
                <a:spcPct val="50000"/>
              </a:spcBef>
            </a:pPr>
            <a:r>
              <a:rPr lang="en-US" b="1">
                <a:latin typeface="Times New Roman" charset="0"/>
                <a:cs typeface="Times New Roman" charset="0"/>
              </a:rPr>
              <a:t>Instructor Note:</a:t>
            </a:r>
          </a:p>
          <a:p>
            <a:pPr marL="114300" indent="-114300" eaLnBrk="1" hangingPunct="1">
              <a:buFontTx/>
              <a:buChar char="•"/>
            </a:pPr>
            <a:r>
              <a:rPr lang="en-US">
                <a:latin typeface="Times New Roman" charset="0"/>
                <a:cs typeface="Times New Roman" charset="0"/>
              </a:rPr>
              <a:t>The pH </a:t>
            </a:r>
          </a:p>
          <a:p>
            <a:pPr marL="114300" indent="-114300" eaLnBrk="1" hangingPunct="1">
              <a:lnSpc>
                <a:spcPct val="80000"/>
              </a:lnSpc>
              <a:spcBef>
                <a:spcPct val="50000"/>
              </a:spcBef>
              <a:buFontTx/>
              <a:buChar char="•"/>
            </a:pPr>
            <a:r>
              <a:rPr lang="en-US">
                <a:latin typeface="Times New Roman" charset="0"/>
                <a:cs typeface="Times New Roman" charset="0"/>
              </a:rPr>
              <a:t>Bacteria grow even more rapidly from 70</a:t>
            </a:r>
            <a:r>
              <a:rPr lang="en-US">
                <a:latin typeface="Courier New" charset="0"/>
                <a:cs typeface="Courier New" charset="0"/>
              </a:rPr>
              <a:t>° F to 125° F (21°C to 52°C). </a:t>
            </a:r>
            <a:endParaRPr lang="en-US">
              <a:latin typeface="Times New Roman" charset="0"/>
              <a:cs typeface="Times New Roman"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FB0D26FC-347B-E541-8E89-E911E854B9D2}" type="slidenum">
              <a:rPr lang="en-US" sz="1200" b="0" smtClean="0">
                <a:solidFill>
                  <a:schemeClr val="tx1"/>
                </a:solidFill>
              </a:rPr>
              <a:pPr eaLnBrk="1" hangingPunct="1">
                <a:defRPr/>
              </a:pPr>
              <a:t>38</a:t>
            </a:fld>
            <a:endParaRPr lang="en-US" sz="1200" b="0" smtClean="0">
              <a:solidFill>
                <a:schemeClr val="tx1"/>
              </a:solidFill>
            </a:endParaRPr>
          </a:p>
        </p:txBody>
      </p:sp>
      <p:sp>
        <p:nvSpPr>
          <p:cNvPr id="329731" name="Rectangle 2"/>
          <p:cNvSpPr>
            <a:spLocks noGrp="1" noRot="1" noChangeAspect="1" noChangeArrowheads="1" noTextEdit="1"/>
          </p:cNvSpPr>
          <p:nvPr>
            <p:ph type="sldImg"/>
          </p:nvPr>
        </p:nvSpPr>
        <p:spPr>
          <a:xfrm>
            <a:off x="1181100" y="698500"/>
            <a:ext cx="4648200" cy="3486150"/>
          </a:xfrm>
          <a:ln/>
        </p:spPr>
      </p:sp>
      <p:sp>
        <p:nvSpPr>
          <p:cNvPr id="10649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114300" indent="-114300" eaLnBrk="1" hangingPunct="1"/>
            <a:endParaRPr lang="en-US">
              <a:latin typeface="Times New Roman" charset="0"/>
            </a:endParaRPr>
          </a:p>
          <a:p>
            <a:pPr marL="114300" indent="-114300" eaLnBrk="1" hangingPunct="1"/>
            <a:endParaRPr lang="en-US">
              <a:latin typeface="Times New Roman" charset="0"/>
              <a:cs typeface="Times New Roman"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FFA41E46-53E9-BC40-B329-919C0BE8958D}" type="slidenum">
              <a:rPr lang="en-US" sz="1200" b="0" smtClean="0">
                <a:solidFill>
                  <a:schemeClr val="tx1"/>
                </a:solidFill>
              </a:rPr>
              <a:pPr eaLnBrk="1" hangingPunct="1">
                <a:defRPr/>
              </a:pPr>
              <a:t>39</a:t>
            </a:fld>
            <a:endParaRPr lang="en-US" sz="1200" b="0" smtClean="0">
              <a:solidFill>
                <a:schemeClr val="tx1"/>
              </a:solidFill>
            </a:endParaRPr>
          </a:p>
        </p:txBody>
      </p:sp>
      <p:sp>
        <p:nvSpPr>
          <p:cNvPr id="330755" name="Rectangle 2"/>
          <p:cNvSpPr>
            <a:spLocks noGrp="1" noRot="1" noChangeAspect="1" noChangeArrowheads="1" noTextEdit="1"/>
          </p:cNvSpPr>
          <p:nvPr>
            <p:ph type="sldImg"/>
          </p:nvPr>
        </p:nvSpPr>
        <p:spPr>
          <a:xfrm>
            <a:off x="1181100" y="698500"/>
            <a:ext cx="4648200" cy="3486150"/>
          </a:xfr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0EB3BDE0-0320-AF48-91DE-B45C3EBD0330}" type="slidenum">
              <a:rPr lang="en-US" sz="1200" b="0" smtClean="0">
                <a:solidFill>
                  <a:schemeClr val="tx1"/>
                </a:solidFill>
              </a:rPr>
              <a:pPr eaLnBrk="1" hangingPunct="1">
                <a:defRPr/>
              </a:pPr>
              <a:t>4</a:t>
            </a:fld>
            <a:endParaRPr lang="en-US" sz="1200" b="0" smtClean="0">
              <a:solidFill>
                <a:schemeClr val="tx1"/>
              </a:solidFill>
            </a:endParaRPr>
          </a:p>
        </p:txBody>
      </p:sp>
      <p:sp>
        <p:nvSpPr>
          <p:cNvPr id="294915" name="Rectangle 2"/>
          <p:cNvSpPr>
            <a:spLocks noGrp="1" noRot="1" noChangeAspect="1" noChangeArrowheads="1" noTextEdit="1"/>
          </p:cNvSpPr>
          <p:nvPr>
            <p:ph type="sldImg"/>
          </p:nvPr>
        </p:nvSpPr>
        <p:spPr>
          <a:xfrm>
            <a:off x="1181100" y="698500"/>
            <a:ext cx="4648200" cy="3486150"/>
          </a:xfrm>
          <a:ln/>
        </p:spPr>
      </p:sp>
      <p:sp>
        <p:nvSpPr>
          <p:cNvPr id="294916" name="Rectangle 3"/>
          <p:cNvSpPr>
            <a:spLocks noGrp="1" noChangeArrowheads="1"/>
          </p:cNvSpPr>
          <p:nvPr>
            <p:ph type="body" idx="1"/>
          </p:nvPr>
        </p:nvSpPr>
        <p:spPr>
          <a:xfrm>
            <a:off x="876300" y="4467225"/>
            <a:ext cx="5143500" cy="4181475"/>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4300" indent="-114300" eaLnBrk="1" hangingPunct="1">
              <a:spcBef>
                <a:spcPct val="50000"/>
              </a:spcBef>
              <a:defRPr/>
            </a:pPr>
            <a:r>
              <a:rPr lang="en-US" b="1">
                <a:latin typeface="Times New Roman" charset="0"/>
                <a:cs typeface="Times New Roman" charset="0"/>
              </a:rPr>
              <a:t>Instructor Notes</a:t>
            </a:r>
            <a:endParaRPr lang="en-US">
              <a:latin typeface="Times New Roman" charset="0"/>
              <a:cs typeface="Times New Roman" charset="0"/>
            </a:endParaRPr>
          </a:p>
          <a:p>
            <a:pPr marL="114300" indent="-114300" eaLnBrk="1" hangingPunct="1">
              <a:spcBef>
                <a:spcPct val="50000"/>
              </a:spcBef>
              <a:buSzPct val="80000"/>
              <a:buFontTx/>
              <a:buChar char="•"/>
              <a:defRPr/>
            </a:pPr>
            <a:r>
              <a:rPr lang="en-US">
                <a:latin typeface="Times New Roman" charset="0"/>
                <a:cs typeface="+mn-cs"/>
              </a:rPr>
              <a:t>Pressure to work quickly can make it hard to take the time to follow food safety practices.</a:t>
            </a:r>
          </a:p>
          <a:p>
            <a:pPr marL="114300" indent="-114300" eaLnBrk="1" hangingPunct="1">
              <a:spcBef>
                <a:spcPct val="50000"/>
              </a:spcBef>
              <a:buSzPct val="80000"/>
              <a:buFontTx/>
              <a:buChar char="•"/>
              <a:defRPr/>
            </a:pPr>
            <a:r>
              <a:rPr lang="en-US">
                <a:latin typeface="Times New Roman" charset="0"/>
                <a:cs typeface="+mn-cs"/>
              </a:rPr>
              <a:t>Your staff may speak a different language than you do, which can make it difficult to communicate. Cultural differences can also influence how food handlers view food safety.</a:t>
            </a:r>
          </a:p>
          <a:p>
            <a:pPr marL="114300" indent="-114300" eaLnBrk="1" hangingPunct="1">
              <a:spcBef>
                <a:spcPct val="50000"/>
              </a:spcBef>
              <a:buSzPct val="80000"/>
              <a:buFontTx/>
              <a:buChar char="•"/>
              <a:defRPr/>
            </a:pPr>
            <a:r>
              <a:rPr lang="en-US">
                <a:latin typeface="Times New Roman" charset="0"/>
                <a:cs typeface="+mn-cs"/>
              </a:rPr>
              <a:t>Staff often have different levels of education, making it more challenging to teach them food safety.</a:t>
            </a:r>
          </a:p>
          <a:p>
            <a:pPr marL="114300" indent="-114300" eaLnBrk="1" hangingPunct="1">
              <a:spcBef>
                <a:spcPct val="50000"/>
              </a:spcBef>
              <a:buSzPct val="80000"/>
              <a:buFontTx/>
              <a:buChar char="•"/>
              <a:defRPr/>
            </a:pPr>
            <a:r>
              <a:rPr lang="en-US">
                <a:latin typeface="Times New Roman" charset="0"/>
                <a:cs typeface="+mn-cs"/>
              </a:rPr>
              <a:t>Illness-causing microorganisms are more frequently found on food that once was considered safe. </a:t>
            </a:r>
          </a:p>
          <a:p>
            <a:pPr marL="114300" indent="-114300" eaLnBrk="1" hangingPunct="1">
              <a:spcBef>
                <a:spcPct val="50000"/>
              </a:spcBef>
              <a:buSzPct val="80000"/>
              <a:buFontTx/>
              <a:buChar char="•"/>
              <a:defRPr/>
            </a:pPr>
            <a:r>
              <a:rPr lang="en-US">
                <a:latin typeface="Times New Roman" charset="0"/>
                <a:cs typeface="+mn-cs"/>
              </a:rPr>
              <a:t>Food that is received from suppliers that are not practicing food safety can cause a foodborne-illness outbreak.</a:t>
            </a:r>
          </a:p>
          <a:p>
            <a:pPr marL="114300" indent="-114300" eaLnBrk="1" hangingPunct="1">
              <a:spcBef>
                <a:spcPct val="50000"/>
              </a:spcBef>
              <a:buSzPct val="80000"/>
              <a:buFontTx/>
              <a:buChar char="•"/>
              <a:defRPr/>
            </a:pPr>
            <a:r>
              <a:rPr lang="en-US">
                <a:latin typeface="Times New Roman" charset="0"/>
                <a:cs typeface="+mn-cs"/>
              </a:rPr>
              <a:t>The number of customers at high risk for getting a foodborne illness is increasing. An example of this is the growing elderly population.</a:t>
            </a:r>
          </a:p>
          <a:p>
            <a:pPr marL="114300" indent="-114300" eaLnBrk="1" hangingPunct="1">
              <a:spcBef>
                <a:spcPct val="50000"/>
              </a:spcBef>
              <a:buSzPct val="80000"/>
              <a:buFontTx/>
              <a:buChar char="•"/>
              <a:defRPr/>
            </a:pPr>
            <a:r>
              <a:rPr lang="en-US">
                <a:latin typeface="Times New Roman" charset="0"/>
                <a:cs typeface="+mn-cs"/>
              </a:rPr>
              <a:t>Training new staff leaves less time for food safety training.</a:t>
            </a:r>
          </a:p>
          <a:p>
            <a:pPr marL="114300" indent="-114300" eaLnBrk="1" hangingPunct="1">
              <a:spcBef>
                <a:spcPct val="50000"/>
              </a:spcBef>
              <a:buSzPct val="80000"/>
              <a:buFontTx/>
              <a:buChar char="•"/>
              <a:defRPr/>
            </a:pPr>
            <a:r>
              <a:rPr lang="en-US">
                <a:latin typeface="Times New Roman" charset="0"/>
                <a:cs typeface="Times New Roman" charset="0"/>
              </a:rPr>
              <a:t>The ServSafe program will provide the tools needed to overcome the challenges in managing a good food safety program.</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7B4A2629-2EFD-BE4A-8FC4-DE187E1FBA0B}" type="slidenum">
              <a:rPr lang="en-US" sz="1200" b="0" smtClean="0">
                <a:solidFill>
                  <a:schemeClr val="tx1"/>
                </a:solidFill>
              </a:rPr>
              <a:pPr eaLnBrk="1" hangingPunct="1">
                <a:defRPr/>
              </a:pPr>
              <a:t>40</a:t>
            </a:fld>
            <a:endParaRPr lang="en-US" sz="1200" b="0" smtClean="0">
              <a:solidFill>
                <a:schemeClr val="tx1"/>
              </a:solidFill>
            </a:endParaRPr>
          </a:p>
        </p:txBody>
      </p:sp>
      <p:sp>
        <p:nvSpPr>
          <p:cNvPr id="331779" name="Rectangle 2"/>
          <p:cNvSpPr>
            <a:spLocks noGrp="1" noRot="1" noChangeAspect="1" noChangeArrowheads="1" noTextEdit="1"/>
          </p:cNvSpPr>
          <p:nvPr>
            <p:ph type="sldImg"/>
          </p:nvPr>
        </p:nvSpPr>
        <p:spPr>
          <a:xfrm>
            <a:off x="1181100" y="698500"/>
            <a:ext cx="4648200" cy="3486150"/>
          </a:xfrm>
          <a:ln/>
        </p:spPr>
      </p:sp>
      <p:sp>
        <p:nvSpPr>
          <p:cNvPr id="5" name="Rectangle 3"/>
          <p:cNvSpPr>
            <a:spLocks noGrp="1" noChangeArrowheads="1"/>
          </p:cNvSpPr>
          <p:nvPr>
            <p:ph type="body" idx="3"/>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114300" indent="-114300" eaLnBrk="1" hangingPunct="1">
              <a:defRPr/>
            </a:pPr>
            <a:endParaRPr lang="en-US" dirty="0" smtClean="0">
              <a:ea typeface="+mn-ea"/>
              <a:cs typeface="+mn-cs"/>
            </a:endParaRPr>
          </a:p>
          <a:p>
            <a:pPr marL="114300" indent="-114300" eaLnBrk="1" hangingPunct="1">
              <a:defRPr/>
            </a:pPr>
            <a:r>
              <a:rPr lang="en-US" b="1" dirty="0" smtClean="0">
                <a:ea typeface="+mn-ea"/>
                <a:cs typeface="Times New Roman" pitchFamily="18" charset="0"/>
              </a:rPr>
              <a:t>Instructor Note:</a:t>
            </a:r>
          </a:p>
          <a:p>
            <a:pPr marL="171450" indent="-171450" eaLnBrk="1" hangingPunct="1">
              <a:buFont typeface="Arial" pitchFamily="34" charset="0"/>
              <a:buChar char="•"/>
              <a:defRPr/>
            </a:pPr>
            <a:r>
              <a:rPr lang="en-US" dirty="0" smtClean="0">
                <a:ea typeface="+mn-ea"/>
                <a:cs typeface="Times New Roman" pitchFamily="18" charset="0"/>
              </a:rPr>
              <a:t>The amount of moisture available in food is called water activity (a</a:t>
            </a:r>
            <a:r>
              <a:rPr lang="en-US" sz="800" dirty="0" smtClean="0">
                <a:ea typeface="+mn-ea"/>
                <a:cs typeface="Times New Roman" pitchFamily="18" charset="0"/>
              </a:rPr>
              <a:t>w</a:t>
            </a:r>
            <a:r>
              <a:rPr lang="en-US" sz="900" dirty="0" smtClean="0">
                <a:ea typeface="+mn-ea"/>
                <a:cs typeface="Times New Roman" pitchFamily="18" charset="0"/>
              </a:rPr>
              <a:t>). </a:t>
            </a:r>
            <a:r>
              <a:rPr lang="en-US" dirty="0" smtClean="0">
                <a:ea typeface="+mn-ea"/>
                <a:cs typeface="Times New Roman" pitchFamily="18" charset="0"/>
              </a:rPr>
              <a:t> The a</a:t>
            </a:r>
            <a:r>
              <a:rPr lang="en-US" sz="800" dirty="0" smtClean="0">
                <a:ea typeface="+mn-ea"/>
                <a:cs typeface="Times New Roman" pitchFamily="18" charset="0"/>
              </a:rPr>
              <a:t>w</a:t>
            </a:r>
            <a:r>
              <a:rPr lang="en-US" dirty="0" smtClean="0">
                <a:ea typeface="+mn-ea"/>
                <a:cs typeface="Times New Roman" pitchFamily="18" charset="0"/>
              </a:rPr>
              <a:t> scale ranges rom 0.0 to 1.0. </a:t>
            </a:r>
          </a:p>
          <a:p>
            <a:pPr marL="171450" indent="-171450" eaLnBrk="1" hangingPunct="1">
              <a:buFont typeface="Arial" pitchFamily="34" charset="0"/>
              <a:buChar char="•"/>
              <a:defRPr/>
            </a:pPr>
            <a:r>
              <a:rPr lang="en-US" dirty="0" smtClean="0">
                <a:ea typeface="+mn-ea"/>
                <a:cs typeface="Times New Roman" pitchFamily="18" charset="0"/>
              </a:rPr>
              <a:t>The higher the value, the more available moisture in the food. </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9D64B121-A070-A746-896B-068D307676C0}" type="slidenum">
              <a:rPr lang="en-US" sz="1200" b="0" smtClean="0">
                <a:solidFill>
                  <a:schemeClr val="tx1"/>
                </a:solidFill>
              </a:rPr>
              <a:pPr eaLnBrk="1" hangingPunct="1">
                <a:defRPr/>
              </a:pPr>
              <a:t>41</a:t>
            </a:fld>
            <a:endParaRPr lang="en-US" sz="1200" b="0" smtClean="0">
              <a:solidFill>
                <a:schemeClr val="tx1"/>
              </a:solidFill>
            </a:endParaRPr>
          </a:p>
        </p:txBody>
      </p:sp>
      <p:sp>
        <p:nvSpPr>
          <p:cNvPr id="332803" name="Rectangle 2"/>
          <p:cNvSpPr>
            <a:spLocks noGrp="1" noRot="1" noChangeAspect="1" noChangeArrowheads="1" noTextEdit="1"/>
          </p:cNvSpPr>
          <p:nvPr>
            <p:ph type="sldImg"/>
          </p:nvPr>
        </p:nvSpPr>
        <p:spPr>
          <a:xfrm>
            <a:off x="1181100" y="698500"/>
            <a:ext cx="4648200" cy="3486150"/>
          </a:xfrm>
          <a:ln/>
        </p:spPr>
      </p:sp>
      <p:sp>
        <p:nvSpPr>
          <p:cNvPr id="332804" name="Rectangle 3"/>
          <p:cNvSpPr>
            <a:spLocks noGrp="1" noChangeArrowheads="1"/>
          </p:cNvSpPr>
          <p:nvPr>
            <p:ph type="body" idx="1"/>
          </p:nvPr>
        </p:nvSpPr>
        <p:spPr>
          <a:xfrm>
            <a:off x="876300" y="4465638"/>
            <a:ext cx="5334000" cy="41830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830" tIns="46415" rIns="92830" bIns="46415"/>
          <a:lstStyle/>
          <a:p>
            <a:pPr marL="114300" indent="-114300" eaLnBrk="1" hangingPunct="1">
              <a:defRPr/>
            </a:pPr>
            <a:r>
              <a:rPr lang="en-US" b="1">
                <a:latin typeface="Times New Roman" charset="0"/>
                <a:cs typeface="+mn-cs"/>
              </a:rPr>
              <a:t>Instructor Notes</a:t>
            </a:r>
          </a:p>
          <a:p>
            <a:pPr marL="114300" indent="-114300" eaLnBrk="1" hangingPunct="1">
              <a:buFontTx/>
              <a:buChar char="•"/>
              <a:defRPr/>
            </a:pPr>
            <a:r>
              <a:rPr lang="en-US">
                <a:latin typeface="Times New Roman" charset="0"/>
                <a:cs typeface="+mn-cs"/>
              </a:rPr>
              <a:t>Temperature and time are the two important conditions for growth that can be controlled in the operation. </a:t>
            </a:r>
          </a:p>
          <a:p>
            <a:pPr marL="114300" indent="-114300" eaLnBrk="1" hangingPunct="1">
              <a:defRPr/>
            </a:pPr>
            <a:endParaRPr lang="en-US">
              <a:latin typeface="Times New Roman" charset="0"/>
              <a:cs typeface="+mn-cs"/>
            </a:endParaRPr>
          </a:p>
          <a:p>
            <a:pPr marL="114300" indent="-114300" eaLnBrk="1" hangingPunct="1">
              <a:defRPr/>
            </a:pPr>
            <a:r>
              <a:rPr lang="en-US">
                <a:latin typeface="Times New Roman" charset="0"/>
                <a:cs typeface="+mn-cs"/>
              </a:rPr>
              <a:t> </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A871B50F-F5AE-9141-9F69-F0EF8F92A849}" type="slidenum">
              <a:rPr lang="en-US" sz="1200" b="0" smtClean="0">
                <a:solidFill>
                  <a:schemeClr val="tx1"/>
                </a:solidFill>
              </a:rPr>
              <a:pPr eaLnBrk="1" hangingPunct="1">
                <a:defRPr/>
              </a:pPr>
              <a:t>42</a:t>
            </a:fld>
            <a:endParaRPr lang="en-US" sz="1200" b="0" smtClean="0">
              <a:solidFill>
                <a:schemeClr val="tx1"/>
              </a:solidFill>
            </a:endParaRPr>
          </a:p>
        </p:txBody>
      </p:sp>
      <p:sp>
        <p:nvSpPr>
          <p:cNvPr id="333827" name="Rectangle 2"/>
          <p:cNvSpPr>
            <a:spLocks noGrp="1" noRot="1" noChangeAspect="1" noChangeArrowheads="1" noTextEdit="1"/>
          </p:cNvSpPr>
          <p:nvPr>
            <p:ph type="sldImg"/>
          </p:nvPr>
        </p:nvSpPr>
        <p:spPr>
          <a:xfrm>
            <a:off x="1181100" y="698500"/>
            <a:ext cx="4648200" cy="3486150"/>
          </a:xfrm>
          <a:ln/>
        </p:spPr>
      </p:sp>
      <p:sp>
        <p:nvSpPr>
          <p:cNvPr id="333828" name="Rectangle 3"/>
          <p:cNvSpPr>
            <a:spLocks noGrp="1" noChangeArrowheads="1"/>
          </p:cNvSpPr>
          <p:nvPr>
            <p:ph type="body" idx="1"/>
          </p:nvPr>
        </p:nvSpPr>
        <p:spPr>
          <a:xfrm>
            <a:off x="876300" y="4467225"/>
            <a:ext cx="5143500" cy="4181475"/>
          </a:xfrm>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830" tIns="46415" rIns="92830" bIns="46415"/>
          <a:lstStyle/>
          <a:p>
            <a:pPr marL="114300" indent="-114300" eaLnBrk="1" hangingPunct="1">
              <a:defRPr/>
            </a:pPr>
            <a:r>
              <a:rPr lang="en-US" b="1">
                <a:latin typeface="Times New Roman" charset="0"/>
                <a:cs typeface="+mn-cs"/>
              </a:rPr>
              <a:t>Instructor Notes</a:t>
            </a:r>
          </a:p>
          <a:p>
            <a:pPr marL="114300" indent="-114300" eaLnBrk="1" hangingPunct="1">
              <a:buFontTx/>
              <a:buChar char="•"/>
              <a:defRPr/>
            </a:pPr>
            <a:r>
              <a:rPr lang="en-US">
                <a:latin typeface="Times New Roman" charset="0"/>
                <a:cs typeface="Times New Roman" charset="0"/>
              </a:rPr>
              <a:t>Food handlers with illnesses from these bacteria can NEVER work in a foodservice operation while they are sick.</a:t>
            </a:r>
          </a:p>
          <a:p>
            <a:pPr marL="114300" indent="-114300" eaLnBrk="1" hangingPunct="1">
              <a:buFontTx/>
              <a:buChar char="•"/>
              <a:defRPr/>
            </a:pPr>
            <a:r>
              <a:rPr lang="en-US">
                <a:latin typeface="Times New Roman" charset="0"/>
                <a:cs typeface="Times New Roman" charset="0"/>
              </a:rPr>
              <a:t>These three bacteria are included in the FDA</a:t>
            </a:r>
            <a:r>
              <a:rPr lang="ja-JP" altLang="en-US">
                <a:latin typeface="Times New Roman" charset="0"/>
                <a:cs typeface="Times New Roman" charset="0"/>
              </a:rPr>
              <a:t>’</a:t>
            </a:r>
            <a:r>
              <a:rPr lang="en-US">
                <a:latin typeface="Times New Roman" charset="0"/>
                <a:cs typeface="Times New Roman" charset="0"/>
              </a:rPr>
              <a:t>s </a:t>
            </a:r>
            <a:r>
              <a:rPr lang="ja-JP" altLang="en-US">
                <a:latin typeface="Times New Roman" charset="0"/>
                <a:cs typeface="Times New Roman" charset="0"/>
              </a:rPr>
              <a:t>“</a:t>
            </a:r>
            <a:r>
              <a:rPr lang="en-US">
                <a:latin typeface="Times New Roman" charset="0"/>
                <a:cs typeface="Times New Roman" charset="0"/>
              </a:rPr>
              <a:t>Big Five</a:t>
            </a:r>
            <a:r>
              <a:rPr lang="ja-JP" altLang="en-US">
                <a:latin typeface="Times New Roman" charset="0"/>
                <a:cs typeface="Times New Roman" charset="0"/>
              </a:rPr>
              <a:t>”</a:t>
            </a:r>
            <a:r>
              <a:rPr lang="en-US">
                <a:latin typeface="Times New Roman" charset="0"/>
                <a:cs typeface="Times New Roman" charset="0"/>
              </a:rPr>
              <a:t> pathogens.</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A104ECBF-50E2-E043-94DF-383730A0E653}" type="slidenum">
              <a:rPr lang="en-US" sz="1200" b="0" smtClean="0">
                <a:solidFill>
                  <a:schemeClr val="tx1"/>
                </a:solidFill>
              </a:rPr>
              <a:pPr eaLnBrk="1" hangingPunct="1">
                <a:defRPr/>
              </a:pPr>
              <a:t>43</a:t>
            </a:fld>
            <a:endParaRPr lang="en-US" sz="1200" b="0" smtClean="0">
              <a:solidFill>
                <a:schemeClr val="tx1"/>
              </a:solidFill>
            </a:endParaRPr>
          </a:p>
        </p:txBody>
      </p:sp>
      <p:sp>
        <p:nvSpPr>
          <p:cNvPr id="334851" name="Rectangle 2"/>
          <p:cNvSpPr>
            <a:spLocks noGrp="1" noRot="1" noChangeAspect="1" noChangeArrowheads="1" noTextEdit="1"/>
          </p:cNvSpPr>
          <p:nvPr>
            <p:ph type="sldImg"/>
          </p:nvPr>
        </p:nvSpPr>
        <p:spPr>
          <a:xfrm>
            <a:off x="1182688" y="696913"/>
            <a:ext cx="4648200" cy="3486150"/>
          </a:xfrm>
          <a:ln/>
        </p:spPr>
      </p:sp>
      <p:sp>
        <p:nvSpPr>
          <p:cNvPr id="334852" name="Rectangle 3"/>
          <p:cNvSpPr>
            <a:spLocks noGrp="1" noChangeArrowheads="1"/>
          </p:cNvSpPr>
          <p:nvPr>
            <p:ph type="body" idx="1"/>
          </p:nvPr>
        </p:nvSpPr>
        <p:spPr>
          <a:xfrm>
            <a:off x="876300" y="4468813"/>
            <a:ext cx="5432425" cy="42941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3557" tIns="46778" rIns="93557" bIns="46778"/>
          <a:lstStyle/>
          <a:p>
            <a:pPr marL="114300" indent="-114300" eaLnBrk="1" hangingPunct="1">
              <a:defRPr/>
            </a:pPr>
            <a:r>
              <a:rPr lang="en-US" b="1">
                <a:latin typeface="Times New Roman" charset="0"/>
                <a:cs typeface="+mn-cs"/>
              </a:rPr>
              <a:t>Instructor Notes</a:t>
            </a:r>
          </a:p>
          <a:p>
            <a:pPr marL="114300" indent="-114300" eaLnBrk="1" hangingPunct="1">
              <a:buFontTx/>
              <a:buChar char="•"/>
              <a:defRPr/>
            </a:pPr>
            <a:r>
              <a:rPr lang="en-US">
                <a:latin typeface="Times New Roman" charset="0"/>
                <a:cs typeface="+mn-cs"/>
              </a:rPr>
              <a:t>Salmonella Typhi lives only in humans.</a:t>
            </a:r>
          </a:p>
          <a:p>
            <a:pPr marL="114300" indent="-114300" eaLnBrk="1" hangingPunct="1">
              <a:buFontTx/>
              <a:buChar char="•"/>
              <a:defRPr/>
            </a:pPr>
            <a:r>
              <a:rPr lang="en-US">
                <a:latin typeface="Times New Roman" charset="0"/>
                <a:cs typeface="+mn-cs"/>
              </a:rPr>
              <a:t>People with typhoid fever carry the bacteria in their bloodstream and intestinal tract. </a:t>
            </a:r>
          </a:p>
          <a:p>
            <a:pPr marL="114300" indent="-114300" eaLnBrk="1" hangingPunct="1">
              <a:buFontTx/>
              <a:buChar char="•"/>
              <a:defRPr/>
            </a:pPr>
            <a:r>
              <a:rPr lang="en-US">
                <a:latin typeface="Times New Roman" charset="0"/>
                <a:cs typeface="+mn-cs"/>
              </a:rPr>
              <a:t>Eating only a small amount of these bacteria can make a person sick. </a:t>
            </a:r>
          </a:p>
          <a:p>
            <a:pPr marL="114300" indent="-114300" eaLnBrk="1" hangingPunct="1">
              <a:buFontTx/>
              <a:buChar char="•"/>
              <a:defRPr/>
            </a:pPr>
            <a:r>
              <a:rPr lang="en-US">
                <a:latin typeface="Times New Roman" charset="0"/>
                <a:cs typeface="+mn-cs"/>
              </a:rPr>
              <a:t>The severity of symptoms depends on the health of the person and the amount of bacteria eaten. The bacteria are often in a person</a:t>
            </a:r>
            <a:r>
              <a:rPr lang="ja-JP" altLang="en-US">
                <a:latin typeface="Times New Roman" charset="0"/>
                <a:cs typeface="+mn-cs"/>
              </a:rPr>
              <a:t>’</a:t>
            </a:r>
            <a:r>
              <a:rPr lang="en-US">
                <a:latin typeface="Times New Roman" charset="0"/>
                <a:cs typeface="+mn-cs"/>
              </a:rPr>
              <a:t>s feces for weeks after symptoms have ended.</a:t>
            </a:r>
          </a:p>
          <a:p>
            <a:pPr marL="114300" indent="-114300" eaLnBrk="1" hangingPunct="1">
              <a:spcBef>
                <a:spcPct val="0"/>
              </a:spcBef>
              <a:buFontTx/>
              <a:buChar char="•"/>
              <a:defRPr/>
            </a:pPr>
            <a:endParaRPr lang="en-US">
              <a:latin typeface="Times New Roman" charset="0"/>
              <a:cs typeface="+mn-c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5C42B265-B4C3-F14E-A555-F1A40983EFEC}" type="slidenum">
              <a:rPr lang="en-US" sz="1200" b="0" smtClean="0">
                <a:solidFill>
                  <a:schemeClr val="tx1"/>
                </a:solidFill>
              </a:rPr>
              <a:pPr eaLnBrk="1" hangingPunct="1">
                <a:defRPr/>
              </a:pPr>
              <a:t>44</a:t>
            </a:fld>
            <a:endParaRPr lang="en-US" sz="1200" b="0" smtClean="0">
              <a:solidFill>
                <a:schemeClr val="tx1"/>
              </a:solidFill>
            </a:endParaRPr>
          </a:p>
        </p:txBody>
      </p:sp>
      <p:sp>
        <p:nvSpPr>
          <p:cNvPr id="335875" name="Rectangle 2"/>
          <p:cNvSpPr>
            <a:spLocks noGrp="1" noRot="1" noChangeAspect="1" noChangeArrowheads="1" noTextEdit="1"/>
          </p:cNvSpPr>
          <p:nvPr>
            <p:ph type="sldImg"/>
          </p:nvPr>
        </p:nvSpPr>
        <p:spPr>
          <a:xfrm>
            <a:off x="1182688" y="696913"/>
            <a:ext cx="4648200" cy="3486150"/>
          </a:xfrm>
          <a:ln/>
        </p:spPr>
      </p:sp>
      <p:sp>
        <p:nvSpPr>
          <p:cNvPr id="118787" name="Rectangle 3"/>
          <p:cNvSpPr>
            <a:spLocks noGrp="1" noChangeArrowheads="1"/>
          </p:cNvSpPr>
          <p:nvPr>
            <p:ph type="body" idx="1"/>
          </p:nvPr>
        </p:nvSpPr>
        <p:spPr>
          <a:xfrm>
            <a:off x="876300" y="4468813"/>
            <a:ext cx="5432425" cy="4294187"/>
          </a:xfrm>
          <a:noFill/>
        </p:spPr>
        <p:txBody>
          <a:bodyPr lIns="93557" tIns="46778" rIns="93557" bIns="46778"/>
          <a:lstStyle/>
          <a:p>
            <a:pPr marL="114300" indent="-114300" eaLnBrk="1" hangingPunct="1"/>
            <a:r>
              <a:rPr lang="en-US" b="1">
                <a:latin typeface="Times New Roman" charset="0"/>
              </a:rPr>
              <a:t>Instructor Notes</a:t>
            </a:r>
          </a:p>
          <a:p>
            <a:pPr marL="114300" indent="-114300" eaLnBrk="1" hangingPunct="1">
              <a:spcBef>
                <a:spcPct val="0"/>
              </a:spcBef>
              <a:buFontTx/>
              <a:buChar char="•"/>
            </a:pPr>
            <a:r>
              <a:rPr lang="en-US">
                <a:latin typeface="Times New Roman" charset="0"/>
              </a:rPr>
              <a:t>Shigella spp. is found in the feces of humans with the illness.</a:t>
            </a:r>
          </a:p>
          <a:p>
            <a:pPr marL="114300" indent="-114300" eaLnBrk="1" hangingPunct="1">
              <a:spcBef>
                <a:spcPct val="0"/>
              </a:spcBef>
              <a:buFontTx/>
              <a:buChar char="•"/>
            </a:pPr>
            <a:r>
              <a:rPr lang="en-US">
                <a:latin typeface="Times New Roman" charset="0"/>
              </a:rPr>
              <a:t>Most illnesses occur when people eat or drink contaminated food or water.</a:t>
            </a:r>
          </a:p>
          <a:p>
            <a:pPr marL="114300" indent="-114300" eaLnBrk="1" hangingPunct="1">
              <a:spcBef>
                <a:spcPct val="0"/>
              </a:spcBef>
              <a:buFontTx/>
              <a:buChar char="•"/>
            </a:pPr>
            <a:r>
              <a:rPr lang="en-US">
                <a:latin typeface="Times New Roman" charset="0"/>
              </a:rPr>
              <a:t>Flies can also transfer the bacteria from feces to food. </a:t>
            </a:r>
          </a:p>
          <a:p>
            <a:pPr marL="114300" indent="-114300" eaLnBrk="1" hangingPunct="1">
              <a:spcBef>
                <a:spcPct val="0"/>
              </a:spcBef>
              <a:buFontTx/>
              <a:buChar char="•"/>
            </a:pPr>
            <a:r>
              <a:rPr lang="en-US">
                <a:latin typeface="Times New Roman" charset="0"/>
              </a:rPr>
              <a:t>Eating only a small amount of these bacteria can make a person sick.</a:t>
            </a:r>
          </a:p>
          <a:p>
            <a:pPr marL="114300" indent="-114300" eaLnBrk="1" hangingPunct="1">
              <a:spcBef>
                <a:spcPct val="0"/>
              </a:spcBef>
              <a:buFontTx/>
              <a:buChar char="•"/>
            </a:pPr>
            <a:r>
              <a:rPr lang="en-US">
                <a:latin typeface="Times New Roman" charset="0"/>
              </a:rPr>
              <a:t>High levels of the bacteria are often in a person</a:t>
            </a:r>
            <a:r>
              <a:rPr lang="ja-JP" altLang="en-US">
                <a:latin typeface="Times New Roman" charset="0"/>
              </a:rPr>
              <a:t>’</a:t>
            </a:r>
            <a:r>
              <a:rPr lang="en-US" altLang="ja-JP">
                <a:latin typeface="Times New Roman" charset="0"/>
              </a:rPr>
              <a:t>s feces for weeks after symptoms have ended.</a:t>
            </a:r>
          </a:p>
          <a:p>
            <a:pPr marL="114300" indent="-114300" eaLnBrk="1" hangingPunct="1">
              <a:spcBef>
                <a:spcPct val="0"/>
              </a:spcBef>
            </a:pPr>
            <a:endParaRPr lang="en-US">
              <a:latin typeface="Times New Roman"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81B72689-3E5B-9C48-A727-38FADDD5BD19}" type="slidenum">
              <a:rPr lang="en-US" sz="1200" b="0" smtClean="0">
                <a:solidFill>
                  <a:schemeClr val="tx1"/>
                </a:solidFill>
              </a:rPr>
              <a:pPr eaLnBrk="1" hangingPunct="1">
                <a:defRPr/>
              </a:pPr>
              <a:t>45</a:t>
            </a:fld>
            <a:endParaRPr lang="en-US" sz="1200" b="0" smtClean="0">
              <a:solidFill>
                <a:schemeClr val="tx1"/>
              </a:solidFill>
            </a:endParaRPr>
          </a:p>
        </p:txBody>
      </p:sp>
      <p:sp>
        <p:nvSpPr>
          <p:cNvPr id="336899" name="Rectangle 2"/>
          <p:cNvSpPr>
            <a:spLocks noGrp="1" noRot="1" noChangeAspect="1" noChangeArrowheads="1" noTextEdit="1"/>
          </p:cNvSpPr>
          <p:nvPr>
            <p:ph type="sldImg"/>
          </p:nvPr>
        </p:nvSpPr>
        <p:spPr>
          <a:xfrm>
            <a:off x="1182688" y="696913"/>
            <a:ext cx="4648200" cy="3486150"/>
          </a:xfrm>
          <a:ln/>
        </p:spPr>
      </p:sp>
      <p:sp>
        <p:nvSpPr>
          <p:cNvPr id="120835" name="Rectangle 3"/>
          <p:cNvSpPr>
            <a:spLocks noGrp="1" noChangeArrowheads="1"/>
          </p:cNvSpPr>
          <p:nvPr>
            <p:ph type="body" idx="1"/>
          </p:nvPr>
        </p:nvSpPr>
        <p:spPr>
          <a:xfrm>
            <a:off x="876300" y="4468813"/>
            <a:ext cx="5432425" cy="4294187"/>
          </a:xfrm>
          <a:noFill/>
        </p:spPr>
        <p:txBody>
          <a:bodyPr lIns="93557" tIns="46778" rIns="93557" bIns="46778"/>
          <a:lstStyle/>
          <a:p>
            <a:pPr marL="114300" indent="-114300" eaLnBrk="1" hangingPunct="1"/>
            <a:r>
              <a:rPr lang="en-US" b="1">
                <a:latin typeface="Times New Roman" charset="0"/>
              </a:rPr>
              <a:t>Instructor Notes</a:t>
            </a:r>
          </a:p>
          <a:p>
            <a:pPr marL="114300" indent="-114300" eaLnBrk="1" hangingPunct="1">
              <a:buFontTx/>
              <a:buChar char="•"/>
            </a:pPr>
            <a:r>
              <a:rPr lang="en-US">
                <a:latin typeface="Times New Roman" charset="0"/>
              </a:rPr>
              <a:t>Enterohemorrhagic and shiga toxin-producing </a:t>
            </a:r>
            <a:r>
              <a:rPr lang="en-US" i="1">
                <a:latin typeface="Times New Roman" charset="0"/>
              </a:rPr>
              <a:t>E. coli </a:t>
            </a:r>
            <a:r>
              <a:rPr lang="en-US">
                <a:latin typeface="Times New Roman" charset="0"/>
              </a:rPr>
              <a:t>can be found in the intestines of cattle.  </a:t>
            </a:r>
          </a:p>
          <a:p>
            <a:pPr marL="114300" indent="-114300" eaLnBrk="1" hangingPunct="1">
              <a:buFontTx/>
              <a:buChar char="•"/>
            </a:pPr>
            <a:r>
              <a:rPr lang="en-US">
                <a:latin typeface="Times New Roman" charset="0"/>
              </a:rPr>
              <a:t>It is also found in infected people. </a:t>
            </a:r>
          </a:p>
          <a:p>
            <a:pPr marL="114300" indent="-114300" eaLnBrk="1" hangingPunct="1">
              <a:buFontTx/>
              <a:buChar char="•"/>
            </a:pPr>
            <a:r>
              <a:rPr lang="en-US">
                <a:latin typeface="Times New Roman" charset="0"/>
              </a:rPr>
              <a:t>The bacteria can contaminate meat during slaughtering.</a:t>
            </a:r>
          </a:p>
          <a:p>
            <a:pPr marL="114300" indent="-114300" eaLnBrk="1" hangingPunct="1">
              <a:buFontTx/>
              <a:buChar char="•"/>
            </a:pPr>
            <a:r>
              <a:rPr lang="en-US">
                <a:latin typeface="Times New Roman" charset="0"/>
              </a:rPr>
              <a:t>Eating only a small amount of the bacteria can make a person sick.</a:t>
            </a:r>
          </a:p>
          <a:p>
            <a:pPr marL="114300" indent="-114300" eaLnBrk="1" hangingPunct="1">
              <a:buFontTx/>
              <a:buChar char="•"/>
            </a:pPr>
            <a:r>
              <a:rPr lang="en-US">
                <a:latin typeface="Times New Roman" charset="0"/>
              </a:rPr>
              <a:t>Once eaten, it produces toxins in the intestines, which cause the illness. </a:t>
            </a:r>
          </a:p>
          <a:p>
            <a:pPr marL="114300" indent="-114300" eaLnBrk="1" hangingPunct="1">
              <a:buFontTx/>
              <a:buChar char="•"/>
            </a:pPr>
            <a:r>
              <a:rPr lang="en-US">
                <a:latin typeface="Times New Roman" charset="0"/>
              </a:rPr>
              <a:t>The bacteria are often in a person</a:t>
            </a:r>
            <a:r>
              <a:rPr lang="ja-JP" altLang="en-US">
                <a:latin typeface="Times New Roman" charset="0"/>
              </a:rPr>
              <a:t>’</a:t>
            </a:r>
            <a:r>
              <a:rPr lang="en-US" altLang="ja-JP">
                <a:latin typeface="Times New Roman" charset="0"/>
              </a:rPr>
              <a:t>s feces for weeks after symptoms have ended.</a:t>
            </a:r>
          </a:p>
          <a:p>
            <a:pPr marL="114300" indent="-114300" eaLnBrk="1" hangingPunct="1">
              <a:spcBef>
                <a:spcPct val="0"/>
              </a:spcBef>
            </a:pPr>
            <a:endParaRPr lang="en-US">
              <a:latin typeface="Times New Roman"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ACBDCE51-EA21-5D4A-98CC-BB07B1DEBAA2}" type="slidenum">
              <a:rPr lang="en-US" sz="1200" b="0" smtClean="0">
                <a:solidFill>
                  <a:schemeClr val="tx1"/>
                </a:solidFill>
              </a:rPr>
              <a:pPr eaLnBrk="1" hangingPunct="1">
                <a:defRPr/>
              </a:pPr>
              <a:t>46</a:t>
            </a:fld>
            <a:endParaRPr lang="en-US" sz="1200" b="0" smtClean="0">
              <a:solidFill>
                <a:schemeClr val="tx1"/>
              </a:solidFill>
            </a:endParaRPr>
          </a:p>
        </p:txBody>
      </p:sp>
      <p:sp>
        <p:nvSpPr>
          <p:cNvPr id="337923" name="Rectangle 2"/>
          <p:cNvSpPr>
            <a:spLocks noGrp="1" noRot="1" noChangeAspect="1" noChangeArrowheads="1" noTextEdit="1"/>
          </p:cNvSpPr>
          <p:nvPr>
            <p:ph type="sldImg"/>
          </p:nvPr>
        </p:nvSpPr>
        <p:spPr>
          <a:xfrm>
            <a:off x="1181100" y="698500"/>
            <a:ext cx="4648200" cy="3486150"/>
          </a:xfrm>
          <a:ln/>
        </p:spPr>
      </p:sp>
      <p:sp>
        <p:nvSpPr>
          <p:cNvPr id="65540" name="Rectangle 3"/>
          <p:cNvSpPr>
            <a:spLocks noGrp="1" noChangeArrowheads="1"/>
          </p:cNvSpPr>
          <p:nvPr>
            <p:ph type="body" idx="1"/>
          </p:nvPr>
        </p:nvSpPr>
        <p:spPr>
          <a:xfrm>
            <a:off x="876300" y="4465638"/>
            <a:ext cx="5140325" cy="4183062"/>
          </a:xfrm>
        </p:spPr>
        <p:txBody>
          <a:bodyPr/>
          <a:lstStyle/>
          <a:p>
            <a:pPr marL="114300" indent="-114300" eaLnBrk="1" hangingPunct="1">
              <a:defRPr/>
            </a:pPr>
            <a:r>
              <a:rPr lang="en-US" b="1" dirty="0" smtClean="0">
                <a:ea typeface="+mn-ea"/>
                <a:cs typeface="+mn-cs"/>
              </a:rPr>
              <a:t>Instructor Notes:</a:t>
            </a:r>
          </a:p>
          <a:p>
            <a:pPr marL="171450" indent="-171450" eaLnBrk="1" hangingPunct="1">
              <a:buFont typeface="Arial" pitchFamily="34" charset="0"/>
              <a:buChar char="•"/>
              <a:defRPr/>
            </a:pPr>
            <a:r>
              <a:rPr lang="en-US" dirty="0" smtClean="0">
                <a:ea typeface="+mn-ea"/>
                <a:cs typeface="+mn-cs"/>
              </a:rPr>
              <a:t>Viruses are the leading cause of foodborne illness.</a:t>
            </a:r>
          </a:p>
          <a:p>
            <a:pPr marL="114300" indent="-114300" eaLnBrk="1" hangingPunct="1">
              <a:defRPr/>
            </a:pPr>
            <a:endParaRPr lang="en-US" dirty="0" smtClean="0">
              <a:ea typeface="+mn-ea"/>
              <a:cs typeface="+mn-cs"/>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3B48D8AF-43BE-444A-A78F-95548ED53676}" type="slidenum">
              <a:rPr lang="en-US" sz="1200" b="0" smtClean="0">
                <a:solidFill>
                  <a:schemeClr val="tx1"/>
                </a:solidFill>
              </a:rPr>
              <a:pPr eaLnBrk="1" hangingPunct="1">
                <a:defRPr/>
              </a:pPr>
              <a:t>47</a:t>
            </a:fld>
            <a:endParaRPr lang="en-US" sz="1200" b="0" smtClean="0">
              <a:solidFill>
                <a:schemeClr val="tx1"/>
              </a:solidFill>
            </a:endParaRPr>
          </a:p>
        </p:txBody>
      </p:sp>
      <p:sp>
        <p:nvSpPr>
          <p:cNvPr id="338947" name="Rectangle 2"/>
          <p:cNvSpPr>
            <a:spLocks noGrp="1" noRot="1" noChangeAspect="1" noChangeArrowheads="1" noTextEdit="1"/>
          </p:cNvSpPr>
          <p:nvPr>
            <p:ph type="sldImg"/>
          </p:nvPr>
        </p:nvSpPr>
        <p:spPr>
          <a:xfrm>
            <a:off x="1181100" y="698500"/>
            <a:ext cx="4648200" cy="3486150"/>
          </a:xfrm>
          <a:ln/>
        </p:spPr>
      </p:sp>
      <p:sp>
        <p:nvSpPr>
          <p:cNvPr id="338948" name="Rectangle 3"/>
          <p:cNvSpPr>
            <a:spLocks noGrp="1" noChangeArrowheads="1"/>
          </p:cNvSpPr>
          <p:nvPr>
            <p:ph type="body" idx="1"/>
          </p:nvPr>
        </p:nvSpPr>
        <p:spPr>
          <a:xfrm>
            <a:off x="876300" y="4465638"/>
            <a:ext cx="5140325" cy="41830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marL="114300" indent="-114300" eaLnBrk="1" hangingPunct="1">
              <a:defRPr/>
            </a:pPr>
            <a:endParaRPr lang="en-US">
              <a:latin typeface="Times New Roman" charset="0"/>
              <a:cs typeface="+mn-cs"/>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9E2E6588-0A94-0846-ADCC-BAC9CFB86E19}" type="slidenum">
              <a:rPr lang="en-US" sz="1200" b="0" smtClean="0">
                <a:solidFill>
                  <a:schemeClr val="tx1"/>
                </a:solidFill>
              </a:rPr>
              <a:pPr eaLnBrk="1" hangingPunct="1">
                <a:defRPr/>
              </a:pPr>
              <a:t>48</a:t>
            </a:fld>
            <a:endParaRPr lang="en-US" sz="1200" b="0" smtClean="0">
              <a:solidFill>
                <a:schemeClr val="tx1"/>
              </a:solidFill>
            </a:endParaRPr>
          </a:p>
        </p:txBody>
      </p:sp>
      <p:sp>
        <p:nvSpPr>
          <p:cNvPr id="339971" name="Rectangle 2"/>
          <p:cNvSpPr>
            <a:spLocks noGrp="1" noRot="1" noChangeAspect="1" noChangeArrowheads="1" noTextEdit="1"/>
          </p:cNvSpPr>
          <p:nvPr>
            <p:ph type="sldImg"/>
          </p:nvPr>
        </p:nvSpPr>
        <p:spPr>
          <a:xfrm>
            <a:off x="1182688" y="696913"/>
            <a:ext cx="4648200" cy="3486150"/>
          </a:xfrm>
          <a:ln/>
        </p:spPr>
      </p:sp>
      <p:sp>
        <p:nvSpPr>
          <p:cNvPr id="126979" name="Rectangle 6"/>
          <p:cNvSpPr>
            <a:spLocks noGrp="1" noChangeArrowheads="1"/>
          </p:cNvSpPr>
          <p:nvPr>
            <p:ph type="body" idx="1"/>
          </p:nvPr>
        </p:nvSpPr>
        <p:spPr>
          <a:xfrm>
            <a:off x="876300" y="4465638"/>
            <a:ext cx="5608638" cy="4183062"/>
          </a:xfrm>
          <a:noFill/>
        </p:spPr>
        <p:txBody>
          <a:bodyPr/>
          <a:lstStyle/>
          <a:p>
            <a:pPr marL="114300" indent="-114300" eaLnBrk="1" hangingPunct="1"/>
            <a:r>
              <a:rPr lang="en-US" b="1">
                <a:latin typeface="Times New Roman" charset="0"/>
              </a:rPr>
              <a:t>Instructor Notes:</a:t>
            </a:r>
          </a:p>
          <a:p>
            <a:pPr marL="114300" indent="-114300" eaLnBrk="1" hangingPunct="1">
              <a:buFontTx/>
              <a:buChar char="•"/>
            </a:pPr>
            <a:r>
              <a:rPr lang="en-US">
                <a:latin typeface="Times New Roman" charset="0"/>
                <a:cs typeface="Times New Roman" charset="0"/>
              </a:rPr>
              <a:t>These two viruses are included in the FDA</a:t>
            </a:r>
            <a:r>
              <a:rPr lang="ja-JP" altLang="en-US">
                <a:latin typeface="Times New Roman" charset="0"/>
                <a:cs typeface="Times New Roman" charset="0"/>
              </a:rPr>
              <a:t>’</a:t>
            </a:r>
            <a:r>
              <a:rPr lang="en-US" altLang="ja-JP">
                <a:latin typeface="Times New Roman" charset="0"/>
                <a:cs typeface="Times New Roman" charset="0"/>
              </a:rPr>
              <a:t>s </a:t>
            </a:r>
            <a:r>
              <a:rPr lang="ja-JP" altLang="en-US">
                <a:latin typeface="Times New Roman" charset="0"/>
                <a:cs typeface="Times New Roman" charset="0"/>
              </a:rPr>
              <a:t>“</a:t>
            </a:r>
            <a:r>
              <a:rPr lang="en-US" altLang="ja-JP">
                <a:latin typeface="Times New Roman" charset="0"/>
                <a:cs typeface="Times New Roman" charset="0"/>
              </a:rPr>
              <a:t>Big Five</a:t>
            </a:r>
            <a:r>
              <a:rPr lang="ja-JP" altLang="en-US">
                <a:latin typeface="Times New Roman" charset="0"/>
                <a:cs typeface="Times New Roman" charset="0"/>
              </a:rPr>
              <a:t>”</a:t>
            </a:r>
            <a:r>
              <a:rPr lang="en-US" altLang="ja-JP">
                <a:latin typeface="Times New Roman" charset="0"/>
                <a:cs typeface="Times New Roman" charset="0"/>
              </a:rPr>
              <a:t> pathogens.</a:t>
            </a:r>
          </a:p>
          <a:p>
            <a:pPr marL="114300" indent="-114300" eaLnBrk="1" hangingPunct="1"/>
            <a:endParaRPr lang="en-US">
              <a:latin typeface="Times New Roman"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7235FA83-5E59-F641-B382-392C98CB1D6C}" type="slidenum">
              <a:rPr lang="en-US" sz="1200" b="0" smtClean="0">
                <a:solidFill>
                  <a:schemeClr val="tx1"/>
                </a:solidFill>
              </a:rPr>
              <a:pPr eaLnBrk="1" hangingPunct="1">
                <a:defRPr/>
              </a:pPr>
              <a:t>49</a:t>
            </a:fld>
            <a:endParaRPr lang="en-US" sz="1200" b="0" smtClean="0">
              <a:solidFill>
                <a:schemeClr val="tx1"/>
              </a:solidFill>
            </a:endParaRPr>
          </a:p>
        </p:txBody>
      </p:sp>
      <p:sp>
        <p:nvSpPr>
          <p:cNvPr id="340995" name="Rectangle 2"/>
          <p:cNvSpPr>
            <a:spLocks noGrp="1" noRot="1" noChangeAspect="1" noChangeArrowheads="1" noTextEdit="1"/>
          </p:cNvSpPr>
          <p:nvPr>
            <p:ph type="sldImg"/>
          </p:nvPr>
        </p:nvSpPr>
        <p:spPr>
          <a:xfrm>
            <a:off x="1182688" y="696913"/>
            <a:ext cx="4648200" cy="3486150"/>
          </a:xfrm>
          <a:ln/>
        </p:spPr>
      </p:sp>
      <p:sp>
        <p:nvSpPr>
          <p:cNvPr id="332804" name="Rectangle 3"/>
          <p:cNvSpPr>
            <a:spLocks noGrp="1" noChangeArrowheads="1"/>
          </p:cNvSpPr>
          <p:nvPr>
            <p:ph type="body" idx="1"/>
          </p:nvPr>
        </p:nvSpPr>
        <p:spPr>
          <a:xfrm>
            <a:off x="876300" y="4468813"/>
            <a:ext cx="5432425" cy="4294187"/>
          </a:xfrm>
        </p:spPr>
        <p:txBody>
          <a:bodyPr lIns="93557" tIns="46778" rIns="93557" bIns="46778"/>
          <a:lstStyle/>
          <a:p>
            <a:pPr>
              <a:defRPr/>
            </a:pPr>
            <a:r>
              <a:rPr lang="en-US" b="1" dirty="0" smtClean="0">
                <a:ea typeface="+mn-ea"/>
                <a:cs typeface="+mn-cs"/>
              </a:rPr>
              <a:t>Instructor Notes:</a:t>
            </a:r>
          </a:p>
          <a:p>
            <a:pPr>
              <a:buFontTx/>
              <a:buChar char="•"/>
              <a:defRPr/>
            </a:pPr>
            <a:r>
              <a:rPr lang="en-US" dirty="0" smtClean="0">
                <a:ea typeface="+mn-ea"/>
                <a:cs typeface="+mn-cs"/>
              </a:rPr>
              <a:t>Hepatitis A is mainly found in the feces of people infected with it. </a:t>
            </a:r>
          </a:p>
          <a:p>
            <a:pPr>
              <a:buFontTx/>
              <a:buChar char="•"/>
              <a:defRPr/>
            </a:pPr>
            <a:r>
              <a:rPr lang="en-US" dirty="0" smtClean="0">
                <a:ea typeface="+mn-ea"/>
                <a:cs typeface="+mn-cs"/>
              </a:rPr>
              <a:t>The virus can contaminate water and many types of food. </a:t>
            </a:r>
          </a:p>
          <a:p>
            <a:pPr>
              <a:buFontTx/>
              <a:buChar char="•"/>
              <a:defRPr/>
            </a:pPr>
            <a:r>
              <a:rPr lang="en-US" dirty="0" smtClean="0">
                <a:ea typeface="+mn-ea"/>
                <a:cs typeface="+mn-cs"/>
              </a:rPr>
              <a:t>It is commonly linked with ready-to-eat food. However, it has also been linked with shellfish from contaminated water.</a:t>
            </a:r>
          </a:p>
          <a:p>
            <a:pPr>
              <a:buFontTx/>
              <a:buChar char="•"/>
              <a:defRPr/>
            </a:pPr>
            <a:r>
              <a:rPr lang="en-US" dirty="0" smtClean="0">
                <a:ea typeface="+mn-ea"/>
                <a:cs typeface="+mn-cs"/>
              </a:rPr>
              <a:t>The virus is often transferred to food when infected food handlers touch food or equipment with fingers that have feces on them. </a:t>
            </a:r>
          </a:p>
          <a:p>
            <a:pPr>
              <a:buFontTx/>
              <a:buChar char="•"/>
              <a:defRPr/>
            </a:pPr>
            <a:r>
              <a:rPr lang="en-US" dirty="0" smtClean="0">
                <a:ea typeface="+mn-ea"/>
                <a:cs typeface="+mn-cs"/>
              </a:rPr>
              <a:t>Eating only a small amount of the virus can make a person sick. </a:t>
            </a:r>
          </a:p>
          <a:p>
            <a:pPr>
              <a:buFontTx/>
              <a:buChar char="•"/>
              <a:defRPr/>
            </a:pPr>
            <a:r>
              <a:rPr lang="en-US" dirty="0" smtClean="0">
                <a:ea typeface="+mn-ea"/>
                <a:cs typeface="+mn-cs"/>
              </a:rPr>
              <a:t>An infected person may not show symptoms for weeks but can be very infectious. </a:t>
            </a:r>
          </a:p>
          <a:p>
            <a:pPr>
              <a:buFontTx/>
              <a:buChar char="•"/>
              <a:defRPr/>
            </a:pPr>
            <a:r>
              <a:rPr lang="en-US" dirty="0" smtClean="0">
                <a:ea typeface="+mn-ea"/>
                <a:cs typeface="+mn-cs"/>
              </a:rPr>
              <a:t>Cooking does not destroy hepatitis A.</a:t>
            </a:r>
          </a:p>
          <a:p>
            <a:pPr marL="0" indent="0" eaLnBrk="1" hangingPunct="1">
              <a:spcBef>
                <a:spcPct val="0"/>
              </a:spcBef>
              <a:defRPr/>
            </a:pPr>
            <a:endParaRPr lang="en-US" dirty="0" smtClean="0">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73702FD2-33FE-8C43-AF27-CD1169DBA655}" type="slidenum">
              <a:rPr lang="en-US" sz="1200" b="0" smtClean="0">
                <a:solidFill>
                  <a:schemeClr val="tx1"/>
                </a:solidFill>
              </a:rPr>
              <a:pPr eaLnBrk="1" hangingPunct="1">
                <a:defRPr/>
              </a:pPr>
              <a:t>5</a:t>
            </a:fld>
            <a:endParaRPr lang="en-US" sz="1200" b="0" smtClean="0">
              <a:solidFill>
                <a:schemeClr val="tx1"/>
              </a:solidFill>
            </a:endParaRPr>
          </a:p>
        </p:txBody>
      </p:sp>
      <p:sp>
        <p:nvSpPr>
          <p:cNvPr id="295939" name="Rectangle 2"/>
          <p:cNvSpPr>
            <a:spLocks noGrp="1" noRot="1" noChangeAspect="1" noChangeArrowheads="1" noTextEdit="1"/>
          </p:cNvSpPr>
          <p:nvPr>
            <p:ph type="sldImg"/>
          </p:nvPr>
        </p:nvSpPr>
        <p:spPr>
          <a:xfrm>
            <a:off x="1181100" y="698500"/>
            <a:ext cx="4648200" cy="3486150"/>
          </a:xfrm>
          <a:ln/>
        </p:spPr>
      </p:sp>
      <p:sp>
        <p:nvSpPr>
          <p:cNvPr id="295940" name="Rectangle 3"/>
          <p:cNvSpPr>
            <a:spLocks noGrp="1" noChangeArrowheads="1"/>
          </p:cNvSpPr>
          <p:nvPr>
            <p:ph type="body" idx="1"/>
          </p:nvPr>
        </p:nvSpPr>
        <p:spPr>
          <a:xfrm>
            <a:off x="876300" y="4467225"/>
            <a:ext cx="5143500" cy="4181475"/>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4300" indent="-114300" eaLnBrk="1" hangingPunct="1">
              <a:lnSpc>
                <a:spcPct val="80000"/>
              </a:lnSpc>
              <a:spcBef>
                <a:spcPct val="50000"/>
              </a:spcBef>
              <a:defRPr/>
            </a:pPr>
            <a:r>
              <a:rPr lang="en-US" b="1">
                <a:latin typeface="Times New Roman" charset="0"/>
                <a:cs typeface="Times New Roman" charset="0"/>
              </a:rPr>
              <a:t>Instructor Notes</a:t>
            </a:r>
          </a:p>
          <a:p>
            <a:pPr marL="114300" indent="-114300" eaLnBrk="1" hangingPunct="1">
              <a:lnSpc>
                <a:spcPct val="80000"/>
              </a:lnSpc>
              <a:spcBef>
                <a:spcPct val="50000"/>
              </a:spcBef>
              <a:buSzPct val="80000"/>
              <a:buFontTx/>
              <a:buChar char="•"/>
              <a:defRPr/>
            </a:pPr>
            <a:r>
              <a:rPr lang="en-US">
                <a:latin typeface="Times New Roman" charset="0"/>
                <a:cs typeface="Times New Roman" charset="0"/>
              </a:rPr>
              <a:t>National Restaurant Association figures show that one foodborne-illness outbreak can cost an operation thousands of dollars and even result in closure. </a:t>
            </a:r>
          </a:p>
          <a:p>
            <a:pPr marL="114300" indent="-114300" eaLnBrk="1" hangingPunct="1">
              <a:lnSpc>
                <a:spcPct val="80000"/>
              </a:lnSpc>
              <a:spcBef>
                <a:spcPct val="50000"/>
              </a:spcBef>
              <a:buSzPct val="80000"/>
              <a:buFontTx/>
              <a:buChar char="•"/>
              <a:defRPr/>
            </a:pPr>
            <a:r>
              <a:rPr lang="en-US">
                <a:latin typeface="Times New Roman" charset="0"/>
                <a:cs typeface="Times New Roman" charset="0"/>
              </a:rPr>
              <a:t>Most important, victims of foodborne illness may experience lost work, medical costs, long-term disability, and even death.  </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B73503FA-E4A9-5949-ADF4-8F996706BD42}" type="slidenum">
              <a:rPr lang="en-US" sz="1200" b="0" smtClean="0">
                <a:solidFill>
                  <a:schemeClr val="tx1"/>
                </a:solidFill>
              </a:rPr>
              <a:pPr eaLnBrk="1" hangingPunct="1">
                <a:defRPr/>
              </a:pPr>
              <a:t>50</a:t>
            </a:fld>
            <a:endParaRPr lang="en-US" sz="1200" b="0" smtClean="0">
              <a:solidFill>
                <a:schemeClr val="tx1"/>
              </a:solidFill>
            </a:endParaRPr>
          </a:p>
        </p:txBody>
      </p:sp>
      <p:sp>
        <p:nvSpPr>
          <p:cNvPr id="342019" name="Rectangle 2"/>
          <p:cNvSpPr>
            <a:spLocks noGrp="1" noRot="1" noChangeAspect="1" noChangeArrowheads="1" noTextEdit="1"/>
          </p:cNvSpPr>
          <p:nvPr>
            <p:ph type="sldImg"/>
          </p:nvPr>
        </p:nvSpPr>
        <p:spPr>
          <a:xfrm>
            <a:off x="1182688" y="696913"/>
            <a:ext cx="4648200" cy="3486150"/>
          </a:xfrm>
          <a:ln/>
        </p:spPr>
      </p:sp>
      <p:sp>
        <p:nvSpPr>
          <p:cNvPr id="131075" name="Rectangle 3"/>
          <p:cNvSpPr>
            <a:spLocks noGrp="1" noChangeArrowheads="1"/>
          </p:cNvSpPr>
          <p:nvPr>
            <p:ph type="body" idx="1"/>
          </p:nvPr>
        </p:nvSpPr>
        <p:spPr>
          <a:xfrm>
            <a:off x="876300" y="4468813"/>
            <a:ext cx="5432425" cy="4294187"/>
          </a:xfrm>
          <a:noFill/>
        </p:spPr>
        <p:txBody>
          <a:bodyPr lIns="93557" tIns="46778" rIns="93557" bIns="46778"/>
          <a:lstStyle/>
          <a:p>
            <a:pPr marL="115888" indent="-115888" eaLnBrk="1" hangingPunct="1"/>
            <a:r>
              <a:rPr lang="en-US" b="1">
                <a:latin typeface="Times New Roman" charset="0"/>
              </a:rPr>
              <a:t>Instructor Notes</a:t>
            </a:r>
          </a:p>
          <a:p>
            <a:pPr marL="115888" indent="-115888" eaLnBrk="1" hangingPunct="1">
              <a:buFontTx/>
              <a:buChar char="•"/>
            </a:pPr>
            <a:r>
              <a:rPr lang="en-US">
                <a:latin typeface="Times New Roman" charset="0"/>
              </a:rPr>
              <a:t>Like hepatitis A, Norovirus is commonly linked with ready-to-eat food. </a:t>
            </a:r>
          </a:p>
          <a:p>
            <a:pPr marL="115888" indent="-115888" eaLnBrk="1" hangingPunct="1">
              <a:buFontTx/>
              <a:buChar char="•"/>
            </a:pPr>
            <a:r>
              <a:rPr lang="en-US">
                <a:latin typeface="Times New Roman" charset="0"/>
              </a:rPr>
              <a:t>It has also been linked with contaminated water. </a:t>
            </a:r>
          </a:p>
          <a:p>
            <a:pPr marL="115888" indent="-115888" eaLnBrk="1" hangingPunct="1">
              <a:buFontTx/>
              <a:buChar char="•"/>
            </a:pPr>
            <a:r>
              <a:rPr lang="en-US">
                <a:latin typeface="Times New Roman" charset="0"/>
              </a:rPr>
              <a:t>Norovirus is often transferred to food when infected foodhandlers touch food or equipment with fingers that have feces on them.</a:t>
            </a:r>
          </a:p>
          <a:p>
            <a:pPr marL="115888" indent="-115888" eaLnBrk="1" hangingPunct="1">
              <a:buFontTx/>
              <a:buChar char="•"/>
            </a:pPr>
            <a:r>
              <a:rPr lang="en-US">
                <a:latin typeface="Times New Roman" charset="0"/>
              </a:rPr>
              <a:t>Eating only a small amount of Norovirus can make a person sick. It is also very contagious. </a:t>
            </a:r>
          </a:p>
          <a:p>
            <a:pPr marL="115888" indent="-115888" eaLnBrk="1" hangingPunct="1">
              <a:buFontTx/>
              <a:buChar char="•"/>
            </a:pPr>
            <a:r>
              <a:rPr lang="en-US">
                <a:latin typeface="Times New Roman" charset="0"/>
              </a:rPr>
              <a:t>People become contagious within a few hours after eating it. </a:t>
            </a:r>
          </a:p>
          <a:p>
            <a:pPr marL="115888" indent="-115888" eaLnBrk="1" hangingPunct="1">
              <a:buFontTx/>
              <a:buChar char="•"/>
            </a:pPr>
            <a:r>
              <a:rPr lang="en-US">
                <a:latin typeface="Times New Roman" charset="0"/>
              </a:rPr>
              <a:t>The virus is often in a person</a:t>
            </a:r>
            <a:r>
              <a:rPr lang="ja-JP" altLang="en-US">
                <a:latin typeface="Times New Roman" charset="0"/>
              </a:rPr>
              <a:t>’</a:t>
            </a:r>
            <a:r>
              <a:rPr lang="en-US" altLang="ja-JP">
                <a:latin typeface="Times New Roman" charset="0"/>
              </a:rPr>
              <a:t>s feces for days after symptoms have ended.</a:t>
            </a:r>
          </a:p>
          <a:p>
            <a:pPr marL="115888" indent="-115888" eaLnBrk="1" hangingPunct="1">
              <a:spcBef>
                <a:spcPct val="0"/>
              </a:spcBef>
            </a:pPr>
            <a:endParaRPr lang="en-US">
              <a:latin typeface="Times New Roman"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A2506DBE-550E-5348-8977-814C38BBB5EF}" type="slidenum">
              <a:rPr lang="en-US" sz="1200" b="0" smtClean="0">
                <a:solidFill>
                  <a:schemeClr val="tx1"/>
                </a:solidFill>
              </a:rPr>
              <a:pPr eaLnBrk="1" hangingPunct="1">
                <a:defRPr/>
              </a:pPr>
              <a:t>51</a:t>
            </a:fld>
            <a:endParaRPr lang="en-US" sz="1200" b="0" smtClean="0">
              <a:solidFill>
                <a:schemeClr val="tx1"/>
              </a:solidFill>
            </a:endParaRPr>
          </a:p>
        </p:txBody>
      </p:sp>
      <p:sp>
        <p:nvSpPr>
          <p:cNvPr id="343043" name="Rectangle 2"/>
          <p:cNvSpPr>
            <a:spLocks noGrp="1" noRot="1" noChangeAspect="1" noChangeArrowheads="1" noTextEdit="1"/>
          </p:cNvSpPr>
          <p:nvPr>
            <p:ph type="sldImg"/>
          </p:nvPr>
        </p:nvSpPr>
        <p:spPr>
          <a:xfrm>
            <a:off x="1181100" y="698500"/>
            <a:ext cx="4648200" cy="3486150"/>
          </a:xfrm>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75B44081-0BAC-2B47-B2D5-A0A20EF496BC}" type="slidenum">
              <a:rPr lang="en-US" sz="1200" b="0" smtClean="0">
                <a:solidFill>
                  <a:schemeClr val="tx1"/>
                </a:solidFill>
              </a:rPr>
              <a:pPr eaLnBrk="1" hangingPunct="1">
                <a:defRPr/>
              </a:pPr>
              <a:t>52</a:t>
            </a:fld>
            <a:endParaRPr lang="en-US" sz="1200" b="0" smtClean="0">
              <a:solidFill>
                <a:schemeClr val="tx1"/>
              </a:solidFill>
            </a:endParaRPr>
          </a:p>
        </p:txBody>
      </p:sp>
      <p:sp>
        <p:nvSpPr>
          <p:cNvPr id="344067" name="Rectangle 2"/>
          <p:cNvSpPr>
            <a:spLocks noGrp="1" noRot="1" noChangeAspect="1" noChangeArrowheads="1" noTextEdit="1"/>
          </p:cNvSpPr>
          <p:nvPr>
            <p:ph type="sldImg"/>
          </p:nvPr>
        </p:nvSpPr>
        <p:spPr>
          <a:xfrm>
            <a:off x="1181100" y="698500"/>
            <a:ext cx="4648200" cy="3486150"/>
          </a:xfrm>
          <a:ln/>
        </p:spPr>
      </p:sp>
      <p:sp>
        <p:nvSpPr>
          <p:cNvPr id="4" name="Rectangle 3"/>
          <p:cNvSpPr/>
          <p:nvPr/>
        </p:nvSpPr>
        <p:spPr>
          <a:xfrm>
            <a:off x="1320800" y="4419600"/>
            <a:ext cx="4813300" cy="1384300"/>
          </a:xfrm>
          <a:prstGeom prst="rect">
            <a:avLst/>
          </a:prstGeom>
        </p:spPr>
        <p:txBody>
          <a:bodyPr>
            <a:spAutoFit/>
          </a:bodyPr>
          <a:lstStyle/>
          <a:p>
            <a:pPr>
              <a:defRPr/>
            </a:pPr>
            <a:r>
              <a:rPr lang="en-US" sz="1200" dirty="0">
                <a:solidFill>
                  <a:schemeClr val="tx1"/>
                </a:solidFill>
                <a:latin typeface="Times New Roman" pitchFamily="18" charset="0"/>
                <a:ea typeface="+mn-ea"/>
                <a:cs typeface="Times New Roman" pitchFamily="18" charset="0"/>
              </a:rPr>
              <a:t>Instructor Notes</a:t>
            </a:r>
          </a:p>
          <a:p>
            <a:pPr marL="171450" indent="-171450">
              <a:buFont typeface="Arial" pitchFamily="34" charset="0"/>
              <a:buChar char="•"/>
              <a:defRPr/>
            </a:pPr>
            <a:r>
              <a:rPr lang="en-US" sz="1200" b="0" dirty="0">
                <a:solidFill>
                  <a:schemeClr val="tx1"/>
                </a:solidFill>
                <a:latin typeface="Times New Roman" pitchFamily="18" charset="0"/>
                <a:ea typeface="+mn-ea"/>
                <a:cs typeface="Times New Roman" pitchFamily="18" charset="0"/>
              </a:rPr>
              <a:t>The most important way to prevent foodborne illnesses from parasites is to purchase food from approved, reputable suppliers. </a:t>
            </a:r>
          </a:p>
          <a:p>
            <a:pPr marL="171450" indent="-171450">
              <a:buFont typeface="Arial" pitchFamily="34" charset="0"/>
              <a:buChar char="•"/>
              <a:defRPr/>
            </a:pPr>
            <a:r>
              <a:rPr lang="en-US" sz="1200" b="0" dirty="0">
                <a:solidFill>
                  <a:schemeClr val="tx1"/>
                </a:solidFill>
                <a:latin typeface="Times New Roman" pitchFamily="18" charset="0"/>
                <a:ea typeface="+mn-ea"/>
                <a:cs typeface="Times New Roman" pitchFamily="18" charset="0"/>
              </a:rPr>
              <a:t>Cooking food to required minimum internal temperatures is also important. </a:t>
            </a:r>
          </a:p>
          <a:p>
            <a:pPr marL="171450" indent="-171450">
              <a:buFont typeface="Arial" pitchFamily="34" charset="0"/>
              <a:buChar char="•"/>
              <a:defRPr/>
            </a:pPr>
            <a:r>
              <a:rPr lang="en-US" sz="1200" b="0" dirty="0">
                <a:solidFill>
                  <a:schemeClr val="tx1"/>
                </a:solidFill>
                <a:latin typeface="Times New Roman" pitchFamily="18" charset="0"/>
                <a:ea typeface="+mn-ea"/>
                <a:cs typeface="Times New Roman" pitchFamily="18" charset="0"/>
              </a:rPr>
              <a:t>Make sure that fish that will be served raw or undercooked has been correctly frozen by the manufacturer.</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333E37BB-CCEB-8943-9ABC-695414AC7B30}" type="slidenum">
              <a:rPr lang="en-US" sz="1200" b="0" smtClean="0">
                <a:solidFill>
                  <a:schemeClr val="tx1"/>
                </a:solidFill>
              </a:rPr>
              <a:pPr eaLnBrk="1" hangingPunct="1">
                <a:defRPr/>
              </a:pPr>
              <a:t>53</a:t>
            </a:fld>
            <a:endParaRPr lang="en-US" sz="1200" b="0" smtClean="0">
              <a:solidFill>
                <a:schemeClr val="tx1"/>
              </a:solidFill>
            </a:endParaRPr>
          </a:p>
        </p:txBody>
      </p:sp>
      <p:sp>
        <p:nvSpPr>
          <p:cNvPr id="345091" name="Rectangle 2"/>
          <p:cNvSpPr>
            <a:spLocks noGrp="1" noRot="1" noChangeAspect="1" noChangeArrowheads="1" noTextEdit="1"/>
          </p:cNvSpPr>
          <p:nvPr>
            <p:ph type="sldImg"/>
          </p:nvPr>
        </p:nvSpPr>
        <p:spPr>
          <a:xfrm>
            <a:off x="1181100" y="698500"/>
            <a:ext cx="4648200" cy="3486150"/>
          </a:xfrm>
          <a:ln/>
        </p:spPr>
      </p:sp>
      <p:sp>
        <p:nvSpPr>
          <p:cNvPr id="345092" name="Rectangle 3"/>
          <p:cNvSpPr>
            <a:spLocks noGrp="1" noChangeArrowheads="1"/>
          </p:cNvSpPr>
          <p:nvPr>
            <p:ph type="body" idx="1"/>
          </p:nvPr>
        </p:nvSpPr>
        <p:spPr>
          <a:xfrm>
            <a:off x="876300" y="4468813"/>
            <a:ext cx="5084763" cy="42941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4300" indent="-114300" eaLnBrk="1" hangingPunct="1">
              <a:defRPr/>
            </a:pPr>
            <a:r>
              <a:rPr lang="en-US" b="1">
                <a:latin typeface="Times New Roman" charset="0"/>
                <a:cs typeface="+mn-cs"/>
              </a:rPr>
              <a:t>Instructor Notes</a:t>
            </a:r>
          </a:p>
          <a:p>
            <a:pPr marL="114300" indent="-114300" eaLnBrk="1" hangingPunct="1">
              <a:buFontTx/>
              <a:buChar char="•"/>
              <a:defRPr/>
            </a:pPr>
            <a:r>
              <a:rPr lang="en-US">
                <a:latin typeface="Times New Roman" charset="0"/>
                <a:cs typeface="+mn-cs"/>
              </a:rPr>
              <a:t>Fungi include yeasts, molds, and mushrooms.</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30677540-4EC5-1940-9000-19F53D779FB8}" type="slidenum">
              <a:rPr lang="en-US" sz="1200" b="0" smtClean="0">
                <a:solidFill>
                  <a:schemeClr val="tx1"/>
                </a:solidFill>
              </a:rPr>
              <a:pPr eaLnBrk="1" hangingPunct="1">
                <a:defRPr/>
              </a:pPr>
              <a:t>54</a:t>
            </a:fld>
            <a:endParaRPr lang="en-US" sz="1200" b="0" smtClean="0">
              <a:solidFill>
                <a:schemeClr val="tx1"/>
              </a:solidFill>
            </a:endParaRPr>
          </a:p>
        </p:txBody>
      </p:sp>
      <p:sp>
        <p:nvSpPr>
          <p:cNvPr id="346115" name="Rectangle 2"/>
          <p:cNvSpPr>
            <a:spLocks noGrp="1" noRot="1" noChangeAspect="1" noChangeArrowheads="1" noTextEdit="1"/>
          </p:cNvSpPr>
          <p:nvPr>
            <p:ph type="sldImg"/>
          </p:nvPr>
        </p:nvSpPr>
        <p:spPr>
          <a:xfrm>
            <a:off x="1182688" y="696913"/>
            <a:ext cx="4648200" cy="3486150"/>
          </a:xfrm>
          <a:ln/>
        </p:spPr>
      </p:sp>
      <p:sp>
        <p:nvSpPr>
          <p:cNvPr id="139267" name="Rectangle 3"/>
          <p:cNvSpPr>
            <a:spLocks noGrp="1" noChangeArrowheads="1"/>
          </p:cNvSpPr>
          <p:nvPr>
            <p:ph type="body" idx="1"/>
          </p:nvPr>
        </p:nvSpPr>
        <p:spPr>
          <a:xfrm>
            <a:off x="876300" y="4468813"/>
            <a:ext cx="5318125" cy="4294187"/>
          </a:xfrm>
          <a:noFill/>
        </p:spPr>
        <p:txBody>
          <a:bodyPr lIns="93557" tIns="46778" rIns="93557" bIns="46778"/>
          <a:lstStyle/>
          <a:p>
            <a:pPr marL="114300" indent="-114300" eaLnBrk="1" hangingPunct="1"/>
            <a:r>
              <a:rPr lang="en-US" b="1">
                <a:latin typeface="Times New Roman" charset="0"/>
              </a:rPr>
              <a:t>Instructor Notes</a:t>
            </a:r>
          </a:p>
          <a:p>
            <a:pPr marL="114300" indent="-114300" eaLnBrk="1" hangingPunct="1">
              <a:buFontTx/>
              <a:buChar char="•"/>
            </a:pPr>
            <a:r>
              <a:rPr lang="en-US">
                <a:latin typeface="Times New Roman" charset="0"/>
              </a:rPr>
              <a:t>Some toxins are naturally associated with certain plants, mushrooms, and seafood. Toxins are a natural part of some fish.</a:t>
            </a:r>
          </a:p>
          <a:p>
            <a:pPr marL="114300" indent="-114300" eaLnBrk="1" hangingPunct="1">
              <a:buFontTx/>
              <a:buChar char="•"/>
            </a:pPr>
            <a:r>
              <a:rPr lang="en-US">
                <a:latin typeface="Times New Roman" charset="0"/>
              </a:rPr>
              <a:t>Other toxins, such as histamine, are made by pathogens on the fish when it is time-temperature abused. This can occur in tuna, bonito, mackerel, and mahi mahi. </a:t>
            </a:r>
          </a:p>
          <a:p>
            <a:pPr marL="114300" indent="-114300" eaLnBrk="1" hangingPunct="1">
              <a:buFontTx/>
              <a:buChar char="•"/>
            </a:pPr>
            <a:r>
              <a:rPr lang="en-US">
                <a:latin typeface="Times New Roman" charset="0"/>
              </a:rPr>
              <a:t>Some fish become contaminated when they eat smaller fish that have eaten a toxin. One of these toxins is the ciguatera toxin. It can be found in barracuda, snapper, grouper, and amberjack. Shellfish, such as oysters, can be contaminated when they eat marine algae that have a toxin.</a:t>
            </a:r>
          </a:p>
          <a:p>
            <a:pPr marL="114300" indent="-114300" eaLnBrk="1" hangingPunct="1"/>
            <a:endParaRPr lang="en-US">
              <a:latin typeface="Times New Roman" charset="0"/>
            </a:endParaRPr>
          </a:p>
          <a:p>
            <a:pPr marL="114300" indent="-114300" eaLnBrk="1" hangingPunct="1"/>
            <a:endParaRPr lang="en-US">
              <a:latin typeface="Times New Roman" charset="0"/>
            </a:endParaRPr>
          </a:p>
          <a:p>
            <a:pPr marL="114300" indent="-114300" eaLnBrk="1" hangingPunct="1">
              <a:spcBef>
                <a:spcPct val="0"/>
              </a:spcBef>
              <a:buFontTx/>
              <a:buChar char="•"/>
            </a:pPr>
            <a:endParaRPr lang="en-US">
              <a:latin typeface="Times New Roman"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38A09A69-E1C8-434A-9253-B4A500A9A692}" type="slidenum">
              <a:rPr lang="en-US" sz="1200" b="0" smtClean="0">
                <a:solidFill>
                  <a:schemeClr val="tx1"/>
                </a:solidFill>
              </a:rPr>
              <a:pPr eaLnBrk="1" hangingPunct="1">
                <a:defRPr/>
              </a:pPr>
              <a:t>55</a:t>
            </a:fld>
            <a:endParaRPr lang="en-US" sz="1200" b="0" smtClean="0">
              <a:solidFill>
                <a:schemeClr val="tx1"/>
              </a:solidFill>
            </a:endParaRPr>
          </a:p>
        </p:txBody>
      </p:sp>
      <p:sp>
        <p:nvSpPr>
          <p:cNvPr id="347139" name="Rectangle 2"/>
          <p:cNvSpPr>
            <a:spLocks noGrp="1" noRot="1" noChangeAspect="1" noChangeArrowheads="1" noTextEdit="1"/>
          </p:cNvSpPr>
          <p:nvPr>
            <p:ph type="sldImg"/>
          </p:nvPr>
        </p:nvSpPr>
        <p:spPr>
          <a:xfrm>
            <a:off x="1182688" y="696913"/>
            <a:ext cx="4648200" cy="3486150"/>
          </a:xfrm>
          <a:ln/>
        </p:spPr>
      </p:sp>
      <p:sp>
        <p:nvSpPr>
          <p:cNvPr id="141315" name="Rectangle 3"/>
          <p:cNvSpPr>
            <a:spLocks noGrp="1" noChangeArrowheads="1"/>
          </p:cNvSpPr>
          <p:nvPr>
            <p:ph type="body" idx="1"/>
          </p:nvPr>
        </p:nvSpPr>
        <p:spPr>
          <a:xfrm>
            <a:off x="876300" y="4468813"/>
            <a:ext cx="5318125" cy="4294187"/>
          </a:xfrm>
          <a:noFill/>
        </p:spPr>
        <p:txBody>
          <a:bodyPr lIns="93557" tIns="46778" rIns="93557" bIns="46778"/>
          <a:lstStyle/>
          <a:p>
            <a:pPr marL="114300" indent="-114300" eaLnBrk="1" hangingPunct="1"/>
            <a:r>
              <a:rPr lang="en-US" b="1">
                <a:latin typeface="Times New Roman" charset="0"/>
              </a:rPr>
              <a:t>Instructor Notes</a:t>
            </a:r>
          </a:p>
          <a:p>
            <a:pPr marL="114300" indent="-114300" eaLnBrk="1" hangingPunct="1">
              <a:buFontTx/>
              <a:buChar char="•"/>
            </a:pPr>
            <a:r>
              <a:rPr lang="en-US">
                <a:latin typeface="Times New Roman" charset="0"/>
              </a:rPr>
              <a:t>Toxins cannot be destroyed by cooking or freezing. The most important way to prevent a foodborne illness is to purchase plants, mushrooms, and seafood from approved, reputable suppliers. It is also important to control time and temperature when handling raw fish.</a:t>
            </a:r>
          </a:p>
          <a:p>
            <a:pPr marL="114300" indent="-114300" eaLnBrk="1" hangingPunct="1"/>
            <a:endParaRPr lang="en-US">
              <a:latin typeface="Times New Roman" charset="0"/>
            </a:endParaRPr>
          </a:p>
          <a:p>
            <a:pPr marL="114300" indent="-114300" eaLnBrk="1" hangingPunct="1"/>
            <a:endParaRPr lang="en-US">
              <a:latin typeface="Times New Roman" charset="0"/>
            </a:endParaRPr>
          </a:p>
          <a:p>
            <a:pPr marL="114300" indent="-114300" eaLnBrk="1" hangingPunct="1">
              <a:spcBef>
                <a:spcPct val="0"/>
              </a:spcBef>
              <a:buFontTx/>
              <a:buChar char="•"/>
            </a:pPr>
            <a:endParaRPr lang="en-US">
              <a:latin typeface="Times New Roman" charset="0"/>
            </a:endParaRPr>
          </a:p>
          <a:p>
            <a:pPr marL="114300" indent="-114300" eaLnBrk="1" hangingPunct="1"/>
            <a:endParaRPr lang="en-US">
              <a:latin typeface="Times New Roman" charset="0"/>
            </a:endParaRPr>
          </a:p>
          <a:p>
            <a:pPr marL="114300" indent="-114300" eaLnBrk="1" hangingPunct="1"/>
            <a:endParaRPr lang="en-US">
              <a:latin typeface="Times New Roman" charset="0"/>
            </a:endParaRPr>
          </a:p>
          <a:p>
            <a:pPr marL="114300" indent="-114300" eaLnBrk="1" hangingPunct="1">
              <a:spcBef>
                <a:spcPct val="0"/>
              </a:spcBef>
              <a:buFontTx/>
              <a:buChar char="•"/>
            </a:pPr>
            <a:endParaRPr lang="en-US">
              <a:latin typeface="Times New Roman"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4A6FE3F2-B1A3-364D-8D2D-74D8DEE7BF64}" type="slidenum">
              <a:rPr lang="en-US" sz="1200" b="0" smtClean="0">
                <a:solidFill>
                  <a:schemeClr val="tx1"/>
                </a:solidFill>
              </a:rPr>
              <a:pPr eaLnBrk="1" hangingPunct="1">
                <a:defRPr/>
              </a:pPr>
              <a:t>56</a:t>
            </a:fld>
            <a:endParaRPr lang="en-US" sz="1200" b="0" smtClean="0">
              <a:solidFill>
                <a:schemeClr val="tx1"/>
              </a:solidFill>
            </a:endParaRPr>
          </a:p>
        </p:txBody>
      </p:sp>
      <p:sp>
        <p:nvSpPr>
          <p:cNvPr id="348163" name="Rectangle 2"/>
          <p:cNvSpPr>
            <a:spLocks noGrp="1" noRot="1" noChangeAspect="1" noChangeArrowheads="1" noTextEdit="1"/>
          </p:cNvSpPr>
          <p:nvPr>
            <p:ph type="sldImg"/>
          </p:nvPr>
        </p:nvSpPr>
        <p:spPr>
          <a:xfrm>
            <a:off x="1181100" y="698500"/>
            <a:ext cx="4648200" cy="3486150"/>
          </a:xfrm>
          <a:ln/>
        </p:spPr>
      </p:sp>
      <p:sp>
        <p:nvSpPr>
          <p:cNvPr id="348164" name="Rectangle 3"/>
          <p:cNvSpPr>
            <a:spLocks noGrp="1" noChangeArrowheads="1"/>
          </p:cNvSpPr>
          <p:nvPr>
            <p:ph type="body" idx="1"/>
          </p:nvPr>
        </p:nvSpPr>
        <p:spPr>
          <a:xfrm>
            <a:off x="876300" y="4465638"/>
            <a:ext cx="5367338" cy="41830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830" tIns="46415" rIns="92830" bIns="46415"/>
          <a:lstStyle/>
          <a:p>
            <a:pPr marL="114300" indent="-114300" eaLnBrk="1" hangingPunct="1">
              <a:defRPr/>
            </a:pPr>
            <a:r>
              <a:rPr lang="en-US" b="1">
                <a:latin typeface="Times New Roman" charset="0"/>
                <a:cs typeface="+mn-cs"/>
              </a:rPr>
              <a:t>Instructor Notes</a:t>
            </a:r>
          </a:p>
          <a:p>
            <a:pPr marL="114300" indent="-114300" eaLnBrk="1" hangingPunct="1">
              <a:buFontTx/>
              <a:buChar char="•"/>
              <a:defRPr/>
            </a:pPr>
            <a:r>
              <a:rPr lang="en-US">
                <a:latin typeface="Times New Roman" charset="0"/>
                <a:cs typeface="+mn-cs"/>
              </a:rPr>
              <a:t>Chemicals can contaminate food if they are used or stored the wrong way. </a:t>
            </a:r>
          </a:p>
          <a:p>
            <a:pPr marL="114300" indent="-114300" eaLnBrk="1" hangingPunct="1">
              <a:buFontTx/>
              <a:buChar char="•"/>
              <a:defRPr/>
            </a:pPr>
            <a:r>
              <a:rPr lang="en-US">
                <a:latin typeface="Times New Roman" charset="0"/>
                <a:cs typeface="+mn-cs"/>
              </a:rPr>
              <a:t>Cleaners, sanitizers, polishes, machine lubricants, and pesticides can be risks. Also included are deodorizers, first-aid products, and health and beauty products, such as hand lotions and hairsprays. </a:t>
            </a:r>
          </a:p>
          <a:p>
            <a:pPr marL="114300" indent="-114300" eaLnBrk="1" hangingPunct="1">
              <a:buFontTx/>
              <a:buChar char="•"/>
              <a:defRPr/>
            </a:pPr>
            <a:r>
              <a:rPr lang="en-US">
                <a:latin typeface="Times New Roman" charset="0"/>
                <a:cs typeface="+mn-cs"/>
              </a:rPr>
              <a:t>Certain types of kitchenware and equipment can be risks for chemical contamination. These include items made from pewter, copper, zinc, and some types of painted pottery. These materials are not food grade and can contaminate food. This is especially true when acidic food, such as tomato sauce, is held in them, as shown on the slide.</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441C0004-EC70-3640-BBA6-3F74B405760B}" type="slidenum">
              <a:rPr lang="en-US" sz="1200" b="0" smtClean="0">
                <a:solidFill>
                  <a:schemeClr val="tx1"/>
                </a:solidFill>
              </a:rPr>
              <a:pPr eaLnBrk="1" hangingPunct="1">
                <a:defRPr/>
              </a:pPr>
              <a:t>57</a:t>
            </a:fld>
            <a:endParaRPr lang="en-US" sz="1200" b="0" smtClean="0">
              <a:solidFill>
                <a:schemeClr val="tx1"/>
              </a:solidFill>
            </a:endParaRPr>
          </a:p>
        </p:txBody>
      </p:sp>
      <p:sp>
        <p:nvSpPr>
          <p:cNvPr id="349187" name="Rectangle 2"/>
          <p:cNvSpPr>
            <a:spLocks noGrp="1" noRot="1" noChangeAspect="1" noChangeArrowheads="1" noTextEdit="1"/>
          </p:cNvSpPr>
          <p:nvPr>
            <p:ph type="sldImg"/>
          </p:nvPr>
        </p:nvSpPr>
        <p:spPr>
          <a:xfrm>
            <a:off x="1181100" y="698500"/>
            <a:ext cx="4648200" cy="3486150"/>
          </a:xfrm>
          <a:ln/>
        </p:spPr>
      </p:sp>
      <p:sp>
        <p:nvSpPr>
          <p:cNvPr id="349188" name="Rectangle 3"/>
          <p:cNvSpPr>
            <a:spLocks noGrp="1" noChangeArrowheads="1"/>
          </p:cNvSpPr>
          <p:nvPr>
            <p:ph type="body" idx="1"/>
          </p:nvPr>
        </p:nvSpPr>
        <p:spPr>
          <a:xfrm>
            <a:off x="876300" y="4465638"/>
            <a:ext cx="5367338" cy="41830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830" tIns="46415" rIns="92830" bIns="46415"/>
          <a:lstStyle/>
          <a:p>
            <a:pPr marL="114300" indent="-114300" eaLnBrk="1" hangingPunct="1">
              <a:defRPr/>
            </a:pPr>
            <a:r>
              <a:rPr lang="en-US" b="1">
                <a:latin typeface="Times New Roman" charset="0"/>
                <a:cs typeface="+mn-cs"/>
              </a:rPr>
              <a:t>Instructor Notes</a:t>
            </a:r>
          </a:p>
          <a:p>
            <a:pPr marL="114300" indent="-114300" eaLnBrk="1" hangingPunct="1">
              <a:buFontTx/>
              <a:buChar char="•"/>
              <a:defRPr/>
            </a:pPr>
            <a:r>
              <a:rPr lang="en-US">
                <a:latin typeface="Times New Roman" charset="0"/>
                <a:cs typeface="+mn-cs"/>
              </a:rPr>
              <a:t>If an illness is suspected, call the emergency number in your area and the Poison Control number. Consult the chemical</a:t>
            </a:r>
            <a:r>
              <a:rPr lang="ja-JP" altLang="en-US">
                <a:latin typeface="Times New Roman" charset="0"/>
                <a:cs typeface="+mn-cs"/>
              </a:rPr>
              <a:t>’</a:t>
            </a:r>
            <a:r>
              <a:rPr lang="en-US">
                <a:latin typeface="Times New Roman" charset="0"/>
                <a:cs typeface="+mn-cs"/>
              </a:rPr>
              <a:t>s Material Safety Data Sheet (MSDS), which contains important safety information about the chemical.</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9DEB32E6-D0D2-034B-B127-1621FDEBD066}" type="slidenum">
              <a:rPr lang="en-US" sz="1200" b="0" smtClean="0">
                <a:solidFill>
                  <a:schemeClr val="tx1"/>
                </a:solidFill>
              </a:rPr>
              <a:pPr eaLnBrk="1" hangingPunct="1">
                <a:defRPr/>
              </a:pPr>
              <a:t>58</a:t>
            </a:fld>
            <a:endParaRPr lang="en-US" sz="1200" b="0" smtClean="0">
              <a:solidFill>
                <a:schemeClr val="tx1"/>
              </a:solidFill>
            </a:endParaRPr>
          </a:p>
        </p:txBody>
      </p:sp>
      <p:sp>
        <p:nvSpPr>
          <p:cNvPr id="350211" name="Rectangle 2"/>
          <p:cNvSpPr>
            <a:spLocks noGrp="1" noRot="1" noChangeAspect="1" noChangeArrowheads="1" noTextEdit="1"/>
          </p:cNvSpPr>
          <p:nvPr>
            <p:ph type="sldImg"/>
          </p:nvPr>
        </p:nvSpPr>
        <p:spPr>
          <a:xfrm>
            <a:off x="1181100" y="698500"/>
            <a:ext cx="4648200" cy="3486150"/>
          </a:xfrm>
          <a:ln/>
        </p:spPr>
      </p:sp>
      <p:sp>
        <p:nvSpPr>
          <p:cNvPr id="147459" name="Notes Placeholder 1"/>
          <p:cNvSpPr>
            <a:spLocks noGrp="1"/>
          </p:cNvSpPr>
          <p:nvPr/>
        </p:nvSpPr>
        <p:spPr bwMode="auto">
          <a:xfrm>
            <a:off x="701675" y="4416425"/>
            <a:ext cx="5608638" cy="418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37" tIns="46219" rIns="92437" bIns="46219"/>
          <a:lstStyle/>
          <a:p>
            <a:pPr marL="233363" indent="-233363" eaLnBrk="0" hangingPunct="0">
              <a:spcBef>
                <a:spcPct val="30000"/>
              </a:spcBef>
            </a:pPr>
            <a:endParaRPr lang="en-US" sz="1200" b="0">
              <a:solidFill>
                <a:schemeClr val="tx1"/>
              </a:solidFill>
              <a:latin typeface="Times New Roman"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40CF074C-9D9F-1945-9011-B3E306F8409C}" type="slidenum">
              <a:rPr lang="en-US" sz="1200" b="0" smtClean="0">
                <a:solidFill>
                  <a:schemeClr val="tx1"/>
                </a:solidFill>
              </a:rPr>
              <a:pPr eaLnBrk="1" hangingPunct="1">
                <a:defRPr/>
              </a:pPr>
              <a:t>59</a:t>
            </a:fld>
            <a:endParaRPr lang="en-US" sz="1200" b="0" smtClean="0">
              <a:solidFill>
                <a:schemeClr val="tx1"/>
              </a:solidFill>
            </a:endParaRPr>
          </a:p>
        </p:txBody>
      </p:sp>
      <p:sp>
        <p:nvSpPr>
          <p:cNvPr id="351235" name="Rectangle 2"/>
          <p:cNvSpPr>
            <a:spLocks noGrp="1" noRot="1" noChangeAspect="1" noChangeArrowheads="1" noTextEdit="1"/>
          </p:cNvSpPr>
          <p:nvPr>
            <p:ph type="sldImg"/>
          </p:nvPr>
        </p:nvSpPr>
        <p:spPr>
          <a:xfrm>
            <a:off x="1181100" y="698500"/>
            <a:ext cx="4648200" cy="3486150"/>
          </a:xfrm>
          <a:ln/>
        </p:spPr>
      </p:sp>
      <p:sp>
        <p:nvSpPr>
          <p:cNvPr id="149507" name="Notes Placeholder 1"/>
          <p:cNvSpPr>
            <a:spLocks noGrp="1"/>
          </p:cNvSpPr>
          <p:nvPr/>
        </p:nvSpPr>
        <p:spPr bwMode="auto">
          <a:xfrm>
            <a:off x="701675" y="4416425"/>
            <a:ext cx="5608638" cy="418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37" tIns="46219" rIns="92437" bIns="46219"/>
          <a:lstStyle/>
          <a:p>
            <a:pPr marL="233363" indent="-233363" eaLnBrk="0" hangingPunct="0">
              <a:spcBef>
                <a:spcPct val="30000"/>
              </a:spcBef>
            </a:pPr>
            <a:endParaRPr lang="en-US" sz="1200" b="0">
              <a:solidFill>
                <a:schemeClr val="tx1"/>
              </a:solidFill>
              <a:latin typeface="Times New Roma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EC99A4FA-B570-4A44-A340-8B6B363A0606}" type="slidenum">
              <a:rPr lang="en-US" sz="1200" b="0" smtClean="0">
                <a:solidFill>
                  <a:schemeClr val="tx1"/>
                </a:solidFill>
              </a:rPr>
              <a:pPr eaLnBrk="1" hangingPunct="1">
                <a:defRPr/>
              </a:pPr>
              <a:t>6</a:t>
            </a:fld>
            <a:endParaRPr lang="en-US" sz="1200" b="0" smtClean="0">
              <a:solidFill>
                <a:schemeClr val="tx1"/>
              </a:solidFill>
            </a:endParaRPr>
          </a:p>
        </p:txBody>
      </p:sp>
      <p:sp>
        <p:nvSpPr>
          <p:cNvPr id="296963" name="Rectangle 2"/>
          <p:cNvSpPr>
            <a:spLocks noGrp="1" noRot="1" noChangeAspect="1" noChangeArrowheads="1" noTextEdit="1"/>
          </p:cNvSpPr>
          <p:nvPr>
            <p:ph type="sldImg"/>
          </p:nvPr>
        </p:nvSpPr>
        <p:spPr>
          <a:xfrm>
            <a:off x="1181100" y="698500"/>
            <a:ext cx="4648200" cy="3486150"/>
          </a:xfrm>
          <a:ln/>
        </p:spPr>
      </p:sp>
      <p:sp>
        <p:nvSpPr>
          <p:cNvPr id="296964" name="Rectangle 3"/>
          <p:cNvSpPr>
            <a:spLocks noGrp="1" noChangeArrowheads="1"/>
          </p:cNvSpPr>
          <p:nvPr>
            <p:ph type="body" idx="1"/>
          </p:nvPr>
        </p:nvSpPr>
        <p:spPr>
          <a:xfrm>
            <a:off x="876300" y="4467225"/>
            <a:ext cx="5143500" cy="4181475"/>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4300" indent="-114300" eaLnBrk="1" hangingPunct="1">
              <a:lnSpc>
                <a:spcPct val="80000"/>
              </a:lnSpc>
              <a:spcBef>
                <a:spcPct val="50000"/>
              </a:spcBef>
              <a:defRPr/>
            </a:pPr>
            <a:r>
              <a:rPr lang="en-US" b="1">
                <a:latin typeface="Times New Roman" charset="0"/>
                <a:cs typeface="Times New Roman" charset="0"/>
              </a:rPr>
              <a:t>Instructor Notes</a:t>
            </a:r>
          </a:p>
          <a:p>
            <a:pPr marL="114300" indent="-114300" eaLnBrk="1" hangingPunct="1">
              <a:lnSpc>
                <a:spcPct val="80000"/>
              </a:lnSpc>
              <a:spcBef>
                <a:spcPct val="50000"/>
              </a:spcBef>
              <a:buSzPct val="80000"/>
              <a:buFontTx/>
              <a:buChar char="•"/>
              <a:defRPr/>
            </a:pPr>
            <a:r>
              <a:rPr lang="en-US">
                <a:latin typeface="Times New Roman" charset="0"/>
                <a:cs typeface="Times New Roman" charset="0"/>
              </a:rPr>
              <a:t>National Restaurant Association figures show that one foodborne-illness outbreak can cost an operation thousands of dollars and even result in closure. </a:t>
            </a:r>
          </a:p>
          <a:p>
            <a:pPr marL="114300" indent="-114300" eaLnBrk="1" hangingPunct="1">
              <a:lnSpc>
                <a:spcPct val="80000"/>
              </a:lnSpc>
              <a:spcBef>
                <a:spcPct val="50000"/>
              </a:spcBef>
              <a:buSzPct val="80000"/>
              <a:buFontTx/>
              <a:buChar char="•"/>
              <a:defRPr/>
            </a:pPr>
            <a:r>
              <a:rPr lang="en-US">
                <a:latin typeface="Times New Roman" charset="0"/>
                <a:cs typeface="Times New Roman" charset="0"/>
              </a:rPr>
              <a:t>Most important, victims of foodborne illness may experience lost work, medical costs, long-term disability, and even death.  </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3502B503-1F60-E547-9A4F-58EB772150D1}" type="slidenum">
              <a:rPr lang="en-US" sz="1200" b="0" smtClean="0">
                <a:solidFill>
                  <a:schemeClr val="tx1"/>
                </a:solidFill>
              </a:rPr>
              <a:pPr eaLnBrk="1" hangingPunct="1">
                <a:defRPr/>
              </a:pPr>
              <a:t>60</a:t>
            </a:fld>
            <a:endParaRPr lang="en-US" sz="1200" b="0" smtClean="0">
              <a:solidFill>
                <a:schemeClr val="tx1"/>
              </a:solidFill>
            </a:endParaRPr>
          </a:p>
        </p:txBody>
      </p:sp>
      <p:sp>
        <p:nvSpPr>
          <p:cNvPr id="352259" name="Rectangle 2"/>
          <p:cNvSpPr>
            <a:spLocks noGrp="1" noRot="1" noChangeAspect="1" noChangeArrowheads="1" noTextEdit="1"/>
          </p:cNvSpPr>
          <p:nvPr>
            <p:ph type="sldImg"/>
          </p:nvPr>
        </p:nvSpPr>
        <p:spPr>
          <a:xfrm>
            <a:off x="1181100" y="698500"/>
            <a:ext cx="4648200" cy="3486150"/>
          </a:xfrm>
          <a:ln/>
        </p:spPr>
      </p:sp>
      <p:sp>
        <p:nvSpPr>
          <p:cNvPr id="151555" name="Notes Placeholder 1"/>
          <p:cNvSpPr>
            <a:spLocks noGrp="1"/>
          </p:cNvSpPr>
          <p:nvPr/>
        </p:nvSpPr>
        <p:spPr bwMode="auto">
          <a:xfrm>
            <a:off x="701675" y="4416425"/>
            <a:ext cx="5608638" cy="418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37" tIns="46219" rIns="92437" bIns="46219"/>
          <a:lstStyle/>
          <a:p>
            <a:pPr marL="233363" indent="-233363" eaLnBrk="0" hangingPunct="0">
              <a:spcBef>
                <a:spcPct val="30000"/>
              </a:spcBef>
            </a:pPr>
            <a:endParaRPr lang="en-US" sz="1200" b="0">
              <a:solidFill>
                <a:schemeClr val="tx1"/>
              </a:solidFill>
              <a:latin typeface="Times New Roman" charset="0"/>
            </a:endParaRPr>
          </a:p>
        </p:txBody>
      </p:sp>
      <p:sp>
        <p:nvSpPr>
          <p:cNvPr id="352261" name="Notes Placeholder 1"/>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4300" indent="-114300" eaLnBrk="1" hangingPunct="1">
              <a:defRPr/>
            </a:pPr>
            <a:r>
              <a:rPr lang="en-US" b="1">
                <a:latin typeface="Times New Roman" charset="0"/>
                <a:cs typeface="+mn-cs"/>
              </a:rPr>
              <a:t>Instructor Notes</a:t>
            </a:r>
          </a:p>
          <a:p>
            <a:pPr marL="114300" indent="-114300" eaLnBrk="1" hangingPunct="1">
              <a:buFontTx/>
              <a:buChar char="•"/>
              <a:defRPr/>
            </a:pPr>
            <a:r>
              <a:rPr lang="en-US">
                <a:latin typeface="Times New Roman" charset="0"/>
                <a:cs typeface="+mn-cs"/>
              </a:rPr>
              <a:t>Food can become contaminated when objects get into it. It can also happen when natural objects are left in food, like bones in a fish fillet.</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164F6667-CEE1-4440-85E1-4538607A65CB}" type="slidenum">
              <a:rPr lang="en-US" sz="1200" b="0" smtClean="0">
                <a:solidFill>
                  <a:schemeClr val="tx1"/>
                </a:solidFill>
              </a:rPr>
              <a:pPr eaLnBrk="1" hangingPunct="1">
                <a:defRPr/>
              </a:pPr>
              <a:t>61</a:t>
            </a:fld>
            <a:endParaRPr lang="en-US" sz="1200" b="0" smtClean="0">
              <a:solidFill>
                <a:schemeClr val="tx1"/>
              </a:solidFill>
            </a:endParaRPr>
          </a:p>
        </p:txBody>
      </p:sp>
      <p:sp>
        <p:nvSpPr>
          <p:cNvPr id="353283" name="Rectangle 2"/>
          <p:cNvSpPr>
            <a:spLocks noGrp="1" noRot="1" noChangeAspect="1" noChangeArrowheads="1" noTextEdit="1"/>
          </p:cNvSpPr>
          <p:nvPr>
            <p:ph type="sldImg"/>
          </p:nvPr>
        </p:nvSpPr>
        <p:spPr>
          <a:xfrm>
            <a:off x="1181100" y="698500"/>
            <a:ext cx="4648200" cy="3486150"/>
          </a:xfrm>
          <a:ln/>
        </p:spPr>
      </p:sp>
      <p:sp>
        <p:nvSpPr>
          <p:cNvPr id="153603" name="Notes Placeholder 1"/>
          <p:cNvSpPr>
            <a:spLocks noGrp="1"/>
          </p:cNvSpPr>
          <p:nvPr/>
        </p:nvSpPr>
        <p:spPr bwMode="auto">
          <a:xfrm>
            <a:off x="701675" y="4416425"/>
            <a:ext cx="5608638" cy="418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37" tIns="46219" rIns="92437" bIns="46219"/>
          <a:lstStyle/>
          <a:p>
            <a:pPr marL="233363" indent="-233363" eaLnBrk="0" hangingPunct="0">
              <a:spcBef>
                <a:spcPct val="30000"/>
              </a:spcBef>
            </a:pPr>
            <a:endParaRPr lang="en-US" sz="1200" b="0">
              <a:solidFill>
                <a:schemeClr val="tx1"/>
              </a:solidFill>
              <a:latin typeface="Times New Roman"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1CB15045-FDDF-2F49-8F1F-576D3DC7CFAE}" type="slidenum">
              <a:rPr lang="en-US" sz="1200" b="0" smtClean="0">
                <a:solidFill>
                  <a:schemeClr val="tx1"/>
                </a:solidFill>
              </a:rPr>
              <a:pPr eaLnBrk="1" hangingPunct="1">
                <a:defRPr/>
              </a:pPr>
              <a:t>62</a:t>
            </a:fld>
            <a:endParaRPr lang="en-US" sz="1200" b="0" smtClean="0">
              <a:solidFill>
                <a:schemeClr val="tx1"/>
              </a:solidFill>
            </a:endParaRPr>
          </a:p>
        </p:txBody>
      </p:sp>
      <p:sp>
        <p:nvSpPr>
          <p:cNvPr id="354307" name="Rectangle 2"/>
          <p:cNvSpPr>
            <a:spLocks noGrp="1" noRot="1" noChangeAspect="1" noChangeArrowheads="1" noTextEdit="1"/>
          </p:cNvSpPr>
          <p:nvPr>
            <p:ph type="sldImg"/>
          </p:nvPr>
        </p:nvSpPr>
        <p:spPr>
          <a:xfrm>
            <a:off x="1181100" y="698500"/>
            <a:ext cx="4648200" cy="3486150"/>
          </a:xfrm>
          <a:ln/>
        </p:spPr>
      </p:sp>
      <p:sp>
        <p:nvSpPr>
          <p:cNvPr id="155651" name="Rectangle 3"/>
          <p:cNvSpPr>
            <a:spLocks noGrp="1" noChangeArrowheads="1"/>
          </p:cNvSpPr>
          <p:nvPr>
            <p:ph type="body" idx="1"/>
          </p:nvPr>
        </p:nvSpPr>
        <p:spPr>
          <a:xfrm>
            <a:off x="876300" y="4465638"/>
            <a:ext cx="5391150" cy="4183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114300" indent="-114300" eaLnBrk="1" hangingPunct="1"/>
            <a:r>
              <a:rPr lang="en-US" b="1">
                <a:latin typeface="Times New Roman" charset="0"/>
              </a:rPr>
              <a:t>Instructor Notes</a:t>
            </a:r>
          </a:p>
          <a:p>
            <a:pPr marL="114300" indent="-114300" eaLnBrk="1" hangingPunct="1">
              <a:buFontTx/>
              <a:buChar char="•"/>
            </a:pPr>
            <a:r>
              <a:rPr lang="en-US">
                <a:latin typeface="Times New Roman" charset="0"/>
              </a:rPr>
              <a:t>So far, you have learned about methods to prevent the accidental contamination of food. But you also must take steps to stop people who are actually trying to contaminate it. This may include the groups listed on the slide.</a:t>
            </a:r>
          </a:p>
          <a:p>
            <a:pPr marL="114300" indent="-114300" eaLnBrk="1" hangingPunct="1">
              <a:buFontTx/>
              <a:buChar char="•"/>
            </a:pPr>
            <a:r>
              <a:rPr lang="en-US">
                <a:latin typeface="Times New Roman" charset="0"/>
              </a:rPr>
              <a:t>These people may try to tamper with your food using biological, chemical, or physical contaminants. They may even use radioactive materials. Attacks might occur anywhere in the food supply chain. But they are usually focused on a specific food item, process, or business.</a:t>
            </a:r>
          </a:p>
          <a:p>
            <a:pPr marL="114300" indent="-114300" eaLnBrk="1" hangingPunct="1">
              <a:buFont typeface="Wingdings" charset="0"/>
              <a:buChar char="§"/>
            </a:pPr>
            <a:r>
              <a:rPr lang="en-US">
                <a:latin typeface="Times New Roman" charset="0"/>
              </a:rPr>
              <a:t>The best way to protect food is to make it as difficult as possible for someone to tamper with it. For this reason, a food defense program should deal with the points in your operation where food is at risk.</a:t>
            </a:r>
          </a:p>
          <a:p>
            <a:pPr marL="114300" indent="-114300" eaLnBrk="1" hangingPunct="1">
              <a:buFont typeface="Wingdings" charset="0"/>
              <a:buChar char="§"/>
            </a:pPr>
            <a:r>
              <a:rPr lang="en-US">
                <a:latin typeface="Times New Roman" charset="0"/>
              </a:rPr>
              <a:t>The FDA has created a tool that can be used to develop a food defense program. It is based on the acronym A.L.E.R.T. It can be used to help you identify the points in your operation where food is at risk.</a:t>
            </a:r>
          </a:p>
          <a:p>
            <a:pPr marL="114300" indent="-114300" eaLnBrk="1" hangingPunct="1">
              <a:buFontTx/>
              <a:buChar char="•"/>
            </a:pPr>
            <a:endParaRPr lang="en-US">
              <a:latin typeface="Times New Roman" charset="0"/>
            </a:endParaRPr>
          </a:p>
          <a:p>
            <a:pPr marL="114300" indent="-114300" eaLnBrk="1" hangingPunct="1">
              <a:buFontTx/>
              <a:buChar char="•"/>
            </a:pPr>
            <a:endParaRPr lang="en-US">
              <a:latin typeface="Times New Roman"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EB8E1AA1-582F-FF46-9750-8CA2D234F02E}" type="slidenum">
              <a:rPr lang="en-US" sz="1200" b="0" smtClean="0">
                <a:solidFill>
                  <a:schemeClr val="tx1"/>
                </a:solidFill>
              </a:rPr>
              <a:pPr eaLnBrk="1" hangingPunct="1">
                <a:defRPr/>
              </a:pPr>
              <a:t>63</a:t>
            </a:fld>
            <a:endParaRPr lang="en-US" sz="1200" b="0" smtClean="0">
              <a:solidFill>
                <a:schemeClr val="tx1"/>
              </a:solidFill>
            </a:endParaRPr>
          </a:p>
        </p:txBody>
      </p:sp>
      <p:sp>
        <p:nvSpPr>
          <p:cNvPr id="355331" name="Rectangle 2"/>
          <p:cNvSpPr>
            <a:spLocks noGrp="1" noRot="1" noChangeAspect="1" noChangeArrowheads="1" noTextEdit="1"/>
          </p:cNvSpPr>
          <p:nvPr>
            <p:ph type="sldImg"/>
          </p:nvPr>
        </p:nvSpPr>
        <p:spPr>
          <a:xfrm>
            <a:off x="1181100" y="698500"/>
            <a:ext cx="4648200" cy="3486150"/>
          </a:xfrm>
          <a:ln/>
        </p:spPr>
      </p:sp>
      <p:sp>
        <p:nvSpPr>
          <p:cNvPr id="157699" name="Rectangle 3"/>
          <p:cNvSpPr>
            <a:spLocks noGrp="1" noChangeArrowheads="1"/>
          </p:cNvSpPr>
          <p:nvPr>
            <p:ph type="body" idx="1"/>
          </p:nvPr>
        </p:nvSpPr>
        <p:spPr>
          <a:xfrm>
            <a:off x="876300" y="4465638"/>
            <a:ext cx="5715000"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114300" indent="-114300" eaLnBrk="1" hangingPunct="1"/>
            <a:r>
              <a:rPr lang="en-US" b="1">
                <a:latin typeface="Times New Roman" charset="0"/>
              </a:rPr>
              <a:t>Instructor Notes</a:t>
            </a:r>
          </a:p>
          <a:p>
            <a:pPr marL="114300" indent="-114300" eaLnBrk="1" hangingPunct="1"/>
            <a:endParaRPr lang="en-US" b="1">
              <a:latin typeface="Times New Roman" charset="0"/>
            </a:endParaRPr>
          </a:p>
          <a:p>
            <a:pPr marL="114300" indent="-114300" eaLnBrk="1" hangingPunct="1">
              <a:buFontTx/>
              <a:buChar char="•"/>
            </a:pPr>
            <a:r>
              <a:rPr lang="en-US" b="1">
                <a:latin typeface="Times New Roman" charset="0"/>
              </a:rPr>
              <a:t>Assure</a:t>
            </a:r>
            <a:r>
              <a:rPr lang="en-US">
                <a:latin typeface="Times New Roman" charset="0"/>
              </a:rPr>
              <a:t> Make sure that products you receive are from safe sources. Supervise product deliveries. Use approved suppliers who practice food defense. Request that delivery vehicles are locked or sealed.</a:t>
            </a:r>
          </a:p>
          <a:p>
            <a:pPr marL="114300" indent="-114300" eaLnBrk="1" hangingPunct="1">
              <a:buFontTx/>
              <a:buChar char="•"/>
            </a:pPr>
            <a:r>
              <a:rPr lang="en-US" b="1">
                <a:latin typeface="Times New Roman" charset="0"/>
              </a:rPr>
              <a:t>Look</a:t>
            </a:r>
            <a:r>
              <a:rPr lang="en-US">
                <a:latin typeface="Times New Roman" charset="0"/>
              </a:rPr>
              <a:t> Monitor the security of products in the facility. Limit access to prep and storage areas. Locking storage areas is one way to do this. Create a system for handling damaged products. Store chemicals in a secure location. Train staff to spot food defense threats.</a:t>
            </a:r>
          </a:p>
          <a:p>
            <a:pPr marL="114300" indent="-114300" eaLnBrk="1" hangingPunct="1">
              <a:buFontTx/>
              <a:buChar char="•"/>
            </a:pPr>
            <a:r>
              <a:rPr lang="en-US" b="1">
                <a:latin typeface="Times New Roman" charset="0"/>
              </a:rPr>
              <a:t>Employees</a:t>
            </a:r>
            <a:r>
              <a:rPr lang="en-US">
                <a:latin typeface="Times New Roman" charset="0"/>
              </a:rPr>
              <a:t> Know who is in your facility. Limit access to prep and storage areas. Identify all visitors, and verify credentials. Conduct background checks on staff.</a:t>
            </a:r>
          </a:p>
          <a:p>
            <a:pPr marL="114300" indent="-114300">
              <a:buFontTx/>
              <a:buChar char="•"/>
            </a:pPr>
            <a:r>
              <a:rPr lang="en-US" b="1">
                <a:latin typeface="Times New Roman" charset="0"/>
              </a:rPr>
              <a:t>Reports</a:t>
            </a:r>
            <a:r>
              <a:rPr lang="en-US">
                <a:latin typeface="Times New Roman" charset="0"/>
              </a:rPr>
              <a:t> Keep information related to food defense accessible. Receiving logs. Office files and documents. Staff files. Random food defense self-inspections.</a:t>
            </a:r>
          </a:p>
          <a:p>
            <a:pPr marL="114300" indent="-114300">
              <a:buFontTx/>
              <a:buChar char="•"/>
            </a:pPr>
            <a:r>
              <a:rPr lang="en-US" b="1">
                <a:latin typeface="Times New Roman" charset="0"/>
              </a:rPr>
              <a:t>Threat</a:t>
            </a:r>
            <a:r>
              <a:rPr lang="en-US">
                <a:latin typeface="Times New Roman" charset="0"/>
              </a:rPr>
              <a:t> Identify what you will do and who you will contact if there is suspicious activity or a threat at your operation.  Hold any product you suspect to be contaminated.  Contact your regulatory authority immediately. Maintain an emergency contact list.</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76529054-0A5C-3241-9E08-CB2DACDCE6DB}" type="slidenum">
              <a:rPr lang="en-US" sz="1200" b="0" smtClean="0">
                <a:solidFill>
                  <a:schemeClr val="tx1"/>
                </a:solidFill>
              </a:rPr>
              <a:pPr eaLnBrk="1" hangingPunct="1">
                <a:defRPr/>
              </a:pPr>
              <a:t>64</a:t>
            </a:fld>
            <a:endParaRPr lang="en-US" sz="1200" b="0" smtClean="0">
              <a:solidFill>
                <a:schemeClr val="tx1"/>
              </a:solidFill>
            </a:endParaRPr>
          </a:p>
        </p:txBody>
      </p:sp>
      <p:sp>
        <p:nvSpPr>
          <p:cNvPr id="356355" name="Rectangle 2"/>
          <p:cNvSpPr>
            <a:spLocks noGrp="1" noRot="1" noChangeAspect="1" noChangeArrowheads="1" noTextEdit="1"/>
          </p:cNvSpPr>
          <p:nvPr>
            <p:ph type="sldImg"/>
          </p:nvPr>
        </p:nvSpPr>
        <p:spPr>
          <a:xfrm>
            <a:off x="1181100" y="698500"/>
            <a:ext cx="4648200" cy="3486150"/>
          </a:xfrm>
          <a:ln/>
        </p:spPr>
      </p:sp>
      <p:sp>
        <p:nvSpPr>
          <p:cNvPr id="80900" name="Rectangle 3"/>
          <p:cNvSpPr>
            <a:spLocks noGrp="1" noChangeArrowheads="1"/>
          </p:cNvSpPr>
          <p:nvPr>
            <p:ph type="body" idx="1"/>
          </p:nvPr>
        </p:nvSpPr>
        <p:spPr>
          <a:xfrm>
            <a:off x="876300" y="4465638"/>
            <a:ext cx="5715000" cy="452596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114300" indent="-114300" eaLnBrk="1" hangingPunct="1">
              <a:defRPr/>
            </a:pPr>
            <a:r>
              <a:rPr lang="en-US" b="1" dirty="0" smtClean="0">
                <a:ea typeface="+mn-ea"/>
                <a:cs typeface="+mn-cs"/>
              </a:rPr>
              <a:t>Instructor Notes</a:t>
            </a:r>
          </a:p>
          <a:p>
            <a:pPr marL="171450" indent="-171450" eaLnBrk="1" hangingPunct="1">
              <a:buFont typeface="Arial" pitchFamily="34" charset="0"/>
              <a:buChar char="•"/>
              <a:defRPr/>
            </a:pPr>
            <a:r>
              <a:rPr lang="en-US" dirty="0" smtClean="0">
                <a:ea typeface="+mn-ea"/>
                <a:cs typeface="+mn-cs"/>
              </a:rPr>
              <a:t>Here are some things you should consider when responding to an outbreak. These will be discussed in the next several slides.</a:t>
            </a:r>
          </a:p>
          <a:p>
            <a:pPr marL="0" indent="0" eaLnBrk="1" hangingPunct="1">
              <a:buFont typeface="Arial" pitchFamily="34" charset="0"/>
              <a:buNone/>
              <a:defRPr/>
            </a:pPr>
            <a:endParaRPr lang="en-US" dirty="0" smtClean="0">
              <a:ea typeface="+mn-ea"/>
              <a:cs typeface="+mn-cs"/>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0E2B4E48-3C45-1F42-9AB4-0A08A8E36146}" type="slidenum">
              <a:rPr lang="en-US" sz="1200" b="0" smtClean="0">
                <a:solidFill>
                  <a:schemeClr val="tx1"/>
                </a:solidFill>
              </a:rPr>
              <a:pPr eaLnBrk="1" hangingPunct="1">
                <a:defRPr/>
              </a:pPr>
              <a:t>65</a:t>
            </a:fld>
            <a:endParaRPr lang="en-US" sz="1200" b="0" smtClean="0">
              <a:solidFill>
                <a:schemeClr val="tx1"/>
              </a:solidFill>
            </a:endParaRPr>
          </a:p>
        </p:txBody>
      </p:sp>
      <p:sp>
        <p:nvSpPr>
          <p:cNvPr id="357379" name="Rectangle 2"/>
          <p:cNvSpPr>
            <a:spLocks noGrp="1" noRot="1" noChangeAspect="1" noChangeArrowheads="1" noTextEdit="1"/>
          </p:cNvSpPr>
          <p:nvPr>
            <p:ph type="sldImg"/>
          </p:nvPr>
        </p:nvSpPr>
        <p:spPr>
          <a:xfrm>
            <a:off x="1181100" y="698500"/>
            <a:ext cx="4648200" cy="3486150"/>
          </a:xfrm>
          <a:ln/>
        </p:spPr>
      </p:sp>
      <p:sp>
        <p:nvSpPr>
          <p:cNvPr id="80900" name="Rectangle 3"/>
          <p:cNvSpPr>
            <a:spLocks noGrp="1" noChangeArrowheads="1"/>
          </p:cNvSpPr>
          <p:nvPr>
            <p:ph type="body" idx="1"/>
          </p:nvPr>
        </p:nvSpPr>
        <p:spPr>
          <a:xfrm>
            <a:off x="876300" y="4465638"/>
            <a:ext cx="5715000" cy="452596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114300" indent="-114300" eaLnBrk="1" hangingPunct="1">
              <a:defRPr/>
            </a:pPr>
            <a:r>
              <a:rPr lang="en-US" b="1" dirty="0" smtClean="0">
                <a:ea typeface="+mn-ea"/>
                <a:cs typeface="+mn-cs"/>
              </a:rPr>
              <a:t>Instructor Notes</a:t>
            </a:r>
          </a:p>
          <a:p>
            <a:pPr marL="171450" indent="-171450" eaLnBrk="1" hangingPunct="1">
              <a:buFont typeface="Arial" pitchFamily="34" charset="0"/>
              <a:buChar char="•"/>
              <a:defRPr/>
            </a:pPr>
            <a:r>
              <a:rPr lang="en-US" dirty="0" smtClean="0">
                <a:ea typeface="+mn-ea"/>
                <a:cs typeface="+mn-cs"/>
              </a:rPr>
              <a:t>Ask the person making the complaint for general contact information and to identify the food that was eaten. Also ask for a description of symptoms and when the person first became sick.</a:t>
            </a:r>
          </a:p>
          <a:p>
            <a:pPr marL="171450" indent="-171450" eaLnBrk="1" hangingPunct="1">
              <a:buFont typeface="Arial" pitchFamily="34" charset="0"/>
              <a:buChar char="•"/>
              <a:defRPr/>
            </a:pPr>
            <a:r>
              <a:rPr lang="en-US" dirty="0" smtClean="0">
                <a:ea typeface="+mn-ea"/>
                <a:cs typeface="+mn-cs"/>
              </a:rPr>
              <a:t>Contact the local regulatory authority if you suspect an outbreak.</a:t>
            </a:r>
          </a:p>
          <a:p>
            <a:pPr marL="0" indent="0" eaLnBrk="1" hangingPunct="1">
              <a:buFont typeface="Arial" pitchFamily="34" charset="0"/>
              <a:buNone/>
              <a:defRPr/>
            </a:pPr>
            <a:endParaRPr lang="en-US" dirty="0" smtClean="0">
              <a:ea typeface="+mn-ea"/>
              <a:cs typeface="+mn-cs"/>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BAA3FEF9-2CAE-3D47-954F-EADCB13271BA}" type="slidenum">
              <a:rPr lang="en-US" sz="1200" b="0" smtClean="0">
                <a:solidFill>
                  <a:schemeClr val="tx1"/>
                </a:solidFill>
              </a:rPr>
              <a:pPr eaLnBrk="1" hangingPunct="1">
                <a:defRPr/>
              </a:pPr>
              <a:t>66</a:t>
            </a:fld>
            <a:endParaRPr lang="en-US" sz="1200" b="0" smtClean="0">
              <a:solidFill>
                <a:schemeClr val="tx1"/>
              </a:solidFill>
            </a:endParaRPr>
          </a:p>
        </p:txBody>
      </p:sp>
      <p:sp>
        <p:nvSpPr>
          <p:cNvPr id="358403" name="Rectangle 2"/>
          <p:cNvSpPr>
            <a:spLocks noGrp="1" noRot="1" noChangeAspect="1" noChangeArrowheads="1" noTextEdit="1"/>
          </p:cNvSpPr>
          <p:nvPr>
            <p:ph type="sldImg"/>
          </p:nvPr>
        </p:nvSpPr>
        <p:spPr>
          <a:xfrm>
            <a:off x="1181100" y="698500"/>
            <a:ext cx="4648200" cy="3486150"/>
          </a:xfrm>
          <a:ln/>
        </p:spPr>
      </p:sp>
      <p:sp>
        <p:nvSpPr>
          <p:cNvPr id="80900" name="Rectangle 3"/>
          <p:cNvSpPr>
            <a:spLocks noGrp="1" noChangeArrowheads="1"/>
          </p:cNvSpPr>
          <p:nvPr>
            <p:ph type="body" idx="1"/>
          </p:nvPr>
        </p:nvSpPr>
        <p:spPr>
          <a:xfrm>
            <a:off x="876300" y="4465638"/>
            <a:ext cx="5715000" cy="452596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114300" indent="-114300" eaLnBrk="1" hangingPunct="1">
              <a:defRPr/>
            </a:pPr>
            <a:r>
              <a:rPr lang="en-US" b="1" dirty="0" smtClean="0">
                <a:ea typeface="+mn-ea"/>
                <a:cs typeface="+mn-cs"/>
              </a:rPr>
              <a:t>Instructor Notes</a:t>
            </a:r>
          </a:p>
          <a:p>
            <a:pPr marL="171450" indent="-171450" eaLnBrk="1" hangingPunct="1">
              <a:buFont typeface="Arial" pitchFamily="34" charset="0"/>
              <a:buChar char="•"/>
              <a:defRPr/>
            </a:pPr>
            <a:r>
              <a:rPr lang="en-US" dirty="0" smtClean="0">
                <a:ea typeface="+mn-ea"/>
                <a:cs typeface="+mn-cs"/>
              </a:rPr>
              <a:t>Set the suspected product aside if any remains. Include a label with Do Not Use and Do Not Discard on it, as shown in the photo on the slide.</a:t>
            </a:r>
          </a:p>
          <a:p>
            <a:pPr marL="171450" indent="-171450" eaLnBrk="1" hangingPunct="1">
              <a:buFont typeface="Arial" pitchFamily="34" charset="0"/>
              <a:buChar char="•"/>
              <a:defRPr/>
            </a:pPr>
            <a:r>
              <a:rPr lang="en-US" dirty="0" smtClean="0">
                <a:ea typeface="+mn-ea"/>
                <a:cs typeface="+mn-cs"/>
              </a:rPr>
              <a:t>Log information about the suspected product. This might include a product description, production date, and lot number. The sell-by date and pack size should also be recorded. </a:t>
            </a:r>
          </a:p>
          <a:p>
            <a:pPr marL="0" indent="0" eaLnBrk="1" hangingPunct="1">
              <a:buFont typeface="Arial" pitchFamily="34" charset="0"/>
              <a:buNone/>
              <a:defRPr/>
            </a:pPr>
            <a:endParaRPr lang="en-US" dirty="0" smtClean="0">
              <a:ea typeface="+mn-ea"/>
              <a:cs typeface="+mn-cs"/>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7E4F9023-08C6-224F-946C-6936E4E3B08D}" type="slidenum">
              <a:rPr lang="en-US" sz="1200" b="0" smtClean="0">
                <a:solidFill>
                  <a:schemeClr val="tx1"/>
                </a:solidFill>
              </a:rPr>
              <a:pPr eaLnBrk="1" hangingPunct="1">
                <a:defRPr/>
              </a:pPr>
              <a:t>67</a:t>
            </a:fld>
            <a:endParaRPr lang="en-US" sz="1200" b="0" smtClean="0">
              <a:solidFill>
                <a:schemeClr val="tx1"/>
              </a:solidFill>
            </a:endParaRPr>
          </a:p>
        </p:txBody>
      </p:sp>
      <p:sp>
        <p:nvSpPr>
          <p:cNvPr id="359427" name="Rectangle 2"/>
          <p:cNvSpPr>
            <a:spLocks noGrp="1" noRot="1" noChangeAspect="1" noChangeArrowheads="1" noTextEdit="1"/>
          </p:cNvSpPr>
          <p:nvPr>
            <p:ph type="sldImg"/>
          </p:nvPr>
        </p:nvSpPr>
        <p:spPr>
          <a:xfrm>
            <a:off x="1181100" y="698500"/>
            <a:ext cx="4648200" cy="3486150"/>
          </a:xfrm>
          <a:ln/>
        </p:spPr>
      </p:sp>
      <p:sp>
        <p:nvSpPr>
          <p:cNvPr id="80900" name="Rectangle 3"/>
          <p:cNvSpPr>
            <a:spLocks noGrp="1" noChangeArrowheads="1"/>
          </p:cNvSpPr>
          <p:nvPr>
            <p:ph type="body" idx="1"/>
          </p:nvPr>
        </p:nvSpPr>
        <p:spPr>
          <a:xfrm>
            <a:off x="876300" y="4465638"/>
            <a:ext cx="5715000" cy="452596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114300" indent="-114300" eaLnBrk="1" hangingPunct="1">
              <a:defRPr/>
            </a:pPr>
            <a:r>
              <a:rPr lang="en-US" b="1" dirty="0" smtClean="0">
                <a:ea typeface="+mn-ea"/>
                <a:cs typeface="+mn-cs"/>
              </a:rPr>
              <a:t>Instructor Notes</a:t>
            </a:r>
          </a:p>
          <a:p>
            <a:pPr marL="171450" indent="-171450" eaLnBrk="1" hangingPunct="1">
              <a:buFont typeface="Arial" pitchFamily="34" charset="0"/>
              <a:buChar char="•"/>
              <a:defRPr/>
            </a:pPr>
            <a:r>
              <a:rPr lang="en-US" dirty="0" smtClean="0">
                <a:ea typeface="+mn-ea"/>
                <a:cs typeface="+mn-cs"/>
              </a:rPr>
              <a:t>Maintain a list of food handlers scheduled at the time of the suspected contamination. These staff members may be subject to an interview and sampling by investigators. They should also be interviewed immediately by management about their health status.</a:t>
            </a:r>
          </a:p>
          <a:p>
            <a:pPr marL="171450" indent="-171450" eaLnBrk="1" hangingPunct="1">
              <a:buFont typeface="Arial" pitchFamily="34" charset="0"/>
              <a:buChar char="•"/>
              <a:defRPr/>
            </a:pPr>
            <a:r>
              <a:rPr lang="en-US" dirty="0" smtClean="0">
                <a:ea typeface="+mn-ea"/>
                <a:cs typeface="+mn-cs"/>
              </a:rPr>
              <a:t>Cooperate with regulatory authorities in the investigation. Provide appropriate documentation. You may be asked to provide temperature logs, HACCP documents, staff files, etc.</a:t>
            </a:r>
          </a:p>
          <a:p>
            <a:pPr marL="171450" indent="-171450" eaLnBrk="1" hangingPunct="1">
              <a:buFont typeface="Arial" pitchFamily="34" charset="0"/>
              <a:buChar char="•"/>
              <a:defRPr/>
            </a:pPr>
            <a:r>
              <a:rPr lang="en-US" dirty="0" smtClean="0">
                <a:ea typeface="+mn-ea"/>
                <a:cs typeface="+mn-cs"/>
              </a:rPr>
              <a:t>Review food handling procedures to identify if standards are not being met or procedures are not working.</a:t>
            </a:r>
          </a:p>
          <a:p>
            <a:pPr marL="0" indent="0" eaLnBrk="1" hangingPunct="1">
              <a:buFont typeface="Arial" pitchFamily="34" charset="0"/>
              <a:buNone/>
              <a:defRPr/>
            </a:pPr>
            <a:endParaRPr lang="en-US" dirty="0" smtClean="0">
              <a:ea typeface="+mn-ea"/>
              <a:cs typeface="+mn-cs"/>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D85D8A93-1BA1-4742-864C-58BE2746592C}" type="slidenum">
              <a:rPr lang="en-US" sz="1200" b="0" smtClean="0">
                <a:solidFill>
                  <a:schemeClr val="tx1"/>
                </a:solidFill>
              </a:rPr>
              <a:pPr eaLnBrk="1" hangingPunct="1">
                <a:defRPr/>
              </a:pPr>
              <a:t>68</a:t>
            </a:fld>
            <a:endParaRPr lang="en-US" sz="1200" b="0" smtClean="0">
              <a:solidFill>
                <a:schemeClr val="tx1"/>
              </a:solidFill>
            </a:endParaRPr>
          </a:p>
        </p:txBody>
      </p:sp>
      <p:sp>
        <p:nvSpPr>
          <p:cNvPr id="360451" name="Rectangle 2"/>
          <p:cNvSpPr>
            <a:spLocks noGrp="1" noRot="1" noChangeAspect="1" noChangeArrowheads="1" noTextEdit="1"/>
          </p:cNvSpPr>
          <p:nvPr>
            <p:ph type="sldImg"/>
          </p:nvPr>
        </p:nvSpPr>
        <p:spPr>
          <a:xfrm>
            <a:off x="1181100" y="698500"/>
            <a:ext cx="4648200" cy="3486150"/>
          </a:xfrm>
          <a:ln/>
        </p:spPr>
      </p:sp>
      <p:sp>
        <p:nvSpPr>
          <p:cNvPr id="167939" name="Rectangle 3"/>
          <p:cNvSpPr>
            <a:spLocks noGrp="1" noChangeArrowheads="1"/>
          </p:cNvSpPr>
          <p:nvPr>
            <p:ph type="body" idx="1"/>
          </p:nvPr>
        </p:nvSpPr>
        <p:spPr>
          <a:xfrm>
            <a:off x="876300" y="4465638"/>
            <a:ext cx="5391150" cy="4183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val="1"/>
            </a:ext>
          </a:extLst>
        </p:spPr>
        <p:txBody>
          <a:bodyPr lIns="92830" tIns="46415" rIns="92830" bIns="46415"/>
          <a:lstStyle/>
          <a:p>
            <a:pPr marL="114300" indent="-114300" eaLnBrk="1" hangingPunct="1"/>
            <a:endParaRPr lang="en-US">
              <a:latin typeface="Times New Roman"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4486286C-0F6F-2C46-8D49-EC25DC4DB22C}" type="slidenum">
              <a:rPr lang="en-US" sz="1200" b="0" smtClean="0">
                <a:solidFill>
                  <a:schemeClr val="tx1"/>
                </a:solidFill>
              </a:rPr>
              <a:pPr eaLnBrk="1" hangingPunct="1">
                <a:defRPr/>
              </a:pPr>
              <a:t>69</a:t>
            </a:fld>
            <a:endParaRPr lang="en-US" sz="1200" b="0" smtClean="0">
              <a:solidFill>
                <a:schemeClr val="tx1"/>
              </a:solidFill>
            </a:endParaRPr>
          </a:p>
        </p:txBody>
      </p:sp>
      <p:sp>
        <p:nvSpPr>
          <p:cNvPr id="361475" name="Rectangle 2"/>
          <p:cNvSpPr>
            <a:spLocks noGrp="1" noRot="1" noChangeAspect="1" noChangeArrowheads="1" noTextEdit="1"/>
          </p:cNvSpPr>
          <p:nvPr>
            <p:ph type="sldImg"/>
          </p:nvPr>
        </p:nvSpPr>
        <p:spPr>
          <a:xfrm>
            <a:off x="1181100" y="698500"/>
            <a:ext cx="4648200" cy="3486150"/>
          </a:xfrm>
          <a:ln/>
        </p:spPr>
      </p:sp>
      <p:sp>
        <p:nvSpPr>
          <p:cNvPr id="169987" name="Rectangle 3"/>
          <p:cNvSpPr>
            <a:spLocks noGrp="1" noChangeArrowheads="1"/>
          </p:cNvSpPr>
          <p:nvPr>
            <p:ph type="body" idx="1"/>
          </p:nvPr>
        </p:nvSpPr>
        <p:spPr>
          <a:xfrm>
            <a:off x="876300" y="4465638"/>
            <a:ext cx="5391150" cy="4183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114300" indent="-114300" eaLnBrk="1" hangingPunct="1"/>
            <a:r>
              <a:rPr lang="en-US" b="1">
                <a:latin typeface="Times New Roman" charset="0"/>
              </a:rPr>
              <a:t>Instructor Notes</a:t>
            </a:r>
          </a:p>
          <a:p>
            <a:pPr marL="114300" indent="-114300" eaLnBrk="1" hangingPunct="1">
              <a:buFontTx/>
              <a:buChar char="•"/>
            </a:pPr>
            <a:r>
              <a:rPr lang="en-US">
                <a:latin typeface="Times New Roman" charset="0"/>
              </a:rPr>
              <a:t>Depending on the person, an allergic reaction can happen just after the food is eaten or several hours later. This reaction could include some or all of the symptoms identified in the slide.</a:t>
            </a:r>
          </a:p>
          <a:p>
            <a:pPr marL="114300" indent="-114300" eaLnBrk="1" hangingPunct="1">
              <a:buFontTx/>
              <a:buChar char="•"/>
            </a:pPr>
            <a:r>
              <a:rPr lang="en-US">
                <a:latin typeface="Times New Roman" charset="0"/>
              </a:rPr>
              <a:t>Initially symptoms may be mild, but they can become serious quickly. In severe cases, anaphylaxis—a severe allergic reaction that can lead to death—may result. </a:t>
            </a:r>
          </a:p>
          <a:p>
            <a:pPr marL="114300" indent="-114300" eaLnBrk="1" hangingPunct="1">
              <a:buFontTx/>
              <a:buChar char="•"/>
            </a:pPr>
            <a:r>
              <a:rPr lang="en-US">
                <a:latin typeface="Times New Roman" charset="0"/>
              </a:rPr>
              <a:t>If a customer is having an allergic reaction to food, call the emergency number in your area.</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95883976-B3A0-004D-B2FF-7F26349589F8}" type="slidenum">
              <a:rPr lang="en-US" sz="1200" b="0" smtClean="0">
                <a:solidFill>
                  <a:schemeClr val="tx1"/>
                </a:solidFill>
              </a:rPr>
              <a:pPr eaLnBrk="1" hangingPunct="1">
                <a:defRPr/>
              </a:pPr>
              <a:t>7</a:t>
            </a:fld>
            <a:endParaRPr lang="en-US" sz="1200" b="0" smtClean="0">
              <a:solidFill>
                <a:schemeClr val="tx1"/>
              </a:solidFill>
            </a:endParaRPr>
          </a:p>
        </p:txBody>
      </p:sp>
      <p:sp>
        <p:nvSpPr>
          <p:cNvPr id="297987" name="Rectangle 2"/>
          <p:cNvSpPr>
            <a:spLocks noGrp="1" noRot="1" noChangeAspect="1" noChangeArrowheads="1" noTextEdit="1"/>
          </p:cNvSpPr>
          <p:nvPr>
            <p:ph type="sldImg"/>
          </p:nvPr>
        </p:nvSpPr>
        <p:spPr>
          <a:xfrm>
            <a:off x="1181100" y="698500"/>
            <a:ext cx="4648200" cy="3486150"/>
          </a:xfrm>
          <a:ln/>
        </p:spPr>
      </p:sp>
      <p:sp>
        <p:nvSpPr>
          <p:cNvPr id="297988" name="Rectangle 3"/>
          <p:cNvSpPr>
            <a:spLocks noGrp="1" noChangeArrowheads="1"/>
          </p:cNvSpPr>
          <p:nvPr>
            <p:ph type="body" idx="1"/>
          </p:nvPr>
        </p:nvSpPr>
        <p:spPr>
          <a:xfrm>
            <a:off x="876300" y="4465638"/>
            <a:ext cx="5140325" cy="41830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4300" indent="-114300" eaLnBrk="1" hangingPunct="1">
              <a:defRPr/>
            </a:pPr>
            <a:r>
              <a:rPr lang="en-US" b="1">
                <a:latin typeface="Times New Roman" charset="0"/>
                <a:cs typeface="+mn-cs"/>
              </a:rPr>
              <a:t>Instructor Notes</a:t>
            </a:r>
          </a:p>
          <a:p>
            <a:pPr marL="114300" indent="-114300" eaLnBrk="1" hangingPunct="1">
              <a:buFontTx/>
              <a:buChar char="•"/>
              <a:defRPr/>
            </a:pPr>
            <a:r>
              <a:rPr lang="en-US">
                <a:latin typeface="Times New Roman" charset="0"/>
                <a:cs typeface="+mn-cs"/>
              </a:rPr>
              <a:t>Unsafe food is usually the result of contamination, which is the presence of harmful substances in the food. </a:t>
            </a:r>
          </a:p>
          <a:p>
            <a:pPr marL="114300" indent="-114300" eaLnBrk="1" hangingPunct="1">
              <a:buFontTx/>
              <a:buChar char="•"/>
              <a:defRPr/>
            </a:pPr>
            <a:r>
              <a:rPr lang="en-US">
                <a:latin typeface="Times New Roman" charset="0"/>
                <a:cs typeface="+mn-cs"/>
              </a:rPr>
              <a:t>Contaminants can come from pathogens, chemicals, or physical objects. They might also come from certain unsafe practices in your operation.</a:t>
            </a:r>
          </a:p>
          <a:p>
            <a:pPr marL="114300" indent="-114300" eaLnBrk="1" hangingPunct="1">
              <a:buFontTx/>
              <a:buChar char="•"/>
              <a:defRPr/>
            </a:pPr>
            <a:r>
              <a:rPr lang="en-US">
                <a:latin typeface="Times New Roman" charset="0"/>
                <a:cs typeface="+mn-cs"/>
              </a:rPr>
              <a:t>Each of the contaminants listed above is a danger to food safety. But biological contaminants are responsible for most foodborne illness.</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2ADDBEB2-702C-B445-A1E3-4D8ED4A16B02}" type="slidenum">
              <a:rPr lang="en-US" sz="1200" b="0" smtClean="0">
                <a:solidFill>
                  <a:schemeClr val="tx1"/>
                </a:solidFill>
              </a:rPr>
              <a:pPr eaLnBrk="1" hangingPunct="1">
                <a:defRPr/>
              </a:pPr>
              <a:t>70</a:t>
            </a:fld>
            <a:endParaRPr lang="en-US" sz="1200" b="0" smtClean="0">
              <a:solidFill>
                <a:schemeClr val="tx1"/>
              </a:solidFill>
            </a:endParaRPr>
          </a:p>
        </p:txBody>
      </p:sp>
      <p:sp>
        <p:nvSpPr>
          <p:cNvPr id="362499" name="Rectangle 2"/>
          <p:cNvSpPr>
            <a:spLocks noGrp="1" noRot="1" noChangeAspect="1" noChangeArrowheads="1" noTextEdit="1"/>
          </p:cNvSpPr>
          <p:nvPr>
            <p:ph type="sldImg"/>
          </p:nvPr>
        </p:nvSpPr>
        <p:spPr>
          <a:xfrm>
            <a:off x="1181100" y="698500"/>
            <a:ext cx="4648200" cy="3486150"/>
          </a:xfrm>
          <a:ln/>
        </p:spPr>
      </p:sp>
      <p:sp>
        <p:nvSpPr>
          <p:cNvPr id="172035" name="Rectangle 3"/>
          <p:cNvSpPr>
            <a:spLocks noGrp="1" noChangeArrowheads="1"/>
          </p:cNvSpPr>
          <p:nvPr>
            <p:ph type="body" idx="1"/>
          </p:nvPr>
        </p:nvSpPr>
        <p:spPr>
          <a:xfrm>
            <a:off x="876300" y="4465638"/>
            <a:ext cx="5391150" cy="4183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114300" indent="-114300" eaLnBrk="1" hangingPunct="1"/>
            <a:r>
              <a:rPr lang="en-US" b="1">
                <a:latin typeface="Times New Roman" charset="0"/>
              </a:rPr>
              <a:t>Instructor Notes</a:t>
            </a:r>
          </a:p>
          <a:p>
            <a:pPr marL="114300" indent="-114300" eaLnBrk="1" hangingPunct="1">
              <a:buFontTx/>
              <a:buChar char="•"/>
            </a:pPr>
            <a:r>
              <a:rPr lang="en-US">
                <a:latin typeface="Times New Roman" charset="0"/>
              </a:rPr>
              <a:t>Many food items can cause an allergic reaction. You and your staff must be aware of the most common food allergens and the menu items that contain them.</a:t>
            </a:r>
          </a:p>
          <a:p>
            <a:pPr marL="114300" indent="-114300" eaLnBrk="1" hangingPunct="1">
              <a:buFontTx/>
              <a:buChar char="•"/>
            </a:pPr>
            <a:r>
              <a:rPr lang="en-US">
                <a:latin typeface="Times New Roman" charset="0"/>
              </a:rPr>
              <a:t>The food items listed in the slide are responsible for the majority of food allergies and can cause severe allergic reactions.</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81179EC9-44AE-F54B-8F87-EF8D40F7C628}" type="slidenum">
              <a:rPr lang="en-US" sz="1200" b="0" smtClean="0">
                <a:solidFill>
                  <a:schemeClr val="tx1"/>
                </a:solidFill>
              </a:rPr>
              <a:pPr eaLnBrk="1" hangingPunct="1">
                <a:defRPr/>
              </a:pPr>
              <a:t>71</a:t>
            </a:fld>
            <a:endParaRPr lang="en-US" sz="1200" b="0" smtClean="0">
              <a:solidFill>
                <a:schemeClr val="tx1"/>
              </a:solidFill>
            </a:endParaRPr>
          </a:p>
        </p:txBody>
      </p:sp>
      <p:sp>
        <p:nvSpPr>
          <p:cNvPr id="363523" name="Rectangle 2"/>
          <p:cNvSpPr>
            <a:spLocks noGrp="1" noRot="1" noChangeAspect="1" noChangeArrowheads="1" noTextEdit="1"/>
          </p:cNvSpPr>
          <p:nvPr>
            <p:ph type="sldImg"/>
          </p:nvPr>
        </p:nvSpPr>
        <p:spPr>
          <a:xfrm>
            <a:off x="1181100" y="698500"/>
            <a:ext cx="4648200" cy="3486150"/>
          </a:xfrm>
          <a:ln/>
        </p:spPr>
      </p:sp>
      <p:sp>
        <p:nvSpPr>
          <p:cNvPr id="174083" name="Rectangle 3"/>
          <p:cNvSpPr>
            <a:spLocks noGrp="1" noChangeArrowheads="1"/>
          </p:cNvSpPr>
          <p:nvPr>
            <p:ph type="body" idx="1"/>
          </p:nvPr>
        </p:nvSpPr>
        <p:spPr>
          <a:xfrm>
            <a:off x="876300" y="4465638"/>
            <a:ext cx="5391150" cy="4183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114300" indent="-114300" eaLnBrk="1" hangingPunct="1"/>
            <a:r>
              <a:rPr lang="en-US" b="1">
                <a:latin typeface="Times New Roman" charset="0"/>
              </a:rPr>
              <a:t>Instructor Notes</a:t>
            </a:r>
          </a:p>
          <a:p>
            <a:pPr marL="114300" indent="-114300" eaLnBrk="1" hangingPunct="1">
              <a:buFontTx/>
              <a:buChar char="•"/>
            </a:pPr>
            <a:r>
              <a:rPr lang="en-US">
                <a:latin typeface="Times New Roman" charset="0"/>
              </a:rPr>
              <a:t>Your staff should be able to tell customers about menu items that contain potential allergens. At minimum, have one person available per shift to answer customers</a:t>
            </a:r>
            <a:r>
              <a:rPr lang="ja-JP" altLang="en-US">
                <a:latin typeface="Times New Roman" charset="0"/>
              </a:rPr>
              <a:t>’</a:t>
            </a:r>
            <a:r>
              <a:rPr lang="en-US" altLang="ja-JP">
                <a:latin typeface="Times New Roman" charset="0"/>
              </a:rPr>
              <a:t> questions about menu items. When customers say they have a food allergy, your staff should take it seriously.</a:t>
            </a:r>
          </a:p>
          <a:p>
            <a:pPr marL="114300" indent="-114300" eaLnBrk="1" hangingPunct="1">
              <a:buFontTx/>
              <a:buChar char="•"/>
            </a:pPr>
            <a:r>
              <a:rPr lang="en-US">
                <a:latin typeface="Times New Roman" charset="0"/>
              </a:rPr>
              <a:t>Tell customers how the item is prepared. Sauces, marinades, and garnishes often contain allergens. For example, peanut butter is sometimes used as a thickener in sauces or marinades. This information is critical to a customer with a peanut allergy.</a:t>
            </a:r>
          </a:p>
          <a:p>
            <a:pPr marL="114300" indent="-114300" eaLnBrk="1" hangingPunct="1">
              <a:buFontTx/>
              <a:buChar char="•"/>
            </a:pPr>
            <a:r>
              <a:rPr lang="en-US">
                <a:latin typeface="Times New Roman" charset="0"/>
              </a:rPr>
              <a:t>Identify any </a:t>
            </a:r>
            <a:r>
              <a:rPr lang="ja-JP" altLang="en-US">
                <a:latin typeface="Times New Roman" charset="0"/>
              </a:rPr>
              <a:t>“</a:t>
            </a:r>
            <a:r>
              <a:rPr lang="en-US" altLang="ja-JP">
                <a:latin typeface="Times New Roman" charset="0"/>
              </a:rPr>
              <a:t>secret</a:t>
            </a:r>
            <a:r>
              <a:rPr lang="ja-JP" altLang="en-US">
                <a:latin typeface="Times New Roman" charset="0"/>
              </a:rPr>
              <a:t>”</a:t>
            </a:r>
            <a:r>
              <a:rPr lang="en-US" altLang="ja-JP">
                <a:latin typeface="Times New Roman" charset="0"/>
              </a:rPr>
              <a:t> ingredients. For example, your operation may have a house specialty that includes an allergen. While you may not want to share the recipe with the public, staff must be able to tell the secret ingredient to a customer who asks.</a:t>
            </a:r>
          </a:p>
          <a:p>
            <a:pPr marL="114300" indent="-114300" eaLnBrk="1" hangingPunct="1">
              <a:buFontTx/>
              <a:buChar char="•"/>
            </a:pPr>
            <a:r>
              <a:rPr lang="en-US">
                <a:latin typeface="Times New Roman" charset="0"/>
              </a:rPr>
              <a:t>Suggest simple menu items. Complex items such as casseroles, soups, and some desserts may contain many ingredients. These can be difficult to fully describe to customers.</a:t>
            </a:r>
          </a:p>
          <a:p>
            <a:pPr marL="114300" indent="-114300" eaLnBrk="1" hangingPunct="1">
              <a:buFontTx/>
              <a:buChar char="•"/>
            </a:pPr>
            <a:r>
              <a:rPr lang="en-US">
                <a:latin typeface="Times New Roman" charset="0"/>
              </a:rPr>
              <a:t>Food should be hand-delivered to guests with allergies. Delivering food separately from the other food delivered to a table, as shown in the photo on the slide, will help prevent contact with food allergens.</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A8EA5839-7FEB-064A-8535-7CE1D486460F}" type="slidenum">
              <a:rPr lang="en-US" sz="1200" b="0" smtClean="0">
                <a:solidFill>
                  <a:schemeClr val="tx1"/>
                </a:solidFill>
              </a:rPr>
              <a:pPr eaLnBrk="1" hangingPunct="1">
                <a:defRPr/>
              </a:pPr>
              <a:t>72</a:t>
            </a:fld>
            <a:endParaRPr lang="en-US" sz="1200" b="0" smtClean="0">
              <a:solidFill>
                <a:schemeClr val="tx1"/>
              </a:solidFill>
            </a:endParaRPr>
          </a:p>
        </p:txBody>
      </p:sp>
      <p:sp>
        <p:nvSpPr>
          <p:cNvPr id="364547" name="Rectangle 2"/>
          <p:cNvSpPr>
            <a:spLocks noGrp="1" noRot="1" noChangeAspect="1" noChangeArrowheads="1" noTextEdit="1"/>
          </p:cNvSpPr>
          <p:nvPr>
            <p:ph type="sldImg"/>
          </p:nvPr>
        </p:nvSpPr>
        <p:spPr>
          <a:xfrm>
            <a:off x="1181100" y="698500"/>
            <a:ext cx="4648200" cy="3486150"/>
          </a:xfrm>
          <a:ln/>
        </p:spPr>
      </p:sp>
      <p:sp>
        <p:nvSpPr>
          <p:cNvPr id="176131" name="Rectangle 3"/>
          <p:cNvSpPr>
            <a:spLocks noGrp="1" noChangeArrowheads="1"/>
          </p:cNvSpPr>
          <p:nvPr>
            <p:ph type="body" idx="1"/>
          </p:nvPr>
        </p:nvSpPr>
        <p:spPr>
          <a:xfrm>
            <a:off x="876300" y="4465638"/>
            <a:ext cx="5391150" cy="4183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114300" indent="-114300" eaLnBrk="1" hangingPunct="1"/>
            <a:r>
              <a:rPr lang="en-US" b="1">
                <a:latin typeface="Times New Roman" charset="0"/>
              </a:rPr>
              <a:t>Instructor Notes</a:t>
            </a:r>
          </a:p>
          <a:p>
            <a:pPr marL="114300" indent="-114300" eaLnBrk="1" hangingPunct="1">
              <a:buFontTx/>
              <a:buChar char="•"/>
            </a:pPr>
            <a:r>
              <a:rPr lang="en-US">
                <a:latin typeface="Times New Roman" charset="0"/>
              </a:rPr>
              <a:t>Staff must make sure that allergens are not transferred from food containing an allergen to the food served to the customer. This is called cross-contact. </a:t>
            </a:r>
          </a:p>
          <a:p>
            <a:pPr marL="114300" indent="-114300" eaLnBrk="1" hangingPunct="1">
              <a:buFontTx/>
              <a:buChar char="•"/>
            </a:pPr>
            <a:r>
              <a:rPr lang="en-US">
                <a:latin typeface="Times New Roman" charset="0"/>
              </a:rPr>
              <a:t> Cooking different types of food in the same fryer oil can cause cross-contact. In the photo on the slide, shrimp allergens could be transferred to the chicken being fried in the same oil.</a:t>
            </a:r>
          </a:p>
          <a:p>
            <a:pPr marL="114300" indent="-114300" eaLnBrk="1" hangingPunct="1">
              <a:buFontTx/>
              <a:buChar char="•"/>
            </a:pPr>
            <a:r>
              <a:rPr lang="en-US">
                <a:latin typeface="Times New Roman" charset="0"/>
              </a:rPr>
              <a:t>Putting food on surfaces that have touched allergens can cause cross-contact. For example, putting chocolate chip cookies on the same parchment paper that was used for peanut butter cookies can transfer some of the peanut allergen.</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08E55169-117C-C94E-8203-6E171C3E6180}" type="slidenum">
              <a:rPr lang="en-US" sz="1200" b="0" smtClean="0">
                <a:solidFill>
                  <a:schemeClr val="tx1"/>
                </a:solidFill>
              </a:rPr>
              <a:pPr eaLnBrk="1" hangingPunct="1">
                <a:defRPr/>
              </a:pPr>
              <a:t>73</a:t>
            </a:fld>
            <a:endParaRPr lang="en-US" sz="1200" b="0" smtClean="0">
              <a:solidFill>
                <a:schemeClr val="tx1"/>
              </a:solidFill>
            </a:endParaRPr>
          </a:p>
        </p:txBody>
      </p:sp>
      <p:sp>
        <p:nvSpPr>
          <p:cNvPr id="365571" name="Rectangle 2"/>
          <p:cNvSpPr>
            <a:spLocks noGrp="1" noRot="1" noChangeAspect="1" noChangeArrowheads="1" noTextEdit="1"/>
          </p:cNvSpPr>
          <p:nvPr>
            <p:ph type="sldImg"/>
          </p:nvPr>
        </p:nvSpPr>
        <p:spPr>
          <a:xfrm>
            <a:off x="1181100" y="698500"/>
            <a:ext cx="4648200" cy="3486150"/>
          </a:xfrm>
          <a:ln/>
        </p:spPr>
      </p:sp>
      <p:sp>
        <p:nvSpPr>
          <p:cNvPr id="178179" name="Rectangle 3"/>
          <p:cNvSpPr>
            <a:spLocks noGrp="1" noChangeArrowheads="1"/>
          </p:cNvSpPr>
          <p:nvPr>
            <p:ph type="body" idx="1"/>
          </p:nvPr>
        </p:nvSpPr>
        <p:spPr>
          <a:xfrm>
            <a:off x="876300" y="4465638"/>
            <a:ext cx="5391150" cy="4183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114300" indent="-114300" eaLnBrk="1" hangingPunct="1"/>
            <a:r>
              <a:rPr lang="en-US" b="1">
                <a:latin typeface="Times New Roman" charset="0"/>
              </a:rPr>
              <a:t>Instructor Notes</a:t>
            </a:r>
          </a:p>
          <a:p>
            <a:pPr marL="114300" indent="-114300" eaLnBrk="1" hangingPunct="1">
              <a:buFontTx/>
              <a:buChar char="•"/>
            </a:pPr>
            <a:r>
              <a:rPr lang="en-US">
                <a:latin typeface="Times New Roman" charset="0"/>
              </a:rPr>
              <a:t>Wash, rinse, and sanitize cookware, utensils, and equipment after handling a food allergen. For example, the tongs used to sauté a dish containing slivered almonds in the photo at left are then washed, rinsed, and sanitized before being reused.</a:t>
            </a:r>
          </a:p>
          <a:p>
            <a:pPr marL="114300" indent="-114300" eaLnBrk="1" hangingPunct="1">
              <a:buFontTx/>
              <a:buChar char="•"/>
            </a:pPr>
            <a:r>
              <a:rPr lang="en-US">
                <a:latin typeface="Times New Roman" charset="0"/>
              </a:rPr>
              <a:t>Label food packaged on site for retail sale. Name all major allergens on the label and follow any additional labeling requirements.</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CAE80580-4A54-3247-ACB0-066E2DD0ED90}" type="slidenum">
              <a:rPr lang="en-US" sz="1200" b="0" smtClean="0">
                <a:solidFill>
                  <a:schemeClr val="tx1"/>
                </a:solidFill>
              </a:rPr>
              <a:pPr eaLnBrk="1" hangingPunct="1">
                <a:defRPr/>
              </a:pPr>
              <a:t>74</a:t>
            </a:fld>
            <a:endParaRPr lang="en-US" sz="1200" b="0" smtClean="0">
              <a:solidFill>
                <a:schemeClr val="tx1"/>
              </a:solidFill>
            </a:endParaRPr>
          </a:p>
        </p:txBody>
      </p:sp>
      <p:sp>
        <p:nvSpPr>
          <p:cNvPr id="366595" name="Rectangle 2"/>
          <p:cNvSpPr>
            <a:spLocks noGrp="1" noRot="1" noChangeAspect="1" noChangeArrowheads="1" noTextEdit="1"/>
          </p:cNvSpPr>
          <p:nvPr>
            <p:ph type="sldImg"/>
          </p:nvPr>
        </p:nvSpPr>
        <p:spPr>
          <a:xfrm>
            <a:off x="1181100" y="698500"/>
            <a:ext cx="4648200" cy="3486150"/>
          </a:xfrm>
          <a:ln/>
        </p:spPr>
      </p:sp>
      <p:sp>
        <p:nvSpPr>
          <p:cNvPr id="180227" name="Rectangle 3"/>
          <p:cNvSpPr>
            <a:spLocks noGrp="1" noChangeArrowheads="1"/>
          </p:cNvSpPr>
          <p:nvPr>
            <p:ph type="body" idx="1"/>
          </p:nvPr>
        </p:nvSpPr>
        <p:spPr>
          <a:xfrm>
            <a:off x="876300" y="4465638"/>
            <a:ext cx="5391150" cy="4183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114300" indent="-114300" eaLnBrk="1" hangingPunct="1"/>
            <a:r>
              <a:rPr lang="en-US" b="1">
                <a:latin typeface="Times New Roman" charset="0"/>
              </a:rPr>
              <a:t>Instructor Notes</a:t>
            </a:r>
          </a:p>
          <a:p>
            <a:pPr marL="114300" indent="-114300" eaLnBrk="1" hangingPunct="1">
              <a:buFontTx/>
              <a:buChar char="•"/>
            </a:pPr>
            <a:r>
              <a:rPr lang="en-US">
                <a:latin typeface="Times New Roman" charset="0"/>
              </a:rPr>
              <a:t>The tongs used to sauté a dish containing slivered almonds in the photo on the slide are then washed, rinsed, and sanitized before being reused.</a:t>
            </a:r>
          </a:p>
          <a:p>
            <a:pPr marL="114300" indent="-114300" eaLnBrk="1" hangingPunct="1"/>
            <a:endParaRPr lang="en-US">
              <a:latin typeface="Times New Roman"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Slide Image Placeholder 1"/>
          <p:cNvSpPr>
            <a:spLocks noGrp="1" noRot="1" noChangeAspect="1" noTextEdit="1"/>
          </p:cNvSpPr>
          <p:nvPr>
            <p:ph type="sldImg"/>
          </p:nvPr>
        </p:nvSpPr>
        <p:spPr>
          <a:ln/>
        </p:spPr>
      </p:sp>
      <p:sp>
        <p:nvSpPr>
          <p:cNvPr id="367619"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a:defRPr/>
            </a:pPr>
            <a:endParaRPr lang="en-US">
              <a:latin typeface="Times New Roman" charset="0"/>
              <a:cs typeface="+mn-cs"/>
            </a:endParaRPr>
          </a:p>
        </p:txBody>
      </p:sp>
      <p:sp>
        <p:nvSpPr>
          <p:cNvPr id="367620"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51B133F6-83B6-CB40-902F-E1479B78FC21}" type="slidenum">
              <a:rPr lang="en-US" sz="1200" b="0" smtClean="0">
                <a:solidFill>
                  <a:schemeClr val="tx1"/>
                </a:solidFill>
              </a:rPr>
              <a:pPr eaLnBrk="1" hangingPunct="1">
                <a:defRPr/>
              </a:pPr>
              <a:t>75</a:t>
            </a:fld>
            <a:endParaRPr lang="en-US" sz="1200" b="0" smtClean="0">
              <a:solidFill>
                <a:schemeClr val="tx1"/>
              </a:solidFill>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AAFCC6B9-4DAF-F445-9A85-0B17AD737A84}" type="slidenum">
              <a:rPr lang="en-US" sz="1200" b="0" smtClean="0">
                <a:solidFill>
                  <a:schemeClr val="tx1"/>
                </a:solidFill>
              </a:rPr>
              <a:pPr eaLnBrk="1" hangingPunct="1">
                <a:defRPr/>
              </a:pPr>
              <a:t>76</a:t>
            </a:fld>
            <a:endParaRPr lang="en-US" sz="1200" b="0" smtClean="0">
              <a:solidFill>
                <a:schemeClr val="tx1"/>
              </a:solidFill>
            </a:endParaRPr>
          </a:p>
        </p:txBody>
      </p:sp>
      <p:sp>
        <p:nvSpPr>
          <p:cNvPr id="368643" name="Rectangle 2"/>
          <p:cNvSpPr>
            <a:spLocks noGrp="1" noRot="1" noChangeAspect="1" noChangeArrowheads="1" noTextEdit="1"/>
          </p:cNvSpPr>
          <p:nvPr>
            <p:ph type="sldImg"/>
          </p:nvPr>
        </p:nvSpPr>
        <p:spPr>
          <a:ln/>
        </p:spPr>
      </p:sp>
      <p:sp>
        <p:nvSpPr>
          <p:cNvPr id="368644" name="Rectangle 3"/>
          <p:cNvSpPr>
            <a:spLocks noGrp="1" noChangeArrowheads="1"/>
          </p:cNvSpPr>
          <p:nvPr>
            <p:ph type="body" idx="1"/>
          </p:nvPr>
        </p:nvSpPr>
        <p:spPr>
          <a:xfrm>
            <a:off x="876300" y="4438650"/>
            <a:ext cx="5254625" cy="443865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4593" tIns="47297" rIns="94593" bIns="47297"/>
          <a:lstStyle/>
          <a:p>
            <a:pPr marL="114300" indent="-114300" eaLnBrk="1" hangingPunct="1">
              <a:spcBef>
                <a:spcPct val="50000"/>
              </a:spcBef>
              <a:defRPr/>
            </a:pPr>
            <a:r>
              <a:rPr lang="en-US" b="1">
                <a:latin typeface="Times New Roman" charset="0"/>
                <a:cs typeface="Times New Roman" charset="0"/>
              </a:rPr>
              <a:t>Instructor Notes</a:t>
            </a:r>
            <a:endParaRPr lang="en-US">
              <a:latin typeface="Times New Roman" charset="0"/>
              <a:cs typeface="Times New Roman" charset="0"/>
            </a:endParaRPr>
          </a:p>
          <a:p>
            <a:pPr marL="114300" indent="-114300" eaLnBrk="1" hangingPunct="1">
              <a:spcBef>
                <a:spcPct val="50000"/>
              </a:spcBef>
              <a:buSzPct val="80000"/>
              <a:buFontTx/>
              <a:buChar char="•"/>
              <a:defRPr/>
            </a:pPr>
            <a:r>
              <a:rPr lang="en-US">
                <a:latin typeface="Times New Roman" charset="0"/>
                <a:cs typeface="+mn-cs"/>
              </a:rPr>
              <a:t>Discuss the topic objectives with the class.</a:t>
            </a:r>
          </a:p>
          <a:p>
            <a:pPr marL="114300" indent="-114300" eaLnBrk="1" hangingPunct="1">
              <a:defRPr/>
            </a:pPr>
            <a:endParaRPr lang="en-US" b="1">
              <a:latin typeface="Times New Roman" charset="0"/>
              <a:cs typeface="+mn-cs"/>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4E322134-47F8-A041-B812-4187AFC2D2B1}" type="slidenum">
              <a:rPr lang="en-US" sz="1200" b="0" smtClean="0">
                <a:solidFill>
                  <a:schemeClr val="tx1"/>
                </a:solidFill>
              </a:rPr>
              <a:pPr eaLnBrk="1" hangingPunct="1">
                <a:defRPr/>
              </a:pPr>
              <a:t>77</a:t>
            </a:fld>
            <a:endParaRPr lang="en-US" sz="1200" b="0" smtClean="0">
              <a:solidFill>
                <a:schemeClr val="tx1"/>
              </a:solidFill>
            </a:endParaRPr>
          </a:p>
        </p:txBody>
      </p:sp>
      <p:sp>
        <p:nvSpPr>
          <p:cNvPr id="369667" name="Rectangle 2"/>
          <p:cNvSpPr>
            <a:spLocks noGrp="1" noRot="1" noChangeAspect="1" noChangeArrowheads="1" noTextEdit="1"/>
          </p:cNvSpPr>
          <p:nvPr>
            <p:ph type="sldImg"/>
          </p:nvPr>
        </p:nvSpPr>
        <p:spPr>
          <a:ln/>
        </p:spPr>
      </p:sp>
      <p:sp>
        <p:nvSpPr>
          <p:cNvPr id="369668" name="Rectangle 3"/>
          <p:cNvSpPr>
            <a:spLocks noGrp="1" noChangeArrowheads="1"/>
          </p:cNvSpPr>
          <p:nvPr>
            <p:ph type="body" idx="1"/>
          </p:nvPr>
        </p:nvSpPr>
        <p:spPr>
          <a:xfrm>
            <a:off x="876300" y="4438650"/>
            <a:ext cx="5254625" cy="443865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4593" tIns="47297" rIns="94593" bIns="47297"/>
          <a:lstStyle/>
          <a:p>
            <a:pPr marL="114300" indent="-114300" eaLnBrk="1" hangingPunct="1">
              <a:defRPr/>
            </a:pPr>
            <a:r>
              <a:rPr lang="en-US" b="1">
                <a:latin typeface="Times New Roman" charset="0"/>
                <a:cs typeface="+mn-cs"/>
              </a:rPr>
              <a:t>Instructor Notes </a:t>
            </a:r>
          </a:p>
          <a:p>
            <a:pPr marL="114300" indent="-114300" eaLnBrk="1" hangingPunct="1">
              <a:buFontTx/>
              <a:buChar char="•"/>
              <a:defRPr/>
            </a:pPr>
            <a:r>
              <a:rPr lang="en-US">
                <a:latin typeface="Times New Roman" charset="0"/>
                <a:cs typeface="+mn-cs"/>
              </a:rPr>
              <a:t>With some illnesses, a person may infect others before showing any symptoms. For example, a person could spread hepatitis A for weeks before having any symptoms. </a:t>
            </a:r>
          </a:p>
          <a:p>
            <a:pPr marL="114300" indent="-114300" eaLnBrk="1" hangingPunct="1">
              <a:buFontTx/>
              <a:buChar char="•"/>
              <a:defRPr/>
            </a:pPr>
            <a:r>
              <a:rPr lang="en-US">
                <a:latin typeface="Times New Roman" charset="0"/>
                <a:cs typeface="+mn-cs"/>
              </a:rPr>
              <a:t>With other illnesses, a person may infect others for days or even months after symptoms are gone. Norovirus can be spread for days after symptoms have ended. </a:t>
            </a:r>
          </a:p>
          <a:p>
            <a:pPr marL="114300" indent="-114300" eaLnBrk="1" hangingPunct="1">
              <a:buFontTx/>
              <a:buChar char="•"/>
              <a:defRPr/>
            </a:pPr>
            <a:r>
              <a:rPr lang="en-US">
                <a:latin typeface="Times New Roman" charset="0"/>
                <a:cs typeface="+mn-cs"/>
              </a:rPr>
              <a:t>Some people carry pathogens and infect others without ever getting sick themselves. These people are called carriers. The bacteria </a:t>
            </a:r>
            <a:r>
              <a:rPr lang="en-US" i="1">
                <a:latin typeface="Times New Roman" charset="0"/>
                <a:cs typeface="+mn-cs"/>
              </a:rPr>
              <a:t>Staphylococcus aureus </a:t>
            </a:r>
            <a:r>
              <a:rPr lang="en-US">
                <a:latin typeface="Times New Roman" charset="0"/>
                <a:cs typeface="+mn-cs"/>
              </a:rPr>
              <a:t>is carried in the nose of 30 to 50 percent of healthy adults. About 20 to 35 percent of healthy adults carry it on their skin. Food handlers transfer this type of bacteria to food when they touch the infected areas of their bodies and then touch food without washing their hands.</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F14CA980-571E-534A-8215-88F5758B4D65}" type="slidenum">
              <a:rPr lang="en-US" sz="1200" b="0" smtClean="0">
                <a:solidFill>
                  <a:schemeClr val="tx1"/>
                </a:solidFill>
              </a:rPr>
              <a:pPr eaLnBrk="1" hangingPunct="1">
                <a:defRPr/>
              </a:pPr>
              <a:t>78</a:t>
            </a:fld>
            <a:endParaRPr lang="en-US" sz="1200" b="0" smtClean="0">
              <a:solidFill>
                <a:schemeClr val="tx1"/>
              </a:solidFill>
            </a:endParaRPr>
          </a:p>
        </p:txBody>
      </p:sp>
      <p:sp>
        <p:nvSpPr>
          <p:cNvPr id="370691" name="Rectangle 2"/>
          <p:cNvSpPr>
            <a:spLocks noGrp="1" noRot="1" noChangeAspect="1" noChangeArrowheads="1" noTextEdit="1"/>
          </p:cNvSpPr>
          <p:nvPr>
            <p:ph type="sldImg"/>
          </p:nvPr>
        </p:nvSpPr>
        <p:spPr>
          <a:ln/>
        </p:spPr>
      </p:sp>
      <p:sp>
        <p:nvSpPr>
          <p:cNvPr id="370692" name="Rectangle 3"/>
          <p:cNvSpPr>
            <a:spLocks noGrp="1" noChangeArrowheads="1"/>
          </p:cNvSpPr>
          <p:nvPr>
            <p:ph type="body" idx="1"/>
          </p:nvPr>
        </p:nvSpPr>
        <p:spPr>
          <a:xfrm>
            <a:off x="876300" y="4438650"/>
            <a:ext cx="5254625" cy="443865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4300" indent="-114300" eaLnBrk="1" hangingPunct="1">
              <a:defRPr/>
            </a:pPr>
            <a:r>
              <a:rPr lang="en-US" b="1">
                <a:latin typeface="Times New Roman" charset="0"/>
                <a:cs typeface="+mn-cs"/>
              </a:rPr>
              <a:t>Instructor Notes</a:t>
            </a:r>
          </a:p>
          <a:p>
            <a:pPr marL="114300" indent="-114300" eaLnBrk="1" hangingPunct="1">
              <a:buFontTx/>
              <a:buChar char="•"/>
              <a:defRPr/>
            </a:pPr>
            <a:r>
              <a:rPr lang="en-US">
                <a:latin typeface="Times New Roman" charset="0"/>
                <a:cs typeface="+mn-cs"/>
              </a:rPr>
              <a:t>People often do things that can spread pathogens without knowing it. To avoid causing a foodborne illness, foodhandlers must pay close attention to what they do with their hands and avoid the actions indicated in the slide.</a:t>
            </a:r>
          </a:p>
          <a:p>
            <a:pPr marL="114300" indent="-114300" eaLnBrk="1" hangingPunct="1">
              <a:defRPr/>
            </a:pPr>
            <a:endParaRPr lang="en-US">
              <a:latin typeface="Times New Roman" charset="0"/>
              <a:cs typeface="+mn-cs"/>
            </a:endParaRPr>
          </a:p>
          <a:p>
            <a:pPr marL="114300" indent="-114300" eaLnBrk="1" hangingPunct="1">
              <a:defRPr/>
            </a:pPr>
            <a:r>
              <a:rPr lang="en-US">
                <a:latin typeface="Times New Roman" charset="0"/>
                <a:cs typeface="+mn-cs"/>
              </a:rPr>
              <a:t>         </a:t>
            </a:r>
          </a:p>
          <a:p>
            <a:pPr marL="114300" indent="-114300" eaLnBrk="1" hangingPunct="1">
              <a:lnSpc>
                <a:spcPct val="80000"/>
              </a:lnSpc>
              <a:spcBef>
                <a:spcPct val="50000"/>
              </a:spcBef>
              <a:defRPr/>
            </a:pPr>
            <a:r>
              <a:rPr lang="en-US">
                <a:latin typeface="Times New Roman" charset="0"/>
                <a:cs typeface="+mn-cs"/>
              </a:rPr>
              <a:t>    </a:t>
            </a: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85374778-FC77-2D4B-9500-8B5ADF2FC4B5}" type="slidenum">
              <a:rPr lang="en-US" sz="1200" b="0" smtClean="0">
                <a:solidFill>
                  <a:schemeClr val="tx1"/>
                </a:solidFill>
              </a:rPr>
              <a:pPr eaLnBrk="1" hangingPunct="1">
                <a:defRPr/>
              </a:pPr>
              <a:t>79</a:t>
            </a:fld>
            <a:endParaRPr lang="en-US" sz="1200" b="0" smtClean="0">
              <a:solidFill>
                <a:schemeClr val="tx1"/>
              </a:solidFill>
            </a:endParaRPr>
          </a:p>
        </p:txBody>
      </p:sp>
      <p:sp>
        <p:nvSpPr>
          <p:cNvPr id="371715" name="Rectangle 2"/>
          <p:cNvSpPr>
            <a:spLocks noGrp="1" noRot="1" noChangeAspect="1" noChangeArrowheads="1" noTextEdit="1"/>
          </p:cNvSpPr>
          <p:nvPr>
            <p:ph type="sldImg"/>
          </p:nvPr>
        </p:nvSpPr>
        <p:spPr>
          <a:ln/>
        </p:spPr>
      </p:sp>
      <p:sp>
        <p:nvSpPr>
          <p:cNvPr id="371716" name="Rectangle 3"/>
          <p:cNvSpPr>
            <a:spLocks noGrp="1" noChangeArrowheads="1"/>
          </p:cNvSpPr>
          <p:nvPr>
            <p:ph type="body" idx="1"/>
          </p:nvPr>
        </p:nvSpPr>
        <p:spPr>
          <a:xfrm>
            <a:off x="876300" y="4438650"/>
            <a:ext cx="5254625" cy="443865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4593" tIns="47297" rIns="94593" bIns="47297"/>
          <a:lstStyle/>
          <a:p>
            <a:pPr marL="114300" indent="-114300" eaLnBrk="1" hangingPunct="1">
              <a:defRPr/>
            </a:pPr>
            <a:r>
              <a:rPr lang="en-US" b="1">
                <a:latin typeface="Times New Roman" charset="0"/>
                <a:cs typeface="+mn-cs"/>
              </a:rPr>
              <a:t>Instructor Notes </a:t>
            </a:r>
          </a:p>
          <a:p>
            <a:pPr marL="114300" indent="-114300" eaLnBrk="1" hangingPunct="1">
              <a:buFontTx/>
              <a:buChar char="•"/>
              <a:defRPr/>
            </a:pPr>
            <a:r>
              <a:rPr lang="en-US">
                <a:latin typeface="Times New Roman" charset="0"/>
                <a:cs typeface="+mn-cs"/>
              </a:rPr>
              <a:t>Don</a:t>
            </a:r>
            <a:r>
              <a:rPr lang="ja-JP" altLang="en-US">
                <a:latin typeface="Times New Roman" charset="0"/>
                <a:cs typeface="+mn-cs"/>
              </a:rPr>
              <a:t>’</a:t>
            </a:r>
            <a:r>
              <a:rPr lang="en-US">
                <a:latin typeface="Times New Roman" charset="0"/>
                <a:cs typeface="+mn-cs"/>
              </a:rPr>
              <a:t>t underestimate your role in a personal hygiene program. You have many responsibilities to help make the program work. Some of these are highlighted in the slide.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5987C52E-77E2-0546-BBE6-7C8597AF32CE}" type="slidenum">
              <a:rPr lang="en-US" sz="1200" b="0" smtClean="0">
                <a:solidFill>
                  <a:schemeClr val="tx1"/>
                </a:solidFill>
              </a:rPr>
              <a:pPr eaLnBrk="1" hangingPunct="1">
                <a:defRPr/>
              </a:pPr>
              <a:t>8</a:t>
            </a:fld>
            <a:endParaRPr lang="en-US" sz="1200" b="0" smtClean="0">
              <a:solidFill>
                <a:schemeClr val="tx1"/>
              </a:solidFill>
            </a:endParaRPr>
          </a:p>
        </p:txBody>
      </p:sp>
      <p:sp>
        <p:nvSpPr>
          <p:cNvPr id="299011" name="Rectangle 2"/>
          <p:cNvSpPr>
            <a:spLocks noGrp="1" noRot="1" noChangeAspect="1" noChangeArrowheads="1" noTextEdit="1"/>
          </p:cNvSpPr>
          <p:nvPr>
            <p:ph type="sldImg"/>
          </p:nvPr>
        </p:nvSpPr>
        <p:spPr>
          <a:xfrm>
            <a:off x="1181100" y="698500"/>
            <a:ext cx="4648200" cy="3486150"/>
          </a:xfrm>
          <a:ln/>
        </p:spPr>
      </p:sp>
      <p:sp>
        <p:nvSpPr>
          <p:cNvPr id="299012" name="Rectangle 3"/>
          <p:cNvSpPr>
            <a:spLocks noGrp="1" noChangeArrowheads="1"/>
          </p:cNvSpPr>
          <p:nvPr>
            <p:ph type="body" idx="1"/>
          </p:nvPr>
        </p:nvSpPr>
        <p:spPr>
          <a:xfrm>
            <a:off x="876300" y="4465638"/>
            <a:ext cx="5140325" cy="41830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4300" indent="-114300" eaLnBrk="1" hangingPunct="1">
              <a:defRPr/>
            </a:pPr>
            <a:r>
              <a:rPr lang="en-US" b="1">
                <a:latin typeface="Times New Roman" charset="0"/>
                <a:cs typeface="+mn-cs"/>
              </a:rPr>
              <a:t>Instructor Notes</a:t>
            </a:r>
          </a:p>
          <a:p>
            <a:pPr marL="114300" indent="-114300" eaLnBrk="1" hangingPunct="1">
              <a:buFontTx/>
              <a:buChar char="•"/>
              <a:defRPr/>
            </a:pPr>
            <a:r>
              <a:rPr lang="en-US">
                <a:latin typeface="Times New Roman" charset="0"/>
                <a:cs typeface="+mn-cs"/>
              </a:rPr>
              <a:t>Pathogens are the greatest threat to food safety. They include certain viruses, parasites, fungi, and bacteria. Some plants, mushrooms, and seafood that carry harmful toxins (poisons) are also included in this group. </a:t>
            </a: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C487BF10-D5D0-2542-B324-4F83215C2181}" type="slidenum">
              <a:rPr lang="en-US" sz="1200" b="0" smtClean="0">
                <a:solidFill>
                  <a:schemeClr val="tx1"/>
                </a:solidFill>
              </a:rPr>
              <a:pPr eaLnBrk="1" hangingPunct="1">
                <a:defRPr/>
              </a:pPr>
              <a:t>80</a:t>
            </a:fld>
            <a:endParaRPr lang="en-US" sz="1200" b="0" smtClean="0">
              <a:solidFill>
                <a:schemeClr val="tx1"/>
              </a:solidFill>
            </a:endParaRPr>
          </a:p>
        </p:txBody>
      </p:sp>
      <p:sp>
        <p:nvSpPr>
          <p:cNvPr id="372739" name="Rectangle 2"/>
          <p:cNvSpPr>
            <a:spLocks noGrp="1" noRot="1" noChangeAspect="1" noChangeArrowheads="1" noTextEdit="1"/>
          </p:cNvSpPr>
          <p:nvPr>
            <p:ph type="sldImg"/>
          </p:nvPr>
        </p:nvSpPr>
        <p:spPr>
          <a:ln/>
        </p:spPr>
      </p:sp>
      <p:sp>
        <p:nvSpPr>
          <p:cNvPr id="372740" name="Rectangle 3"/>
          <p:cNvSpPr>
            <a:spLocks noGrp="1" noChangeArrowheads="1"/>
          </p:cNvSpPr>
          <p:nvPr>
            <p:ph type="body" idx="1"/>
          </p:nvPr>
        </p:nvSpPr>
        <p:spPr>
          <a:xfrm>
            <a:off x="876300" y="4468813"/>
            <a:ext cx="5140325" cy="42941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4300" indent="-114300" eaLnBrk="1" hangingPunct="1">
              <a:lnSpc>
                <a:spcPct val="80000"/>
              </a:lnSpc>
              <a:spcBef>
                <a:spcPct val="50000"/>
              </a:spcBef>
              <a:defRPr/>
            </a:pPr>
            <a:r>
              <a:rPr lang="en-US" b="1">
                <a:latin typeface="Times New Roman" charset="0"/>
                <a:cs typeface="Times New Roman" charset="0"/>
              </a:rPr>
              <a:t>Instructor Notes</a:t>
            </a:r>
          </a:p>
          <a:p>
            <a:pPr marL="114300" indent="-114300" eaLnBrk="1" hangingPunct="1">
              <a:lnSpc>
                <a:spcPct val="80000"/>
              </a:lnSpc>
              <a:spcBef>
                <a:spcPct val="50000"/>
              </a:spcBef>
              <a:buSzPct val="80000"/>
              <a:buFontTx/>
              <a:buChar char="•"/>
              <a:defRPr/>
            </a:pPr>
            <a:r>
              <a:rPr lang="en-US">
                <a:latin typeface="Times New Roman" charset="0"/>
                <a:cs typeface="+mn-cs"/>
              </a:rPr>
              <a:t>Handwashing is the most important part of personal hygiene. It may seem like an obvious thing to do. Even so, many foodhandlers do not wash their hands the correct way or as often as they should. </a:t>
            </a:r>
          </a:p>
          <a:p>
            <a:pPr marL="114300" indent="-114300" eaLnBrk="1" hangingPunct="1">
              <a:lnSpc>
                <a:spcPct val="80000"/>
              </a:lnSpc>
              <a:spcBef>
                <a:spcPct val="50000"/>
              </a:spcBef>
              <a:buSzPct val="80000"/>
              <a:buFontTx/>
              <a:buChar char="•"/>
              <a:defRPr/>
            </a:pPr>
            <a:r>
              <a:rPr lang="en-US">
                <a:latin typeface="Times New Roman" charset="0"/>
                <a:cs typeface="+mn-cs"/>
              </a:rPr>
              <a:t>You must train your foodhandlers to wash their hands, and then you must monitor them.</a:t>
            </a:r>
          </a:p>
          <a:p>
            <a:pPr marL="114300" indent="-114300" eaLnBrk="1" hangingPunct="1">
              <a:lnSpc>
                <a:spcPct val="80000"/>
              </a:lnSpc>
              <a:spcBef>
                <a:spcPct val="50000"/>
              </a:spcBef>
              <a:defRPr/>
            </a:pPr>
            <a:endParaRPr lang="en-US">
              <a:latin typeface="Times" charset="0"/>
              <a:cs typeface="Times New Roman" charset="0"/>
            </a:endParaRPr>
          </a:p>
          <a:p>
            <a:pPr marL="114300" indent="-114300" eaLnBrk="1" hangingPunct="1">
              <a:lnSpc>
                <a:spcPct val="80000"/>
              </a:lnSpc>
              <a:spcBef>
                <a:spcPct val="50000"/>
              </a:spcBef>
              <a:defRPr/>
            </a:pPr>
            <a:endParaRPr lang="en-US">
              <a:latin typeface="Times New Roman" charset="0"/>
              <a:cs typeface="+mn-cs"/>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32386021-AC22-B74E-9E13-4FB047FEAD82}" type="slidenum">
              <a:rPr lang="en-US" sz="1200" b="0" smtClean="0">
                <a:solidFill>
                  <a:schemeClr val="tx1"/>
                </a:solidFill>
              </a:rPr>
              <a:pPr eaLnBrk="1" hangingPunct="1">
                <a:defRPr/>
              </a:pPr>
              <a:t>81</a:t>
            </a:fld>
            <a:endParaRPr lang="en-US" sz="1200" b="0" smtClean="0">
              <a:solidFill>
                <a:schemeClr val="tx1"/>
              </a:solidFill>
            </a:endParaRPr>
          </a:p>
        </p:txBody>
      </p:sp>
      <p:sp>
        <p:nvSpPr>
          <p:cNvPr id="373763" name="Rectangle 2"/>
          <p:cNvSpPr>
            <a:spLocks noGrp="1" noRot="1" noChangeAspect="1" noChangeArrowheads="1" noTextEdit="1"/>
          </p:cNvSpPr>
          <p:nvPr>
            <p:ph type="sldImg"/>
          </p:nvPr>
        </p:nvSpPr>
        <p:spPr>
          <a:ln/>
        </p:spPr>
      </p:sp>
      <p:sp>
        <p:nvSpPr>
          <p:cNvPr id="373764" name="Rectangle 3"/>
          <p:cNvSpPr>
            <a:spLocks noGrp="1" noChangeArrowheads="1"/>
          </p:cNvSpPr>
          <p:nvPr>
            <p:ph type="body" idx="1"/>
          </p:nvPr>
        </p:nvSpPr>
        <p:spPr>
          <a:xfrm>
            <a:off x="876300" y="4468813"/>
            <a:ext cx="5367338" cy="42941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spcBef>
                <a:spcPct val="50000"/>
              </a:spcBef>
              <a:defRPr/>
            </a:pPr>
            <a:endParaRPr lang="en-US">
              <a:latin typeface="Times New Roman" charset="0"/>
              <a:cs typeface="+mn-cs"/>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61E75D14-ECCC-9149-A5E2-C83DBB22F592}" type="slidenum">
              <a:rPr lang="en-US" sz="1200" b="0" smtClean="0">
                <a:solidFill>
                  <a:schemeClr val="tx1"/>
                </a:solidFill>
              </a:rPr>
              <a:pPr eaLnBrk="1" hangingPunct="1">
                <a:defRPr/>
              </a:pPr>
              <a:t>82</a:t>
            </a:fld>
            <a:endParaRPr lang="en-US" sz="1200" b="0" smtClean="0">
              <a:solidFill>
                <a:schemeClr val="tx1"/>
              </a:solidFill>
            </a:endParaRPr>
          </a:p>
        </p:txBody>
      </p:sp>
      <p:sp>
        <p:nvSpPr>
          <p:cNvPr id="374787" name="Rectangle 2"/>
          <p:cNvSpPr>
            <a:spLocks noGrp="1" noRot="1" noChangeAspect="1" noChangeArrowheads="1" noTextEdit="1"/>
          </p:cNvSpPr>
          <p:nvPr>
            <p:ph type="sldImg"/>
          </p:nvPr>
        </p:nvSpPr>
        <p:spPr>
          <a:ln/>
        </p:spPr>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7A2AC424-2E11-FB41-B985-3B2BF04F839B}" type="slidenum">
              <a:rPr lang="en-US" sz="1200" b="0" smtClean="0">
                <a:solidFill>
                  <a:schemeClr val="tx1"/>
                </a:solidFill>
              </a:rPr>
              <a:pPr eaLnBrk="1" hangingPunct="1">
                <a:defRPr/>
              </a:pPr>
              <a:t>83</a:t>
            </a:fld>
            <a:endParaRPr lang="en-US" sz="1200" b="0" smtClean="0">
              <a:solidFill>
                <a:schemeClr val="tx1"/>
              </a:solidFill>
            </a:endParaRPr>
          </a:p>
        </p:txBody>
      </p:sp>
      <p:sp>
        <p:nvSpPr>
          <p:cNvPr id="375811" name="Rectangle 2"/>
          <p:cNvSpPr>
            <a:spLocks noGrp="1" noRot="1" noChangeAspect="1" noChangeArrowheads="1" noTextEdit="1"/>
          </p:cNvSpPr>
          <p:nvPr>
            <p:ph type="sldImg"/>
          </p:nvPr>
        </p:nvSpPr>
        <p:spPr>
          <a:ln/>
        </p:spPr>
      </p:sp>
      <p:sp>
        <p:nvSpPr>
          <p:cNvPr id="375812" name="Rectangle 3"/>
          <p:cNvSpPr>
            <a:spLocks noGrp="1" noChangeArrowheads="1"/>
          </p:cNvSpPr>
          <p:nvPr>
            <p:ph type="body" idx="1"/>
          </p:nvPr>
        </p:nvSpPr>
        <p:spPr>
          <a:xfrm>
            <a:off x="876300" y="4438650"/>
            <a:ext cx="5254625" cy="443865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4300" indent="-114300" eaLnBrk="1" hangingPunct="1">
              <a:defRPr/>
            </a:pPr>
            <a:endParaRPr lang="en-US">
              <a:latin typeface="Times New Roman" charset="0"/>
              <a:cs typeface="+mn-cs"/>
            </a:endParaRPr>
          </a:p>
          <a:p>
            <a:pPr marL="114300" indent="-114300" eaLnBrk="1" hangingPunct="1">
              <a:buFontTx/>
              <a:buChar char="•"/>
              <a:defRPr/>
            </a:pPr>
            <a:endParaRPr lang="en-US">
              <a:latin typeface="Times New Roman" charset="0"/>
              <a:cs typeface="+mn-cs"/>
            </a:endParaRPr>
          </a:p>
          <a:p>
            <a:pPr marL="114300" indent="-114300" eaLnBrk="1" hangingPunct="1">
              <a:defRPr/>
            </a:pPr>
            <a:endParaRPr lang="en-US">
              <a:latin typeface="Times New Roman" charset="0"/>
              <a:cs typeface="+mn-cs"/>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8A106E17-ADE7-2540-82EF-1E8F60BF1D72}" type="slidenum">
              <a:rPr lang="en-US" sz="1200" b="0" smtClean="0">
                <a:solidFill>
                  <a:schemeClr val="tx1"/>
                </a:solidFill>
              </a:rPr>
              <a:pPr eaLnBrk="1" hangingPunct="1">
                <a:defRPr/>
              </a:pPr>
              <a:t>84</a:t>
            </a:fld>
            <a:endParaRPr lang="en-US" sz="1200" b="0" smtClean="0">
              <a:solidFill>
                <a:schemeClr val="tx1"/>
              </a:solidFill>
            </a:endParaRPr>
          </a:p>
        </p:txBody>
      </p:sp>
      <p:sp>
        <p:nvSpPr>
          <p:cNvPr id="376835"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a:xfrm>
            <a:off x="876300" y="4438650"/>
            <a:ext cx="5254625" cy="4438650"/>
          </a:xfrm>
          <a:noFill/>
        </p:spPr>
        <p:txBody>
          <a:bodyPr/>
          <a:lstStyle/>
          <a:p>
            <a:pPr marL="114300" indent="-114300" eaLnBrk="1" hangingPunct="1"/>
            <a:r>
              <a:rPr lang="en-US" b="1">
                <a:latin typeface="Times New Roman" charset="0"/>
              </a:rPr>
              <a:t>Instructor Notes</a:t>
            </a:r>
          </a:p>
          <a:p>
            <a:pPr marL="114300" indent="-114300" eaLnBrk="1" hangingPunct="1">
              <a:buFontTx/>
              <a:buChar char="•"/>
            </a:pPr>
            <a:r>
              <a:rPr lang="en-US">
                <a:latin typeface="Times New Roman" charset="0"/>
              </a:rPr>
              <a:t>Long fingernails may be hard to keep clean and can rip gloves. They can also chip and become physical contaminants.</a:t>
            </a:r>
          </a:p>
          <a:p>
            <a:pPr marL="114300" indent="-114300" eaLnBrk="1" hangingPunct="1">
              <a:buFontTx/>
              <a:buChar char="•"/>
            </a:pPr>
            <a:r>
              <a:rPr lang="en-US">
                <a:latin typeface="Times New Roman" charset="0"/>
              </a:rPr>
              <a:t>Fingernails should be kept trimmed and filed. This will allow nails to be cleaned easily. Ragged nails can be hard to keep clean. They may also hold pathogens and break off—becoming physical contaminants.</a:t>
            </a:r>
          </a:p>
          <a:p>
            <a:pPr marL="114300" indent="-114300" eaLnBrk="1" hangingPunct="1">
              <a:buFontTx/>
              <a:buChar char="•"/>
            </a:pPr>
            <a:r>
              <a:rPr lang="en-US">
                <a:latin typeface="Times New Roman" charset="0"/>
              </a:rPr>
              <a:t>Do not wear false fingernails. They can be hard to keep clean. False fingernails also can break</a:t>
            </a:r>
          </a:p>
          <a:p>
            <a:pPr marL="114300" indent="-114300"/>
            <a:r>
              <a:rPr lang="en-US">
                <a:latin typeface="Times New Roman" charset="0"/>
              </a:rPr>
              <a:t>  off into food. Some local regulatory authorities allow false nails if single-use gloves are worn.</a:t>
            </a:r>
          </a:p>
          <a:p>
            <a:pPr marL="114300" indent="-114300" eaLnBrk="1" hangingPunct="1">
              <a:buFontTx/>
              <a:buChar char="•"/>
            </a:pPr>
            <a:r>
              <a:rPr lang="en-US">
                <a:latin typeface="Times New Roman" charset="0"/>
              </a:rPr>
              <a:t>Do not wear nail polish. It can disguise dirt under nails and may flake off into food. Some regulatory authorities allow polished nails if single-use gloves are worn.</a:t>
            </a: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DE34785F-D588-474D-B86B-56C438C138A1}" type="slidenum">
              <a:rPr lang="en-US" sz="1200" b="0" smtClean="0">
                <a:solidFill>
                  <a:schemeClr val="tx1"/>
                </a:solidFill>
              </a:rPr>
              <a:pPr eaLnBrk="1" hangingPunct="1">
                <a:defRPr/>
              </a:pPr>
              <a:t>85</a:t>
            </a:fld>
            <a:endParaRPr lang="en-US" sz="1200" b="0" smtClean="0">
              <a:solidFill>
                <a:schemeClr val="tx1"/>
              </a:solidFill>
            </a:endParaRPr>
          </a:p>
        </p:txBody>
      </p:sp>
      <p:sp>
        <p:nvSpPr>
          <p:cNvPr id="377859" name="Rectangle 2"/>
          <p:cNvSpPr>
            <a:spLocks noGrp="1" noRot="1" noChangeAspect="1" noChangeArrowheads="1" noTextEdit="1"/>
          </p:cNvSpPr>
          <p:nvPr>
            <p:ph type="sldImg"/>
          </p:nvPr>
        </p:nvSpPr>
        <p:spPr>
          <a:ln/>
        </p:spPr>
      </p:sp>
      <p:sp>
        <p:nvSpPr>
          <p:cNvPr id="377860" name="Rectangle 3"/>
          <p:cNvSpPr>
            <a:spLocks noGrp="1" noChangeArrowheads="1"/>
          </p:cNvSpPr>
          <p:nvPr>
            <p:ph type="body" idx="1"/>
          </p:nvPr>
        </p:nvSpPr>
        <p:spPr>
          <a:xfrm>
            <a:off x="876300" y="4438650"/>
            <a:ext cx="5254625" cy="443865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4300" indent="-114300" eaLnBrk="1" hangingPunct="1">
              <a:defRPr/>
            </a:pPr>
            <a:endParaRPr lang="en-US">
              <a:latin typeface="Times New Roman" charset="0"/>
              <a:cs typeface="+mn-cs"/>
            </a:endParaRPr>
          </a:p>
          <a:p>
            <a:pPr marL="114300" indent="-114300" eaLnBrk="1" hangingPunct="1">
              <a:buFontTx/>
              <a:buChar char="•"/>
              <a:defRPr/>
            </a:pPr>
            <a:endParaRPr lang="en-US">
              <a:latin typeface="Times New Roman" charset="0"/>
              <a:cs typeface="+mn-cs"/>
            </a:endParaRPr>
          </a:p>
          <a:p>
            <a:pPr marL="114300" indent="-114300" eaLnBrk="1" hangingPunct="1">
              <a:defRPr/>
            </a:pPr>
            <a:endParaRPr lang="en-US">
              <a:latin typeface="Times New Roman" charset="0"/>
              <a:cs typeface="+mn-cs"/>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69853588-ADA4-E544-935E-7D5DBECF8FC0}" type="slidenum">
              <a:rPr lang="en-US" sz="1200" b="0" smtClean="0">
                <a:solidFill>
                  <a:schemeClr val="tx1"/>
                </a:solidFill>
              </a:rPr>
              <a:pPr eaLnBrk="1" hangingPunct="1">
                <a:defRPr/>
              </a:pPr>
              <a:t>86</a:t>
            </a:fld>
            <a:endParaRPr lang="en-US" sz="1200" b="0" smtClean="0">
              <a:solidFill>
                <a:schemeClr val="tx1"/>
              </a:solidFill>
            </a:endParaRPr>
          </a:p>
        </p:txBody>
      </p:sp>
      <p:sp>
        <p:nvSpPr>
          <p:cNvPr id="378883" name="Rectangle 2"/>
          <p:cNvSpPr>
            <a:spLocks noGrp="1" noRot="1" noChangeAspect="1" noChangeArrowheads="1" noTextEdit="1"/>
          </p:cNvSpPr>
          <p:nvPr>
            <p:ph type="sldImg"/>
          </p:nvPr>
        </p:nvSpPr>
        <p:spPr>
          <a:ln/>
        </p:spPr>
      </p:sp>
      <p:sp>
        <p:nvSpPr>
          <p:cNvPr id="378884" name="Rectangle 3"/>
          <p:cNvSpPr>
            <a:spLocks noGrp="1" noChangeArrowheads="1"/>
          </p:cNvSpPr>
          <p:nvPr>
            <p:ph type="body" idx="1"/>
          </p:nvPr>
        </p:nvSpPr>
        <p:spPr>
          <a:xfrm>
            <a:off x="876300" y="4506913"/>
            <a:ext cx="5254625" cy="43703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4300" indent="-114300" eaLnBrk="1" hangingPunct="1">
              <a:defRPr/>
            </a:pPr>
            <a:r>
              <a:rPr lang="en-US" b="1">
                <a:latin typeface="Times New Roman" charset="0"/>
                <a:cs typeface="+mn-cs"/>
              </a:rPr>
              <a:t>Instructor Notes</a:t>
            </a:r>
          </a:p>
          <a:p>
            <a:pPr marL="114300" indent="-114300" eaLnBrk="1" hangingPunct="1">
              <a:buFontTx/>
              <a:buChar char="•"/>
              <a:defRPr/>
            </a:pPr>
            <a:r>
              <a:rPr lang="en-US">
                <a:latin typeface="Times New Roman" charset="0"/>
                <a:cs typeface="+mn-cs"/>
              </a:rPr>
              <a:t>Single-use gloves can help keep food safe by creating a barrier between hands and food. Gloves should be worn when handling ready-to-eat food. The exceptions include when washing produce, or when handling ready-to-eat ingredients for a dish that will be cooked to the correct internal temperature.</a:t>
            </a:r>
          </a:p>
          <a:p>
            <a:pPr marL="114300" indent="-114300" eaLnBrk="1" hangingPunct="1">
              <a:buFontTx/>
              <a:buChar char="•"/>
              <a:defRPr/>
            </a:pPr>
            <a:r>
              <a:rPr lang="en-US">
                <a:latin typeface="Times New Roman" charset="0"/>
                <a:cs typeface="+mn-cs"/>
              </a:rPr>
              <a:t>Hands must be washed before putting on gloves and when changing to a new pair.</a:t>
            </a:r>
          </a:p>
          <a:p>
            <a:pPr marL="114300" indent="-114300" eaLnBrk="1" hangingPunct="1">
              <a:buFontTx/>
              <a:buChar char="•"/>
              <a:defRPr/>
            </a:pPr>
            <a:r>
              <a:rPr lang="en-US">
                <a:latin typeface="Times New Roman" charset="0"/>
                <a:cs typeface="+mn-cs"/>
              </a:rPr>
              <a:t>Make sure you provide different glove sizes. Gloves that are too big will not stay on. Those that are too small will tear or rip easily.</a:t>
            </a:r>
          </a:p>
          <a:p>
            <a:pPr marL="114300" indent="-114300" eaLnBrk="1" hangingPunct="1">
              <a:buFontTx/>
              <a:buChar char="•"/>
              <a:defRPr/>
            </a:pPr>
            <a:r>
              <a:rPr lang="en-US">
                <a:latin typeface="Times New Roman" charset="0"/>
                <a:cs typeface="+mn-cs"/>
              </a:rPr>
              <a:t>Some foodhandlers and customers may be sensitive to latex. Consider providing gloves made from other materials.</a:t>
            </a: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1907CB95-8774-AC43-BBE5-21F42C166A74}" type="slidenum">
              <a:rPr lang="en-US" sz="1200" b="0" smtClean="0">
                <a:solidFill>
                  <a:schemeClr val="tx1"/>
                </a:solidFill>
              </a:rPr>
              <a:pPr eaLnBrk="1" hangingPunct="1">
                <a:defRPr/>
              </a:pPr>
              <a:t>87</a:t>
            </a:fld>
            <a:endParaRPr lang="en-US" sz="1200" b="0" smtClean="0">
              <a:solidFill>
                <a:schemeClr val="tx1"/>
              </a:solidFill>
            </a:endParaRPr>
          </a:p>
        </p:txBody>
      </p:sp>
      <p:sp>
        <p:nvSpPr>
          <p:cNvPr id="379907"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876300" y="4506913"/>
            <a:ext cx="5254625" cy="4370387"/>
          </a:xfrm>
        </p:spPr>
        <p:txBody>
          <a:bodyPr/>
          <a:lstStyle/>
          <a:p>
            <a:pPr marL="114300" indent="-114300" eaLnBrk="1" hangingPunct="1">
              <a:defRPr/>
            </a:pPr>
            <a:r>
              <a:rPr lang="en-US" b="1" dirty="0" smtClean="0">
                <a:ea typeface="+mn-ea"/>
                <a:cs typeface="+mn-cs"/>
              </a:rPr>
              <a:t>Instructor Notes:</a:t>
            </a:r>
          </a:p>
          <a:p>
            <a:pPr marL="171450" indent="-171450" eaLnBrk="1" hangingPunct="1">
              <a:buFont typeface="Arial" pitchFamily="34" charset="0"/>
              <a:buChar char="•"/>
              <a:defRPr/>
            </a:pPr>
            <a:r>
              <a:rPr lang="en-US" dirty="0" smtClean="0">
                <a:ea typeface="+mn-ea"/>
                <a:cs typeface="+mn-cs"/>
              </a:rPr>
              <a:t>Avoid contaminating gloves when putting them on.</a:t>
            </a: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EE293A89-6FAD-7949-8096-FC9093AE2896}" type="slidenum">
              <a:rPr lang="en-US" sz="1200" b="0" smtClean="0">
                <a:solidFill>
                  <a:schemeClr val="tx1"/>
                </a:solidFill>
              </a:rPr>
              <a:pPr eaLnBrk="1" hangingPunct="1">
                <a:defRPr/>
              </a:pPr>
              <a:t>88</a:t>
            </a:fld>
            <a:endParaRPr lang="en-US" sz="1200" b="0" smtClean="0">
              <a:solidFill>
                <a:schemeClr val="tx1"/>
              </a:solidFill>
            </a:endParaRPr>
          </a:p>
        </p:txBody>
      </p:sp>
      <p:sp>
        <p:nvSpPr>
          <p:cNvPr id="380931" name="Rectangle 2"/>
          <p:cNvSpPr>
            <a:spLocks noGrp="1" noRot="1" noChangeAspect="1" noChangeArrowheads="1" noTextEdit="1"/>
          </p:cNvSpPr>
          <p:nvPr>
            <p:ph type="sldImg"/>
          </p:nvPr>
        </p:nvSpPr>
        <p:spPr>
          <a:ln/>
        </p:spPr>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08BE9168-65D5-BE46-B512-C622F03D53BE}" type="slidenum">
              <a:rPr lang="en-US" sz="1200" b="0" smtClean="0">
                <a:solidFill>
                  <a:schemeClr val="tx1"/>
                </a:solidFill>
              </a:rPr>
              <a:pPr eaLnBrk="1" hangingPunct="1">
                <a:defRPr/>
              </a:pPr>
              <a:t>89</a:t>
            </a:fld>
            <a:endParaRPr lang="en-US" sz="1200" b="0" smtClean="0">
              <a:solidFill>
                <a:schemeClr val="tx1"/>
              </a:solidFill>
            </a:endParaRPr>
          </a:p>
        </p:txBody>
      </p:sp>
      <p:sp>
        <p:nvSpPr>
          <p:cNvPr id="381955" name="Rectangle 2"/>
          <p:cNvSpPr>
            <a:spLocks noGrp="1" noRot="1" noChangeAspect="1" noChangeArrowheads="1" noTextEdit="1"/>
          </p:cNvSpPr>
          <p:nvPr>
            <p:ph type="sldImg"/>
          </p:nvPr>
        </p:nvSpPr>
        <p:spPr>
          <a:ln/>
        </p:spPr>
      </p:sp>
      <p:sp>
        <p:nvSpPr>
          <p:cNvPr id="384004" name="Notes Placeholder 1"/>
          <p:cNvSpPr>
            <a:spLocks noGrp="1"/>
          </p:cNvSpPr>
          <p:nvPr>
            <p:ph type="body" idx="1"/>
          </p:nvPr>
        </p:nvSpPr>
        <p:spPr/>
        <p:txBody>
          <a:bodyPr/>
          <a:lstStyle/>
          <a:p>
            <a:pPr marL="114300" indent="-114300" eaLnBrk="1" hangingPunct="1">
              <a:defRPr/>
            </a:pPr>
            <a:r>
              <a:rPr lang="en-US" b="1" dirty="0" smtClean="0">
                <a:ea typeface="+mn-ea"/>
                <a:cs typeface="+mn-cs"/>
              </a:rPr>
              <a:t>Instructor Notes:</a:t>
            </a:r>
          </a:p>
          <a:p>
            <a:pPr marL="171450" indent="-171450" eaLnBrk="1" hangingPunct="1">
              <a:buFont typeface="Arial" pitchFamily="34" charset="0"/>
              <a:buChar char="•"/>
              <a:defRPr/>
            </a:pPr>
            <a:r>
              <a:rPr lang="en-US" dirty="0" smtClean="0">
                <a:ea typeface="+mn-ea"/>
                <a:cs typeface="+mn-cs"/>
              </a:rPr>
              <a:t>Food can become contaminated when it has been handled with bare hands. This is especially true when hands have not been washed correctly or have infected cuts or wounds. For this reason, do not handle ready-to-eat food with bare hands. </a:t>
            </a:r>
          </a:p>
          <a:p>
            <a:pPr marL="171450" indent="-171450" eaLnBrk="1" hangingPunct="1">
              <a:buFont typeface="Arial" pitchFamily="34" charset="0"/>
              <a:buChar char="•"/>
              <a:defRPr/>
            </a:pPr>
            <a:r>
              <a:rPr lang="en-US" dirty="0" smtClean="0">
                <a:ea typeface="+mn-ea"/>
                <a:cs typeface="+mn-cs"/>
              </a:rPr>
              <a:t>Never handle ready-to-eat food with bare hands if you primarily serve a high-risk population.</a:t>
            </a:r>
          </a:p>
          <a:p>
            <a:pPr marL="171450" indent="-171450" eaLnBrk="1" hangingPunct="1">
              <a:buFont typeface="Arial" pitchFamily="34" charset="0"/>
              <a:buChar char="•"/>
              <a:defRPr/>
            </a:pPr>
            <a:r>
              <a:rPr lang="en-US" dirty="0" smtClean="0">
                <a:ea typeface="+mn-ea"/>
                <a:cs typeface="+mn-cs"/>
              </a:rPr>
              <a:t>Some regulatory authorities allow bare-hand contact with ready-to- eat food. If your jurisdiction allows this, you must have specific policies in place about staff health. You must also train staff in </a:t>
            </a:r>
            <a:r>
              <a:rPr lang="en-US" dirty="0" err="1" smtClean="0">
                <a:ea typeface="+mn-ea"/>
                <a:cs typeface="+mn-cs"/>
              </a:rPr>
              <a:t>handwashing</a:t>
            </a:r>
            <a:r>
              <a:rPr lang="en-US" dirty="0" smtClean="0">
                <a:ea typeface="+mn-ea"/>
                <a:cs typeface="+mn-cs"/>
              </a:rPr>
              <a:t> and personal hygiene practices.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09BBF4A8-A41B-344C-829F-96F1C77DC47F}" type="slidenum">
              <a:rPr lang="en-US" sz="1200" b="0" smtClean="0">
                <a:solidFill>
                  <a:schemeClr val="tx1"/>
                </a:solidFill>
              </a:rPr>
              <a:pPr eaLnBrk="1" hangingPunct="1">
                <a:defRPr/>
              </a:pPr>
              <a:t>9</a:t>
            </a:fld>
            <a:endParaRPr lang="en-US" sz="1200" b="0" smtClean="0">
              <a:solidFill>
                <a:schemeClr val="tx1"/>
              </a:solidFill>
            </a:endParaRPr>
          </a:p>
        </p:txBody>
      </p:sp>
      <p:sp>
        <p:nvSpPr>
          <p:cNvPr id="300035" name="Rectangle 2"/>
          <p:cNvSpPr>
            <a:spLocks noGrp="1" noRot="1" noChangeAspect="1" noChangeArrowheads="1" noTextEdit="1"/>
          </p:cNvSpPr>
          <p:nvPr>
            <p:ph type="sldImg"/>
          </p:nvPr>
        </p:nvSpPr>
        <p:spPr>
          <a:xfrm>
            <a:off x="1181100" y="698500"/>
            <a:ext cx="4648200" cy="3486150"/>
          </a:xfrm>
          <a:ln/>
        </p:spPr>
      </p:sp>
      <p:sp>
        <p:nvSpPr>
          <p:cNvPr id="286724" name="Rectangle 3"/>
          <p:cNvSpPr>
            <a:spLocks noGrp="1" noChangeArrowheads="1"/>
          </p:cNvSpPr>
          <p:nvPr>
            <p:ph type="body" idx="1"/>
          </p:nvPr>
        </p:nvSpPr>
        <p:spPr>
          <a:xfrm>
            <a:off x="876300" y="4465638"/>
            <a:ext cx="5140325" cy="4183062"/>
          </a:xfrm>
        </p:spPr>
        <p:txBody>
          <a:bodyPr/>
          <a:lstStyle/>
          <a:p>
            <a:pPr marL="114300" indent="-114300" eaLnBrk="1" hangingPunct="1">
              <a:defRPr/>
            </a:pPr>
            <a:r>
              <a:rPr lang="en-US" b="1" dirty="0" smtClean="0">
                <a:ea typeface="+mn-ea"/>
                <a:cs typeface="+mn-cs"/>
              </a:rPr>
              <a:t>Instructor Notes</a:t>
            </a:r>
          </a:p>
          <a:p>
            <a:pPr marL="114300" indent="-114300" eaLnBrk="1" hangingPunct="1">
              <a:buFontTx/>
              <a:buChar char="•"/>
              <a:defRPr/>
            </a:pPr>
            <a:r>
              <a:rPr lang="en-US" dirty="0" smtClean="0">
                <a:ea typeface="+mn-ea"/>
                <a:cs typeface="+mn-cs"/>
              </a:rPr>
              <a:t>Foodservice chemicals, can contaminate food if they are used incorrectly. </a:t>
            </a:r>
          </a:p>
          <a:p>
            <a:pPr marL="0" indent="0" eaLnBrk="1" hangingPunct="1">
              <a:defRPr/>
            </a:pPr>
            <a:endParaRPr lang="en-US" dirty="0" smtClean="0">
              <a:ea typeface="+mn-ea"/>
              <a:cs typeface="+mn-cs"/>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B42D69A9-319D-B249-890D-624FE86705A9}" type="slidenum">
              <a:rPr lang="en-US" sz="1200" b="0" smtClean="0">
                <a:solidFill>
                  <a:schemeClr val="tx1"/>
                </a:solidFill>
              </a:rPr>
              <a:pPr eaLnBrk="1" hangingPunct="1">
                <a:defRPr/>
              </a:pPr>
              <a:t>90</a:t>
            </a:fld>
            <a:endParaRPr lang="en-US" sz="1200" b="0" smtClean="0">
              <a:solidFill>
                <a:schemeClr val="tx1"/>
              </a:solidFill>
            </a:endParaRPr>
          </a:p>
        </p:txBody>
      </p:sp>
      <p:sp>
        <p:nvSpPr>
          <p:cNvPr id="382979" name="Rectangle 2"/>
          <p:cNvSpPr>
            <a:spLocks noGrp="1" noRot="1" noChangeAspect="1" noChangeArrowheads="1" noTextEdit="1"/>
          </p:cNvSpPr>
          <p:nvPr>
            <p:ph type="sldImg"/>
          </p:nvPr>
        </p:nvSpPr>
        <p:spPr>
          <a:ln/>
        </p:spPr>
      </p:sp>
      <p:sp>
        <p:nvSpPr>
          <p:cNvPr id="382980" name="Rectangle 3"/>
          <p:cNvSpPr>
            <a:spLocks noGrp="1" noChangeArrowheads="1"/>
          </p:cNvSpPr>
          <p:nvPr>
            <p:ph type="body" idx="1"/>
          </p:nvPr>
        </p:nvSpPr>
        <p:spPr>
          <a:xfrm>
            <a:off x="876300" y="4468813"/>
            <a:ext cx="5140325" cy="42941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4300" indent="-114300" eaLnBrk="1" hangingPunct="1">
              <a:defRPr/>
            </a:pPr>
            <a:r>
              <a:rPr lang="en-US" b="1">
                <a:latin typeface="Times New Roman" charset="0"/>
                <a:cs typeface="Times New Roman" charset="0"/>
              </a:rPr>
              <a:t>Instructor Notes</a:t>
            </a:r>
          </a:p>
          <a:p>
            <a:pPr marL="114300" indent="-114300" eaLnBrk="1" hangingPunct="1">
              <a:lnSpc>
                <a:spcPct val="80000"/>
              </a:lnSpc>
              <a:spcBef>
                <a:spcPct val="50000"/>
              </a:spcBef>
              <a:buSzPct val="80000"/>
              <a:buFontTx/>
              <a:buChar char="•"/>
              <a:defRPr/>
            </a:pPr>
            <a:r>
              <a:rPr lang="en-US">
                <a:latin typeface="Times New Roman" charset="0"/>
                <a:cs typeface="+mn-cs"/>
              </a:rPr>
              <a:t>Do not wear hair accessories that could become physical contaminants. Hair restraints should be limited to items that keep hands out of hair, and hair out of food. Food handlers with facial hair should wear a beard restraint. </a:t>
            </a:r>
          </a:p>
          <a:p>
            <a:pPr marL="114300" indent="-114300" eaLnBrk="1" hangingPunct="1">
              <a:lnSpc>
                <a:spcPct val="80000"/>
              </a:lnSpc>
              <a:spcBef>
                <a:spcPct val="50000"/>
              </a:spcBef>
              <a:buSzPct val="80000"/>
              <a:buFontTx/>
              <a:buChar char="•"/>
              <a:defRPr/>
            </a:pPr>
            <a:r>
              <a:rPr lang="en-US">
                <a:latin typeface="Times New Roman" charset="0"/>
                <a:cs typeface="+mn-cs"/>
              </a:rPr>
              <a:t>False eyelashes can become physical contaminants and should not be worn. </a:t>
            </a:r>
          </a:p>
          <a:p>
            <a:pPr marL="114300" indent="-114300" eaLnBrk="1" hangingPunct="1">
              <a:lnSpc>
                <a:spcPct val="80000"/>
              </a:lnSpc>
              <a:spcBef>
                <a:spcPct val="50000"/>
              </a:spcBef>
              <a:buSzPct val="80000"/>
              <a:buFontTx/>
              <a:buChar char="•"/>
              <a:defRPr/>
            </a:pPr>
            <a:r>
              <a:rPr lang="en-US">
                <a:latin typeface="Times New Roman" charset="0"/>
                <a:cs typeface="+mn-cs"/>
              </a:rPr>
              <a:t>If possible, food handlers should change into work clothes at work. Dirty clothing stored in the operation must be kept away from food and prep areas. You can do this by placing them in nonabsorbent containers or washable laundry bags. This includes dirty aprons, chef coats, and uniforms.</a:t>
            </a:r>
          </a:p>
          <a:p>
            <a:pPr marL="114300" indent="-114300" eaLnBrk="1" hangingPunct="1">
              <a:lnSpc>
                <a:spcPct val="80000"/>
              </a:lnSpc>
              <a:spcBef>
                <a:spcPct val="50000"/>
              </a:spcBef>
              <a:buSzPct val="80000"/>
              <a:buFontTx/>
              <a:buChar char="•"/>
              <a:defRPr/>
            </a:pPr>
            <a:r>
              <a:rPr lang="en-US">
                <a:latin typeface="Times New Roman" charset="0"/>
                <a:cs typeface="+mn-cs"/>
              </a:rPr>
              <a:t>Never wipe your hands on aprons.</a:t>
            </a:r>
          </a:p>
          <a:p>
            <a:pPr marL="114300" indent="-114300" eaLnBrk="1" hangingPunct="1">
              <a:lnSpc>
                <a:spcPct val="80000"/>
              </a:lnSpc>
              <a:spcBef>
                <a:spcPct val="50000"/>
              </a:spcBef>
              <a:buSzPct val="80000"/>
              <a:buFontTx/>
              <a:buChar char="•"/>
              <a:defRPr/>
            </a:pPr>
            <a:r>
              <a:rPr lang="en-US">
                <a:latin typeface="Times New Roman" charset="0"/>
                <a:cs typeface="+mn-cs"/>
              </a:rPr>
              <a:t>Food handlers cannot wear jewelry when prepping food or when working around prep areas. That includes rings (except for a plain band), bracelets (including medical bracelets), and watches. Companies may also require foodhandlers to remove other types of jewelry. This may include earrings, necklaces, and facial jewelry. Servers may wear jewelry if allowed by company policy.</a:t>
            </a:r>
          </a:p>
          <a:p>
            <a:pPr marL="114300" indent="-114300" eaLnBrk="1" hangingPunct="1">
              <a:lnSpc>
                <a:spcPct val="80000"/>
              </a:lnSpc>
              <a:spcBef>
                <a:spcPct val="50000"/>
              </a:spcBef>
              <a:buSzPct val="80000"/>
              <a:buFontTx/>
              <a:buChar char="•"/>
              <a:defRPr/>
            </a:pPr>
            <a:endParaRPr lang="en-US">
              <a:latin typeface="Times New Roman" charset="0"/>
              <a:cs typeface="Times New Roman" charset="0"/>
            </a:endParaRPr>
          </a:p>
          <a:p>
            <a:pPr marL="114300" indent="-114300" eaLnBrk="1" hangingPunct="1">
              <a:lnSpc>
                <a:spcPct val="80000"/>
              </a:lnSpc>
              <a:spcBef>
                <a:spcPct val="50000"/>
              </a:spcBef>
              <a:buFont typeface="Symbol" charset="0"/>
              <a:buNone/>
              <a:defRPr/>
            </a:pPr>
            <a:endParaRPr lang="en-US">
              <a:latin typeface="Times New Roman" charset="0"/>
              <a:cs typeface="Times New Roman" charset="0"/>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A082FD6C-3973-5B46-A758-5FE87AD64BAD}" type="slidenum">
              <a:rPr lang="en-US" sz="1200" b="0" smtClean="0">
                <a:solidFill>
                  <a:schemeClr val="tx1"/>
                </a:solidFill>
              </a:rPr>
              <a:pPr eaLnBrk="1" hangingPunct="1">
                <a:defRPr/>
              </a:pPr>
              <a:t>91</a:t>
            </a:fld>
            <a:endParaRPr lang="en-US" sz="1200" b="0" smtClean="0">
              <a:solidFill>
                <a:schemeClr val="tx1"/>
              </a:solidFill>
            </a:endParaRPr>
          </a:p>
        </p:txBody>
      </p:sp>
      <p:sp>
        <p:nvSpPr>
          <p:cNvPr id="384003" name="Rectangle 2"/>
          <p:cNvSpPr>
            <a:spLocks noGrp="1" noRot="1" noChangeAspect="1" noChangeArrowheads="1" noTextEdit="1"/>
          </p:cNvSpPr>
          <p:nvPr>
            <p:ph type="sldImg"/>
          </p:nvPr>
        </p:nvSpPr>
        <p:spPr>
          <a:xfrm>
            <a:off x="1181100" y="698500"/>
            <a:ext cx="4648200" cy="3486150"/>
          </a:xfrm>
          <a:ln/>
        </p:spPr>
      </p:sp>
      <p:sp>
        <p:nvSpPr>
          <p:cNvPr id="384004" name="Rectangle 3"/>
          <p:cNvSpPr>
            <a:spLocks noGrp="1" noChangeArrowheads="1"/>
          </p:cNvSpPr>
          <p:nvPr>
            <p:ph type="body" idx="1"/>
          </p:nvPr>
        </p:nvSpPr>
        <p:spPr>
          <a:xfrm>
            <a:off x="876300" y="4438650"/>
            <a:ext cx="5254625" cy="443865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4593" tIns="47297" rIns="94593" bIns="47297"/>
          <a:lstStyle/>
          <a:p>
            <a:pPr marL="114300" indent="-114300" eaLnBrk="1" hangingPunct="1">
              <a:defRPr/>
            </a:pPr>
            <a:r>
              <a:rPr lang="en-US" b="1">
                <a:latin typeface="Times New Roman" charset="0"/>
                <a:cs typeface="+mn-cs"/>
              </a:rPr>
              <a:t>Instructor Notes</a:t>
            </a:r>
          </a:p>
          <a:p>
            <a:pPr marL="114300" indent="-114300" eaLnBrk="1" hangingPunct="1">
              <a:buFontTx/>
              <a:buChar char="•"/>
              <a:defRPr/>
            </a:pPr>
            <a:r>
              <a:rPr lang="en-US">
                <a:latin typeface="Times New Roman" charset="0"/>
                <a:cs typeface="+mn-cs"/>
              </a:rPr>
              <a:t>Small droplets of saliva can contain thousands of pathogens. In the process of eating, drinking, smoking, or chewing gum or tobacco, saliva can be transferred to hands or directly to food being handled. That</a:t>
            </a:r>
            <a:r>
              <a:rPr lang="ja-JP" altLang="en-US">
                <a:latin typeface="Times New Roman" charset="0"/>
                <a:cs typeface="+mn-cs"/>
              </a:rPr>
              <a:t>’</a:t>
            </a:r>
            <a:r>
              <a:rPr lang="en-US">
                <a:latin typeface="Times New Roman" charset="0"/>
                <a:cs typeface="+mn-cs"/>
              </a:rPr>
              <a:t>s why food handlers must not eat, drink, smoke, or chew gum or tobacco when performing the tasks indicated in the slide. </a:t>
            </a:r>
          </a:p>
          <a:p>
            <a:pPr marL="114300" indent="-114300" eaLnBrk="1" hangingPunct="1">
              <a:buFontTx/>
              <a:buChar char="•"/>
              <a:defRPr/>
            </a:pPr>
            <a:r>
              <a:rPr lang="en-US">
                <a:latin typeface="Times New Roman" charset="0"/>
                <a:cs typeface="+mn-cs"/>
              </a:rPr>
              <a:t>Some regulatory authorities allow food handlers to drink from a covered container while in prep and dishwashing areas.</a:t>
            </a: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AE71725C-540C-154E-AFC1-9E75C415ECCD}" type="slidenum">
              <a:rPr lang="en-US" sz="1200" b="0" smtClean="0">
                <a:solidFill>
                  <a:schemeClr val="tx1"/>
                </a:solidFill>
              </a:rPr>
              <a:pPr eaLnBrk="1" hangingPunct="1">
                <a:defRPr/>
              </a:pPr>
              <a:t>92</a:t>
            </a:fld>
            <a:endParaRPr lang="en-US" sz="1200" b="0" smtClean="0">
              <a:solidFill>
                <a:schemeClr val="tx1"/>
              </a:solidFill>
            </a:endParaRPr>
          </a:p>
        </p:txBody>
      </p:sp>
      <p:sp>
        <p:nvSpPr>
          <p:cNvPr id="385027"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a:xfrm>
            <a:off x="876300" y="4468813"/>
            <a:ext cx="5140325" cy="4294187"/>
          </a:xfrm>
          <a:noFill/>
        </p:spPr>
        <p:txBody>
          <a:bodyPr lIns="92825" tIns="46413" rIns="92825" bIns="46413"/>
          <a:lstStyle/>
          <a:p>
            <a:pPr marL="114300" indent="-114300" eaLnBrk="1" hangingPunct="1"/>
            <a:r>
              <a:rPr lang="en-US" b="1">
                <a:latin typeface="Times New Roman" charset="0"/>
                <a:cs typeface="Times New Roman" charset="0"/>
              </a:rPr>
              <a:t>Instructor Notes</a:t>
            </a:r>
          </a:p>
          <a:p>
            <a:pPr marL="114300" indent="-114300" eaLnBrk="1" hangingPunct="1">
              <a:lnSpc>
                <a:spcPct val="80000"/>
              </a:lnSpc>
              <a:spcBef>
                <a:spcPct val="50000"/>
              </a:spcBef>
              <a:buSzPct val="80000"/>
              <a:buFontTx/>
              <a:buChar char="•"/>
            </a:pPr>
            <a:r>
              <a:rPr lang="en-US">
                <a:latin typeface="Times New Roman" charset="0"/>
              </a:rPr>
              <a:t>You must encourage your food handlers to report any health problems before they come to work. This includes newly hired staff who haven</a:t>
            </a:r>
            <a:r>
              <a:rPr lang="ja-JP" altLang="en-US">
                <a:latin typeface="Times New Roman" charset="0"/>
              </a:rPr>
              <a:t>’</a:t>
            </a:r>
            <a:r>
              <a:rPr lang="en-US" altLang="ja-JP">
                <a:latin typeface="Times New Roman" charset="0"/>
              </a:rPr>
              <a:t>t started working yet. </a:t>
            </a:r>
          </a:p>
          <a:p>
            <a:pPr marL="114300" indent="-114300" eaLnBrk="1" hangingPunct="1">
              <a:lnSpc>
                <a:spcPct val="80000"/>
              </a:lnSpc>
              <a:spcBef>
                <a:spcPct val="50000"/>
              </a:spcBef>
              <a:buSzPct val="80000"/>
              <a:buFontTx/>
              <a:buChar char="•"/>
            </a:pPr>
            <a:r>
              <a:rPr lang="en-US">
                <a:latin typeface="Times New Roman" charset="0"/>
              </a:rPr>
              <a:t>Staff should also let you know right away if they get sick while working. Your regulatory authority may ask you to prove you have made staff aware of this policy.</a:t>
            </a:r>
          </a:p>
          <a:p>
            <a:pPr marL="114300" indent="-114300" eaLnBrk="1" hangingPunct="1">
              <a:lnSpc>
                <a:spcPct val="80000"/>
              </a:lnSpc>
              <a:spcBef>
                <a:spcPct val="50000"/>
              </a:spcBef>
              <a:buSzPct val="80000"/>
              <a:buFontTx/>
              <a:buChar char="•"/>
            </a:pPr>
            <a:r>
              <a:rPr lang="en-US">
                <a:latin typeface="Times New Roman" charset="0"/>
              </a:rPr>
              <a:t>When food handlers are ill, you may need to restrict them from working with or around food. Sometimes, you may need to exclude them from working in the operation.</a:t>
            </a:r>
          </a:p>
          <a:p>
            <a:pPr marL="114300" indent="-114300" eaLnBrk="1" hangingPunct="1">
              <a:lnSpc>
                <a:spcPct val="80000"/>
              </a:lnSpc>
              <a:spcBef>
                <a:spcPct val="50000"/>
              </a:spcBef>
              <a:buSzPct val="80000"/>
            </a:pPr>
            <a:endParaRPr lang="en-US">
              <a:latin typeface="Times New Roman" charset="0"/>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95306CE4-5592-CD4A-8965-53B4CB9A0B75}" type="slidenum">
              <a:rPr lang="en-US" sz="1200" b="0" smtClean="0">
                <a:solidFill>
                  <a:schemeClr val="tx1"/>
                </a:solidFill>
              </a:rPr>
              <a:pPr eaLnBrk="1" hangingPunct="1">
                <a:defRPr/>
              </a:pPr>
              <a:t>93</a:t>
            </a:fld>
            <a:endParaRPr lang="en-US" sz="1200" b="0" smtClean="0">
              <a:solidFill>
                <a:schemeClr val="tx1"/>
              </a:solidFill>
            </a:endParaRPr>
          </a:p>
        </p:txBody>
      </p:sp>
      <p:sp>
        <p:nvSpPr>
          <p:cNvPr id="386051" name="Rectangle 2"/>
          <p:cNvSpPr>
            <a:spLocks noGrp="1" noRot="1" noChangeAspect="1" noChangeArrowheads="1" noTextEdit="1"/>
          </p:cNvSpPr>
          <p:nvPr>
            <p:ph type="sldImg"/>
          </p:nvPr>
        </p:nvSpPr>
        <p:spPr>
          <a:ln/>
        </p:spPr>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E7FD6052-B3AD-F147-8D28-A1A56330E175}" type="slidenum">
              <a:rPr lang="en-US" sz="1200" b="0" smtClean="0">
                <a:solidFill>
                  <a:schemeClr val="tx1"/>
                </a:solidFill>
              </a:rPr>
              <a:pPr eaLnBrk="1" hangingPunct="1">
                <a:defRPr/>
              </a:pPr>
              <a:t>94</a:t>
            </a:fld>
            <a:endParaRPr lang="en-US" sz="1200" b="0" smtClean="0">
              <a:solidFill>
                <a:schemeClr val="tx1"/>
              </a:solidFill>
            </a:endParaRPr>
          </a:p>
        </p:txBody>
      </p:sp>
      <p:sp>
        <p:nvSpPr>
          <p:cNvPr id="387075" name="Rectangle 2"/>
          <p:cNvSpPr>
            <a:spLocks noGrp="1" noRot="1" noChangeAspect="1" noChangeArrowheads="1" noTextEdit="1"/>
          </p:cNvSpPr>
          <p:nvPr>
            <p:ph type="sldImg"/>
          </p:nvPr>
        </p:nvSpPr>
        <p:spPr>
          <a:ln/>
        </p:spPr>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9C9A24DD-46E6-F04D-8398-F7D5861495D1}" type="slidenum">
              <a:rPr lang="en-US" sz="1200" b="0" smtClean="0">
                <a:solidFill>
                  <a:schemeClr val="tx1"/>
                </a:solidFill>
              </a:rPr>
              <a:pPr eaLnBrk="1" hangingPunct="1">
                <a:defRPr/>
              </a:pPr>
              <a:t>95</a:t>
            </a:fld>
            <a:endParaRPr lang="en-US" sz="1200" b="0" smtClean="0">
              <a:solidFill>
                <a:schemeClr val="tx1"/>
              </a:solidFill>
            </a:endParaRPr>
          </a:p>
        </p:txBody>
      </p:sp>
      <p:sp>
        <p:nvSpPr>
          <p:cNvPr id="388099" name="Rectangle 2"/>
          <p:cNvSpPr>
            <a:spLocks noGrp="1" noRot="1" noChangeAspect="1" noChangeArrowheads="1" noTextEdit="1"/>
          </p:cNvSpPr>
          <p:nvPr>
            <p:ph type="sldImg"/>
          </p:nvPr>
        </p:nvSpPr>
        <p:spPr>
          <a:ln/>
        </p:spPr>
      </p:sp>
      <p:sp>
        <p:nvSpPr>
          <p:cNvPr id="223235" name="Rectangle 2"/>
          <p:cNvSpPr>
            <a:spLocks noChangeArrowheads="1"/>
          </p:cNvSpPr>
          <p:nvPr/>
        </p:nvSpPr>
        <p:spPr bwMode="auto">
          <a:xfrm>
            <a:off x="1219200" y="4305300"/>
            <a:ext cx="4686300"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14300" indent="-114300"/>
            <a:r>
              <a:rPr lang="en-US" sz="1200" b="0">
                <a:solidFill>
                  <a:schemeClr val="tx1"/>
                </a:solidFill>
                <a:latin typeface="Times New Roman" charset="0"/>
                <a:cs typeface="Times New Roman" charset="0"/>
              </a:rPr>
              <a:t>Instructor Notes</a:t>
            </a:r>
          </a:p>
          <a:p>
            <a:pPr marL="114300" indent="-114300">
              <a:lnSpc>
                <a:spcPct val="80000"/>
              </a:lnSpc>
              <a:spcBef>
                <a:spcPct val="50000"/>
              </a:spcBef>
              <a:buSzPct val="80000"/>
              <a:buFont typeface="Arial" charset="0"/>
              <a:buChar char="•"/>
            </a:pPr>
            <a:r>
              <a:rPr lang="en-US" sz="1200" b="0">
                <a:solidFill>
                  <a:schemeClr val="tx1"/>
                </a:solidFill>
                <a:latin typeface="Times New Roman" charset="0"/>
                <a:cs typeface="Times New Roman" charset="0"/>
              </a:rPr>
              <a:t>Some food handlers  diagnosed with these foodborne illnesses may or may not experience the usual symptoms, or their symptoms may be over. It is important to work with the local regulatory authority to determine whether the food handler must be excluded from the establishment or restricted from working with or around food, and when the exclusion can be removed</a:t>
            </a:r>
            <a:r>
              <a:rPr lang="en-US" sz="1200" b="0">
                <a:solidFill>
                  <a:schemeClr val="tx1"/>
                </a:solidFill>
              </a:rPr>
              <a:t>.</a:t>
            </a:r>
          </a:p>
        </p:txBody>
      </p:sp>
      <p:sp>
        <p:nvSpPr>
          <p:cNvPr id="388101" name="Notes Placeholder 1"/>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a:latin typeface="Times New Roman" charset="0"/>
                <a:cs typeface="+mn-cs"/>
              </a:rPr>
              <a:t>Instructor Notes:</a:t>
            </a:r>
          </a:p>
          <a:p>
            <a:pPr>
              <a:buFontTx/>
              <a:buChar char="•"/>
              <a:defRPr/>
            </a:pPr>
            <a:r>
              <a:rPr lang="en-US">
                <a:latin typeface="Times New Roman" charset="0"/>
                <a:cs typeface="+mn-cs"/>
              </a:rPr>
              <a:t>Some foodhandlers diagnosed with these foodborne illnesses may not experience the usual signs or their symptoms may be over. Work with the local regulatory authority to determine whether the foodhandler must be excluded from the establishment or restricted from working with or around food, and when the exclusion or restriction can be removed.</a:t>
            </a:r>
          </a:p>
          <a:p>
            <a:pPr>
              <a:buFontTx/>
              <a:buChar char="•"/>
              <a:defRPr/>
            </a:pPr>
            <a:r>
              <a:rPr lang="en-US">
                <a:latin typeface="Times New Roman" charset="0"/>
                <a:cs typeface="+mn-cs"/>
              </a:rPr>
              <a:t>Remember these are only guidelines, working with your regulatory authority will help you determine the best course of action.</a:t>
            </a: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Slide Image Placeholder 1"/>
          <p:cNvSpPr>
            <a:spLocks noGrp="1" noRot="1" noChangeAspect="1" noTextEdit="1"/>
          </p:cNvSpPr>
          <p:nvPr>
            <p:ph type="sldImg"/>
          </p:nvPr>
        </p:nvSpPr>
        <p:spPr>
          <a:ln/>
        </p:spPr>
      </p:sp>
      <p:sp>
        <p:nvSpPr>
          <p:cNvPr id="389123"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a:defRPr/>
            </a:pPr>
            <a:endParaRPr lang="en-US">
              <a:latin typeface="Times New Roman" charset="0"/>
              <a:cs typeface="+mn-cs"/>
            </a:endParaRPr>
          </a:p>
        </p:txBody>
      </p:sp>
      <p:sp>
        <p:nvSpPr>
          <p:cNvPr id="389124"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2289C790-0D81-DF41-B308-6AAC629D2C6A}" type="slidenum">
              <a:rPr lang="en-US" sz="1200" b="0" smtClean="0">
                <a:solidFill>
                  <a:schemeClr val="tx1"/>
                </a:solidFill>
              </a:rPr>
              <a:pPr eaLnBrk="1" hangingPunct="1">
                <a:defRPr/>
              </a:pPr>
              <a:t>96</a:t>
            </a:fld>
            <a:endParaRPr lang="en-US" sz="1200" b="0" smtClean="0">
              <a:solidFill>
                <a:schemeClr val="tx1"/>
              </a:solidFill>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E8E91A1F-1AB0-9E48-86D3-C58A66DD3CCE}" type="slidenum">
              <a:rPr lang="en-US" sz="1200" b="0" smtClean="0">
                <a:solidFill>
                  <a:schemeClr val="tx1"/>
                </a:solidFill>
              </a:rPr>
              <a:pPr eaLnBrk="1" hangingPunct="1">
                <a:defRPr/>
              </a:pPr>
              <a:t>97</a:t>
            </a:fld>
            <a:endParaRPr lang="en-US" sz="1200" b="0" smtClean="0">
              <a:solidFill>
                <a:schemeClr val="tx1"/>
              </a:solidFill>
            </a:endParaRPr>
          </a:p>
        </p:txBody>
      </p:sp>
      <p:sp>
        <p:nvSpPr>
          <p:cNvPr id="390147" name="Rectangle 2"/>
          <p:cNvSpPr>
            <a:spLocks noGrp="1" noRot="1" noChangeAspect="1" noChangeArrowheads="1" noTextEdit="1"/>
          </p:cNvSpPr>
          <p:nvPr>
            <p:ph type="sldImg"/>
          </p:nvPr>
        </p:nvSpPr>
        <p:spPr>
          <a:ln/>
        </p:spPr>
      </p:sp>
      <p:sp>
        <p:nvSpPr>
          <p:cNvPr id="390148" name="Rectangle 3"/>
          <p:cNvSpPr>
            <a:spLocks noGrp="1" noChangeArrowheads="1"/>
          </p:cNvSpPr>
          <p:nvPr>
            <p:ph type="body" idx="1"/>
          </p:nvPr>
        </p:nvSpPr>
        <p:spPr>
          <a:xfrm>
            <a:off x="876300" y="4441825"/>
            <a:ext cx="5257800" cy="4435475"/>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4942" tIns="47471" rIns="94942" bIns="47471"/>
          <a:lstStyle/>
          <a:p>
            <a:pPr marL="114300" indent="-114300" eaLnBrk="1" hangingPunct="1">
              <a:spcBef>
                <a:spcPct val="50000"/>
              </a:spcBef>
              <a:defRPr/>
            </a:pPr>
            <a:r>
              <a:rPr lang="en-US" b="1">
                <a:latin typeface="Times New Roman" charset="0"/>
                <a:cs typeface="Times New Roman" charset="0"/>
              </a:rPr>
              <a:t>Instructor Notes</a:t>
            </a:r>
            <a:endParaRPr lang="en-US">
              <a:latin typeface="Times New Roman" charset="0"/>
              <a:cs typeface="Times New Roman" charset="0"/>
            </a:endParaRPr>
          </a:p>
          <a:p>
            <a:pPr marL="114300" indent="-114300" eaLnBrk="1" hangingPunct="1">
              <a:spcBef>
                <a:spcPct val="50000"/>
              </a:spcBef>
              <a:buSzPct val="80000"/>
              <a:buFontTx/>
              <a:buChar char="•"/>
              <a:defRPr/>
            </a:pPr>
            <a:r>
              <a:rPr lang="en-US">
                <a:latin typeface="Times New Roman" charset="0"/>
                <a:cs typeface="+mn-cs"/>
              </a:rPr>
              <a:t>Discuss the topic objectives with the class.</a:t>
            </a:r>
          </a:p>
          <a:p>
            <a:pPr marL="114300" indent="-114300" eaLnBrk="1" hangingPunct="1">
              <a:defRPr/>
            </a:pPr>
            <a:endParaRPr lang="en-US">
              <a:latin typeface="Times New Roman" charset="0"/>
              <a:cs typeface="+mn-cs"/>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712CC40D-6748-8049-BF2E-DB7702DE43EA}" type="slidenum">
              <a:rPr lang="en-US" sz="1200" b="0" smtClean="0">
                <a:solidFill>
                  <a:schemeClr val="tx1"/>
                </a:solidFill>
              </a:rPr>
              <a:pPr eaLnBrk="1" hangingPunct="1">
                <a:defRPr/>
              </a:pPr>
              <a:t>98</a:t>
            </a:fld>
            <a:endParaRPr lang="en-US" sz="1200" b="0" smtClean="0">
              <a:solidFill>
                <a:schemeClr val="tx1"/>
              </a:solidFill>
            </a:endParaRPr>
          </a:p>
        </p:txBody>
      </p:sp>
      <p:sp>
        <p:nvSpPr>
          <p:cNvPr id="391171" name="Rectangle 2"/>
          <p:cNvSpPr>
            <a:spLocks noGrp="1" noRot="1" noChangeAspect="1" noChangeArrowheads="1" noTextEdit="1"/>
          </p:cNvSpPr>
          <p:nvPr>
            <p:ph type="sldImg"/>
          </p:nvPr>
        </p:nvSpPr>
        <p:spPr>
          <a:ln/>
        </p:spPr>
      </p:sp>
      <p:sp>
        <p:nvSpPr>
          <p:cNvPr id="391172" name="Rectangle 3"/>
          <p:cNvSpPr>
            <a:spLocks noGrp="1" noChangeArrowheads="1"/>
          </p:cNvSpPr>
          <p:nvPr>
            <p:ph type="body" idx="1"/>
          </p:nvPr>
        </p:nvSpPr>
        <p:spPr>
          <a:xfrm>
            <a:off x="876300" y="4441825"/>
            <a:ext cx="5257800" cy="4435475"/>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4942" tIns="47471" rIns="94942" bIns="47471"/>
          <a:lstStyle/>
          <a:p>
            <a:pPr marL="114300" indent="-114300" eaLnBrk="1" hangingPunct="1">
              <a:defRPr/>
            </a:pPr>
            <a:r>
              <a:rPr lang="en-US" b="1">
                <a:latin typeface="Times New Roman" charset="0"/>
                <a:cs typeface="+mn-cs"/>
              </a:rPr>
              <a:t>Instructor Notes</a:t>
            </a:r>
          </a:p>
          <a:p>
            <a:pPr marL="114300" indent="-114300" eaLnBrk="1" hangingPunct="1">
              <a:buFontTx/>
              <a:buChar char="•"/>
              <a:defRPr/>
            </a:pPr>
            <a:r>
              <a:rPr lang="en-US">
                <a:latin typeface="Times New Roman" charset="0"/>
                <a:cs typeface="+mn-cs"/>
              </a:rPr>
              <a:t>You are responsible for the safety of the food at every point in this flow. For example, a frozen food might be safe when it leaves the processor</a:t>
            </a:r>
            <a:r>
              <a:rPr lang="ja-JP" altLang="en-US">
                <a:latin typeface="Times New Roman" charset="0"/>
                <a:cs typeface="+mn-cs"/>
              </a:rPr>
              <a:t>’</a:t>
            </a:r>
            <a:r>
              <a:rPr lang="en-US">
                <a:latin typeface="Times New Roman" charset="0"/>
                <a:cs typeface="+mn-cs"/>
              </a:rPr>
              <a:t>s plant. However, on the way to the supplier</a:t>
            </a:r>
            <a:r>
              <a:rPr lang="ja-JP" altLang="en-US">
                <a:latin typeface="Times New Roman" charset="0"/>
                <a:cs typeface="+mn-cs"/>
              </a:rPr>
              <a:t>’</a:t>
            </a:r>
            <a:r>
              <a:rPr lang="en-US">
                <a:latin typeface="Times New Roman" charset="0"/>
                <a:cs typeface="+mn-cs"/>
              </a:rPr>
              <a:t>s warehouse, the food might thaw. Once in your operation, the food might not be stored correctly, or it might not be cooked to the correct internal temperature. These mistakes can add up and cause a foodborne illness.</a:t>
            </a: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5B0053EF-4D1A-5B4C-A8F4-36C4AE817BD7}" type="slidenum">
              <a:rPr lang="en-US" sz="1200" b="0" smtClean="0">
                <a:solidFill>
                  <a:schemeClr val="tx1"/>
                </a:solidFill>
              </a:rPr>
              <a:pPr eaLnBrk="1" hangingPunct="1">
                <a:defRPr/>
              </a:pPr>
              <a:t>99</a:t>
            </a:fld>
            <a:endParaRPr lang="en-US" sz="1200" b="0" smtClean="0">
              <a:solidFill>
                <a:schemeClr val="tx1"/>
              </a:solidFill>
            </a:endParaRPr>
          </a:p>
        </p:txBody>
      </p:sp>
      <p:sp>
        <p:nvSpPr>
          <p:cNvPr id="392195" name="Rectangle 2"/>
          <p:cNvSpPr>
            <a:spLocks noGrp="1" noRot="1" noChangeAspect="1" noChangeArrowheads="1" noTextEdit="1"/>
          </p:cNvSpPr>
          <p:nvPr>
            <p:ph type="sldImg"/>
          </p:nvPr>
        </p:nvSpPr>
        <p:spPr>
          <a:xfrm>
            <a:off x="1182688" y="696913"/>
            <a:ext cx="4648200" cy="3486150"/>
          </a:xfrm>
          <a:ln/>
        </p:spPr>
      </p:sp>
      <p:sp>
        <p:nvSpPr>
          <p:cNvPr id="392196" name="Rectangle 3"/>
          <p:cNvSpPr>
            <a:spLocks noGrp="1" noChangeArrowheads="1"/>
          </p:cNvSpPr>
          <p:nvPr>
            <p:ph type="body" idx="1"/>
          </p:nvPr>
        </p:nvSpPr>
        <p:spPr>
          <a:xfrm>
            <a:off x="876300" y="4441825"/>
            <a:ext cx="5257800" cy="4435475"/>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4942" tIns="47471" rIns="94942" bIns="47471"/>
          <a:lstStyle/>
          <a:p>
            <a:pPr marL="114300" indent="-114300" eaLnBrk="1" hangingPunct="1">
              <a:defRPr/>
            </a:pPr>
            <a:r>
              <a:rPr lang="en-US" b="1">
                <a:latin typeface="Times New Roman" charset="0"/>
                <a:cs typeface="+mn-cs"/>
              </a:rPr>
              <a:t>Instructor Notes</a:t>
            </a:r>
          </a:p>
          <a:p>
            <a:pPr marL="114300" indent="-114300" eaLnBrk="1" hangingPunct="1">
              <a:buFontTx/>
              <a:buChar char="•"/>
              <a:defRPr/>
            </a:pPr>
            <a:r>
              <a:rPr lang="en-US">
                <a:latin typeface="Times New Roman" charset="0"/>
                <a:cs typeface="+mn-cs"/>
              </a:rPr>
              <a:t>Each type of food should have separate equipment. For example, use one set of cutting boards, utensils, and containers for raw poultry. Use another set for raw meat. Use a third set for produce. Colored cutting boards and utensil handles can help keep equipment separate. The color tells food handlers which equipment to use with each food item. You might use yellow for raw chicken, red for raw meat, and green for produce, as the prep chef is doing in the photo .on the slide</a:t>
            </a:r>
          </a:p>
          <a:p>
            <a:pPr marL="114300" indent="-114300" eaLnBrk="1" hangingPunct="1">
              <a:buFontTx/>
              <a:buChar char="•"/>
              <a:defRPr/>
            </a:pPr>
            <a:r>
              <a:rPr lang="en-US">
                <a:latin typeface="Times New Roman" charset="0"/>
                <a:cs typeface="+mn-cs"/>
              </a:rPr>
              <a:t>Clean and sanitize all work surfaces, equipment, and utensils after each task. When you cut up raw chicken, for example, you cannot get by with just rinsing the equipment. Pathogens such as </a:t>
            </a:r>
            <a:r>
              <a:rPr lang="en-US" i="1">
                <a:latin typeface="Times New Roman" charset="0"/>
                <a:cs typeface="+mn-cs"/>
              </a:rPr>
              <a:t>Salmonella</a:t>
            </a:r>
            <a:r>
              <a:rPr lang="en-US">
                <a:latin typeface="Times New Roman" charset="0"/>
                <a:cs typeface="+mn-cs"/>
              </a:rPr>
              <a:t> spp. can contaminate food through cross-contamination. To prevent this, you must wash, rinse, and sanitize equipment. </a:t>
            </a:r>
          </a:p>
          <a:p>
            <a:pPr marL="114300" indent="-114300" eaLnBrk="1" hangingPunct="1">
              <a:lnSpc>
                <a:spcPct val="80000"/>
              </a:lnSpc>
              <a:spcBef>
                <a:spcPct val="50000"/>
              </a:spcBef>
              <a:defRPr/>
            </a:pPr>
            <a:r>
              <a:rPr lang="en-US">
                <a:latin typeface="Times New Roman" charset="0"/>
                <a:cs typeface="+mn-cs"/>
              </a:rPr>
              <a:t>   </a:t>
            </a:r>
          </a:p>
          <a:p>
            <a:pPr marL="114300" indent="-114300" eaLnBrk="1" hangingPunct="1">
              <a:lnSpc>
                <a:spcPct val="80000"/>
              </a:lnSpc>
              <a:spcBef>
                <a:spcPct val="50000"/>
              </a:spcBef>
              <a:defRPr/>
            </a:pPr>
            <a:endParaRPr lang="en-US">
              <a:latin typeface="Times New Roman" charset="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6.jpeg"/><Relationship Id="rId6" Type="http://schemas.openxmlformats.org/officeDocument/2006/relationships/image" Target="../media/image7.png"/><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8.jpeg"/><Relationship Id="rId6" Type="http://schemas.openxmlformats.org/officeDocument/2006/relationships/image" Target="../media/image9.png"/><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10.jpeg"/><Relationship Id="rId6" Type="http://schemas.openxmlformats.org/officeDocument/2006/relationships/image" Target="../media/image11.png"/><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12.jpeg"/><Relationship Id="rId6" Type="http://schemas.openxmlformats.org/officeDocument/2006/relationships/image" Target="../media/image13.png"/><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14.jpeg"/><Relationship Id="rId6" Type="http://schemas.openxmlformats.org/officeDocument/2006/relationships/image" Target="../media/image15.png"/><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16.jpeg"/><Relationship Id="rId6" Type="http://schemas.openxmlformats.org/officeDocument/2006/relationships/image" Target="../media/image17.png"/><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18.jpeg"/><Relationship Id="rId6" Type="http://schemas.openxmlformats.org/officeDocument/2006/relationships/image" Target="../media/image19.png"/><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20.jpeg"/><Relationship Id="rId6" Type="http://schemas.openxmlformats.org/officeDocument/2006/relationships/image" Target="../media/image21.png"/><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22.jpeg"/><Relationship Id="rId6" Type="http://schemas.openxmlformats.org/officeDocument/2006/relationships/image" Target="../media/image23.png"/><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24.jpeg"/><Relationship Id="rId6" Type="http://schemas.openxmlformats.org/officeDocument/2006/relationships/image" Target="../media/image25.png"/><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background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0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s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6550" y="866775"/>
            <a:ext cx="3517900"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9139" name="Rectangle 3"/>
          <p:cNvSpPr>
            <a:spLocks noGrp="1" noChangeArrowheads="1"/>
          </p:cNvSpPr>
          <p:nvPr>
            <p:ph type="ctrTitle"/>
          </p:nvPr>
        </p:nvSpPr>
        <p:spPr>
          <a:xfrm>
            <a:off x="396875" y="3416300"/>
            <a:ext cx="8312150" cy="609600"/>
          </a:xfrm>
        </p:spPr>
        <p:txBody>
          <a:bodyPr/>
          <a:lstStyle>
            <a:lvl1pPr algn="ctr">
              <a:defRPr sz="3400">
                <a:solidFill>
                  <a:srgbClr val="FFFFFF"/>
                </a:solidFill>
                <a:latin typeface="Arial" charset="0"/>
              </a:defRPr>
            </a:lvl1pPr>
          </a:lstStyle>
          <a:p>
            <a:pPr lvl="0"/>
            <a:r>
              <a:rPr lang="en-US" noProof="0" smtClean="0"/>
              <a:t>Click to edit Master title style</a:t>
            </a:r>
          </a:p>
        </p:txBody>
      </p:sp>
      <p:sp>
        <p:nvSpPr>
          <p:cNvPr id="859140" name="Rectangle 4"/>
          <p:cNvSpPr>
            <a:spLocks noGrp="1" noChangeArrowheads="1"/>
          </p:cNvSpPr>
          <p:nvPr>
            <p:ph type="subTitle" idx="1"/>
          </p:nvPr>
        </p:nvSpPr>
        <p:spPr>
          <a:xfrm>
            <a:off x="409575" y="4483100"/>
            <a:ext cx="8305800" cy="1752600"/>
          </a:xfrm>
        </p:spPr>
        <p:txBody>
          <a:bodyPr/>
          <a:lstStyle>
            <a:lvl1pPr marL="0" indent="0" algn="ctr">
              <a:defRPr b="0">
                <a:solidFill>
                  <a:srgbClr val="131313"/>
                </a:solidFill>
              </a:defRPr>
            </a:lvl1pPr>
          </a:lstStyle>
          <a:p>
            <a:pPr lvl="0"/>
            <a:r>
              <a:rPr lang="en-US" noProof="0" smtClean="0"/>
              <a:t>Click to edit Master subtitle style</a:t>
            </a:r>
          </a:p>
        </p:txBody>
      </p:sp>
    </p:spTree>
    <p:extLst>
      <p:ext uri="{BB962C8B-B14F-4D97-AF65-F5344CB8AC3E}">
        <p14:creationId xmlns:p14="http://schemas.microsoft.com/office/powerpoint/2010/main" val="1437643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41910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988" y="160338"/>
            <a:ext cx="2076450" cy="59658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00050" y="160338"/>
            <a:ext cx="6078538" cy="59658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730771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00050" y="1143000"/>
            <a:ext cx="5086350" cy="4983163"/>
          </a:xfrm>
        </p:spPr>
        <p:txBody>
          <a:bodyPr/>
          <a:lstStyle/>
          <a:p>
            <a:pPr lvl="0"/>
            <a:endParaRPr lang="en-US" noProof="0" smtClean="0"/>
          </a:p>
        </p:txBody>
      </p:sp>
    </p:spTree>
    <p:extLst>
      <p:ext uri="{BB962C8B-B14F-4D97-AF65-F5344CB8AC3E}">
        <p14:creationId xmlns:p14="http://schemas.microsoft.com/office/powerpoint/2010/main" val="1982518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0050" y="1143000"/>
            <a:ext cx="2466975" cy="4983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19425" y="1143000"/>
            <a:ext cx="2466975" cy="4983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936194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0050" y="1143000"/>
            <a:ext cx="2466975" cy="4983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3019425" y="1143000"/>
            <a:ext cx="2466975" cy="241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3019425" y="3709988"/>
            <a:ext cx="2466975" cy="2416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03853738"/>
      </p:ext>
    </p:extLst>
  </p:cSld>
  <p:clrMapOvr>
    <a:masterClrMapping/>
  </p:clrMapOvr>
</p:sldLayout>
</file>

<file path=ppt/slideLayouts/slideLayout15.xml><?xml version="1.0" encoding="utf-8"?>
<p:sldLayout xmlns:p="http://schemas.openxmlformats.org/presentationml/2006/main" xmlns:a="http://schemas.openxmlformats.org/drawingml/2006/main" xmlns:r="http://schemas.openxmlformats.org/officeDocument/2006/relationships" preserve="1" showMasterSp="0">
  <p:cSld name="Title Slide_ch1">
    <p:spTree>
      <p:nvGrpSpPr>
        <p:cNvPr id="1" name=""/>
        <p:cNvGrpSpPr/>
        <p:nvPr/>
      </p:nvGrpSpPr>
      <p:grpSpPr>
        <a:xfrm>
          <a:off x="0" y="0"/>
          <a:ext cx="0" cy="0"/>
          <a:chOff x="0" y="0"/>
          <a:chExt cx="0" cy="0"/>
        </a:xfrm>
      </p:grpSpPr>
      <p:pic>
        <p:nvPicPr>
          <p:cNvPr descr="headbar_02" id="2" name="Picture 11"/>
          <p:cNvPicPr>
            <a:picLocks noChangeArrowheads="1"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921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a:p>
        </p:txBody>
      </p:sp>
      <p:pic>
        <p:nvPicPr>
          <p:cNvPr descr="sslogo" id="5" name="Picture 6"/>
          <p:cNvPicPr>
            <a:picLocks noChangeArrowheads="1"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5"/>
          <p:cNvPicPr>
            <a:picLocks noChangeAspect="1"/>
          </p:cNvPicPr>
          <p:nvPr/>
        </p:nvPicPr>
        <p:blipFill>
          <a:blip r:embed="rId4">
            <a:extLst>
              <a:ext uri="{28A0092B-C50C-407E-A947-70E740481C1C}">
                <a14:useLocalDpi xmlns:a14="http://schemas.microsoft.com/office/drawing/2010/main" val="0"/>
              </a:ext>
            </a:extLst>
          </a:blip>
          <a:srcRect b="216"/>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blurRad="63500" dir="2700000" dist="38099" rotWithShape="0">
                    <a:schemeClr val="bg2">
                      <a:alpha val="74998"/>
                    </a:schemeClr>
                  </a:outerShdw>
                </a:effectLst>
              </a14:hiddenEffects>
            </a:ext>
          </a:extLst>
        </p:spPr>
      </p:cxnSp>
      <p:sp>
        <p:nvSpPr>
          <p:cNvPr id="8" name="Rectangle 9"/>
          <p:cNvSpPr>
            <a:spLocks noChangeArrowheads="1"/>
          </p:cNvSpPr>
          <p:nvPr/>
        </p:nvSpPr>
        <p:spPr bwMode="auto">
          <a:xfrm>
            <a:off x="0" y="1588"/>
            <a:ext cx="3859213"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a:p>
        </p:txBody>
      </p:sp>
      <p:pic>
        <p:nvPicPr>
          <p:cNvPr id="9"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1357313"/>
            <a:ext cx="3862388"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900363" y="1800225"/>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0238395"/>
      </p:ext>
    </p:extLst>
  </p:cSld>
  <p:clrMapOvr>
    <a:masterClrMapping/>
  </p:clrMapOvr>
</p:sldLayout>
</file>

<file path=ppt/slideLayouts/slideLayout16.xml><?xml version="1.0" encoding="utf-8"?>
<p:sldLayout xmlns:p="http://schemas.openxmlformats.org/presentationml/2006/main" xmlns:a="http://schemas.openxmlformats.org/drawingml/2006/main" xmlns:r="http://schemas.openxmlformats.org/officeDocument/2006/relationships" preserve="1" showMasterSp="0">
  <p:cSld name="Title Slide_ch 2">
    <p:spTree>
      <p:nvGrpSpPr>
        <p:cNvPr id="1" name=""/>
        <p:cNvGrpSpPr/>
        <p:nvPr/>
      </p:nvGrpSpPr>
      <p:grpSpPr>
        <a:xfrm>
          <a:off x="0" y="0"/>
          <a:ext cx="0" cy="0"/>
          <a:chOff x="0" y="0"/>
          <a:chExt cx="0" cy="0"/>
        </a:xfrm>
      </p:grpSpPr>
      <p:pic>
        <p:nvPicPr>
          <p:cNvPr descr="headbar_02" id="2" name="Picture 10"/>
          <p:cNvPicPr>
            <a:picLocks noChangeArrowheads="1"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4450" y="1357313"/>
            <a:ext cx="52895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a:p>
        </p:txBody>
      </p:sp>
      <p:sp>
        <p:nvSpPr>
          <p:cNvPr id="4" name="Rectangle 11"/>
          <p:cNvSpPr>
            <a:spLocks noChangeArrowheads="1"/>
          </p:cNvSpPr>
          <p:nvPr/>
        </p:nvSpPr>
        <p:spPr bwMode="auto">
          <a:xfrm>
            <a:off x="3862388" y="3814763"/>
            <a:ext cx="5281612"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a:p>
        </p:txBody>
      </p:sp>
      <p:pic>
        <p:nvPicPr>
          <p:cNvPr descr="sslogo" id="5" name="Picture 6"/>
          <p:cNvPicPr>
            <a:picLocks noChangeArrowheads="1"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5"/>
          <p:cNvPicPr>
            <a:picLocks noChangeAspect="1"/>
          </p:cNvPicPr>
          <p:nvPr/>
        </p:nvPicPr>
        <p:blipFill>
          <a:blip r:embed="rId4">
            <a:extLst>
              <a:ext uri="{28A0092B-C50C-407E-A947-70E740481C1C}">
                <a14:useLocalDpi xmlns:a14="http://schemas.microsoft.com/office/drawing/2010/main" val="0"/>
              </a:ext>
            </a:extLst>
          </a:blip>
          <a:srcRect b="216"/>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blurRad="63500" dir="2700000" dist="38099" rotWithShape="0">
                    <a:schemeClr val="bg2">
                      <a:alpha val="74998"/>
                    </a:schemeClr>
                  </a:outerShdw>
                </a:effectLst>
              </a14:hiddenEffects>
            </a:ext>
          </a:extLst>
        </p:spPr>
      </p:cxn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a:p>
        </p:txBody>
      </p:sp>
      <p:pic>
        <p:nvPicPr>
          <p:cNvPr id="9"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11113" y="1357313"/>
            <a:ext cx="3870326"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33713" y="1722438"/>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2997269"/>
      </p:ext>
    </p:extLst>
  </p:cSld>
  <p:clrMapOvr>
    <a:masterClrMapping/>
  </p:clrMapOvr>
</p:sldLayout>
</file>

<file path=ppt/slideLayouts/slideLayout17.xml><?xml version="1.0" encoding="utf-8"?>
<p:sldLayout xmlns:p="http://schemas.openxmlformats.org/presentationml/2006/main" xmlns:a="http://schemas.openxmlformats.org/drawingml/2006/main" xmlns:r="http://schemas.openxmlformats.org/officeDocument/2006/relationships" preserve="1" showMasterSp="0">
  <p:cSld name="Title Slide_ch 3">
    <p:spTree>
      <p:nvGrpSpPr>
        <p:cNvPr id="1" name=""/>
        <p:cNvGrpSpPr/>
        <p:nvPr/>
      </p:nvGrpSpPr>
      <p:grpSpPr>
        <a:xfrm>
          <a:off x="0" y="0"/>
          <a:ext cx="0" cy="0"/>
          <a:chOff x="0" y="0"/>
          <a:chExt cx="0" cy="0"/>
        </a:xfrm>
      </p:grpSpPr>
      <p:pic>
        <p:nvPicPr>
          <p:cNvPr descr="headbar_02" id="2" name="Picture 10"/>
          <p:cNvPicPr>
            <a:picLocks noChangeArrowheads="1"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a:p>
        </p:txBody>
      </p:sp>
      <p:pic>
        <p:nvPicPr>
          <p:cNvPr descr="sslogo" id="5" name="Picture 6"/>
          <p:cNvPicPr>
            <a:picLocks noChangeArrowheads="1"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5"/>
          <p:cNvPicPr>
            <a:picLocks noChangeAspect="1"/>
          </p:cNvPicPr>
          <p:nvPr/>
        </p:nvPicPr>
        <p:blipFill>
          <a:blip r:embed="rId4">
            <a:extLst>
              <a:ext uri="{28A0092B-C50C-407E-A947-70E740481C1C}">
                <a14:useLocalDpi xmlns:a14="http://schemas.microsoft.com/office/drawing/2010/main" val="0"/>
              </a:ext>
            </a:extLst>
          </a:blip>
          <a:srcRect b="216"/>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blurRad="63500" dir="2700000" dist="38099" rotWithShape="0">
                    <a:schemeClr val="bg2">
                      <a:alpha val="74998"/>
                    </a:schemeClr>
                  </a:outerShdw>
                </a:effectLst>
              </a14:hiddenEffects>
            </a:ext>
          </a:extLst>
        </p:spPr>
      </p:cxn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a:p>
        </p:txBody>
      </p:sp>
      <p:pic>
        <p:nvPicPr>
          <p:cNvPr id="9" name="Picture 13"/>
          <p:cNvPicPr>
            <a:picLocks noChangeAspect="1"/>
          </p:cNvPicPr>
          <p:nvPr/>
        </p:nvPicPr>
        <p:blipFill>
          <a:blip r:embed="rId5">
            <a:extLst>
              <a:ext uri="{28A0092B-C50C-407E-A947-70E740481C1C}">
                <a14:useLocalDpi xmlns:a14="http://schemas.microsoft.com/office/drawing/2010/main" val="0"/>
              </a:ext>
            </a:extLst>
          </a:blip>
          <a:srcRect b="116" r="75"/>
          <a:stretch>
            <a:fillRect/>
          </a:stretch>
        </p:blipFill>
        <p:spPr bwMode="auto">
          <a:xfrm>
            <a:off x="0" y="1360488"/>
            <a:ext cx="3862388"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57525" y="168751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1782260"/>
      </p:ext>
    </p:extLst>
  </p:cSld>
  <p:clrMapOvr>
    <a:masterClrMapping/>
  </p:clrMapOvr>
</p:sldLayout>
</file>

<file path=ppt/slideLayouts/slideLayout18.xml><?xml version="1.0" encoding="utf-8"?>
<p:sldLayout xmlns:p="http://schemas.openxmlformats.org/presentationml/2006/main" xmlns:a="http://schemas.openxmlformats.org/drawingml/2006/main" xmlns:r="http://schemas.openxmlformats.org/officeDocument/2006/relationships" preserve="1" showMasterSp="0">
  <p:cSld name="Title Slide_ch 4">
    <p:spTree>
      <p:nvGrpSpPr>
        <p:cNvPr id="1" name=""/>
        <p:cNvGrpSpPr/>
        <p:nvPr/>
      </p:nvGrpSpPr>
      <p:grpSpPr>
        <a:xfrm>
          <a:off x="0" y="0"/>
          <a:ext cx="0" cy="0"/>
          <a:chOff x="0" y="0"/>
          <a:chExt cx="0" cy="0"/>
        </a:xfrm>
      </p:grpSpPr>
      <p:sp>
        <p:nvSpPr>
          <p:cNvPr id="2"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a:p>
        </p:txBody>
      </p:sp>
      <p:pic>
        <p:nvPicPr>
          <p:cNvPr descr="headbar_02" id="3" name="Picture 10"/>
          <p:cNvPicPr>
            <a:picLocks noChangeArrowheads="1"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65563"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a:p>
        </p:txBody>
      </p:sp>
      <p:sp>
        <p:nvSpPr>
          <p:cNvPr id="5"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a:p>
        </p:txBody>
      </p:sp>
      <p:pic>
        <p:nvPicPr>
          <p:cNvPr descr="sslogo" id="6" name="Picture 6"/>
          <p:cNvPicPr>
            <a:picLocks noChangeArrowheads="1"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6"/>
          <p:cNvPicPr>
            <a:picLocks noChangeAspect="1"/>
          </p:cNvPicPr>
          <p:nvPr/>
        </p:nvPicPr>
        <p:blipFill>
          <a:blip r:embed="rId4">
            <a:extLst>
              <a:ext uri="{28A0092B-C50C-407E-A947-70E740481C1C}">
                <a14:useLocalDpi xmlns:a14="http://schemas.microsoft.com/office/drawing/2010/main" val="0"/>
              </a:ext>
            </a:extLst>
          </a:blip>
          <a:srcRect b="216"/>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blurRad="63500" dir="2700000" dist="38099" rotWithShape="0">
                    <a:schemeClr val="bg2">
                      <a:alpha val="74998"/>
                    </a:schemeClr>
                  </a:outerShdw>
                </a:effectLst>
              </a14:hiddenEffects>
            </a:ext>
          </a:extLst>
        </p:spPr>
      </p:cxnSp>
      <p:pic>
        <p:nvPicPr>
          <p:cNvPr id="9"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4763" y="1357313"/>
            <a:ext cx="3862388"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695700" y="1563688"/>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0920138"/>
      </p:ext>
    </p:extLst>
  </p:cSld>
  <p:clrMapOvr>
    <a:masterClrMapping/>
  </p:clrMapOvr>
</p:sldLayout>
</file>

<file path=ppt/slideLayouts/slideLayout19.xml><?xml version="1.0" encoding="utf-8"?>
<p:sldLayout xmlns:p="http://schemas.openxmlformats.org/presentationml/2006/main" xmlns:a="http://schemas.openxmlformats.org/drawingml/2006/main" xmlns:r="http://schemas.openxmlformats.org/officeDocument/2006/relationships" preserve="1" showMasterSp="0">
  <p:cSld name="Title Slide_ch 5">
    <p:spTree>
      <p:nvGrpSpPr>
        <p:cNvPr id="1" name=""/>
        <p:cNvGrpSpPr/>
        <p:nvPr/>
      </p:nvGrpSpPr>
      <p:grpSpPr>
        <a:xfrm>
          <a:off x="0" y="0"/>
          <a:ext cx="0" cy="0"/>
          <a:chOff x="0" y="0"/>
          <a:chExt cx="0" cy="0"/>
        </a:xfrm>
      </p:grpSpPr>
      <p:pic>
        <p:nvPicPr>
          <p:cNvPr descr="headbar_02" id="2" name="Picture 10"/>
          <p:cNvPicPr>
            <a:picLocks noChangeArrowheads="1"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a:p>
        </p:txBody>
      </p:sp>
      <p:pic>
        <p:nvPicPr>
          <p:cNvPr descr="sslogo" id="5" name="Picture 6"/>
          <p:cNvPicPr>
            <a:picLocks noChangeArrowheads="1"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5"/>
          <p:cNvPicPr>
            <a:picLocks noChangeAspect="1"/>
          </p:cNvPicPr>
          <p:nvPr/>
        </p:nvPicPr>
        <p:blipFill>
          <a:blip r:embed="rId4">
            <a:extLst>
              <a:ext uri="{28A0092B-C50C-407E-A947-70E740481C1C}">
                <a14:useLocalDpi xmlns:a14="http://schemas.microsoft.com/office/drawing/2010/main" val="0"/>
              </a:ext>
            </a:extLst>
          </a:blip>
          <a:srcRect b="216"/>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blurRad="63500" dir="2700000" dist="38099" rotWithShape="0">
                    <a:schemeClr val="bg2">
                      <a:alpha val="74998"/>
                    </a:schemeClr>
                  </a:outerShdw>
                </a:effectLst>
              </a14:hiddenEffects>
            </a:ext>
          </a:extLst>
        </p:spPr>
      </p:cxn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a:p>
        </p:txBody>
      </p:sp>
      <p:pic>
        <p:nvPicPr>
          <p:cNvPr id="9"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0" y="1362075"/>
            <a:ext cx="3862388"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576638" y="1828800"/>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1622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1583705"/>
      </p:ext>
    </p:extLst>
  </p:cSld>
  <p:clrMapOvr>
    <a:masterClrMapping/>
  </p:clrMapOvr>
</p:sldLayout>
</file>

<file path=ppt/slideLayouts/slideLayout20.xml><?xml version="1.0" encoding="utf-8"?>
<p:sldLayout xmlns:p="http://schemas.openxmlformats.org/presentationml/2006/main" xmlns:a="http://schemas.openxmlformats.org/drawingml/2006/main" xmlns:r="http://schemas.openxmlformats.org/officeDocument/2006/relationships" preserve="1" showMasterSp="0">
  <p:cSld name="Title Slide_ch 6">
    <p:spTree>
      <p:nvGrpSpPr>
        <p:cNvPr id="1" name=""/>
        <p:cNvGrpSpPr/>
        <p:nvPr/>
      </p:nvGrpSpPr>
      <p:grpSpPr>
        <a:xfrm>
          <a:off x="0" y="0"/>
          <a:ext cx="0" cy="0"/>
          <a:chOff x="0" y="0"/>
          <a:chExt cx="0" cy="0"/>
        </a:xfrm>
      </p:grpSpPr>
      <p:pic>
        <p:nvPicPr>
          <p:cNvPr descr="headbar_02" id="2" name="Picture 10"/>
          <p:cNvPicPr>
            <a:picLocks noChangeArrowheads="1"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a:p>
        </p:txBody>
      </p:sp>
      <p:pic>
        <p:nvPicPr>
          <p:cNvPr descr="sslogo" id="5" name="Picture 6"/>
          <p:cNvPicPr>
            <a:picLocks noChangeArrowheads="1"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5"/>
          <p:cNvPicPr>
            <a:picLocks noChangeAspect="1"/>
          </p:cNvPicPr>
          <p:nvPr/>
        </p:nvPicPr>
        <p:blipFill>
          <a:blip r:embed="rId4">
            <a:extLst>
              <a:ext uri="{28A0092B-C50C-407E-A947-70E740481C1C}">
                <a14:useLocalDpi xmlns:a14="http://schemas.microsoft.com/office/drawing/2010/main" val="0"/>
              </a:ext>
            </a:extLst>
          </a:blip>
          <a:srcRect b="216"/>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blurRad="63500" dir="2700000" dist="38099" rotWithShape="0">
                    <a:schemeClr val="bg2">
                      <a:alpha val="74998"/>
                    </a:schemeClr>
                  </a:outerShdw>
                </a:effectLst>
              </a14:hiddenEffects>
            </a:ext>
          </a:extLst>
        </p:spPr>
      </p:cxn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a:p>
        </p:txBody>
      </p:sp>
      <p:pic>
        <p:nvPicPr>
          <p:cNvPr id="9"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0" y="1357313"/>
            <a:ext cx="3862388"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00463" y="1590675"/>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2926451"/>
      </p:ext>
    </p:extLst>
  </p:cSld>
  <p:clrMapOvr>
    <a:masterClrMapping/>
  </p:clrMapOvr>
</p:sldLayout>
</file>

<file path=ppt/slideLayouts/slideLayout21.xml><?xml version="1.0" encoding="utf-8"?>
<p:sldLayout xmlns:p="http://schemas.openxmlformats.org/presentationml/2006/main" xmlns:a="http://schemas.openxmlformats.org/drawingml/2006/main" xmlns:r="http://schemas.openxmlformats.org/officeDocument/2006/relationships" preserve="1" showMasterSp="0">
  <p:cSld name="Title Slide_ch 7">
    <p:spTree>
      <p:nvGrpSpPr>
        <p:cNvPr id="1" name=""/>
        <p:cNvGrpSpPr/>
        <p:nvPr/>
      </p:nvGrpSpPr>
      <p:grpSpPr>
        <a:xfrm>
          <a:off x="0" y="0"/>
          <a:ext cx="0" cy="0"/>
          <a:chOff x="0" y="0"/>
          <a:chExt cx="0" cy="0"/>
        </a:xfrm>
      </p:grpSpPr>
      <p:pic>
        <p:nvPicPr>
          <p:cNvPr descr="headbar_02" id="2" name="Picture 10"/>
          <p:cNvPicPr>
            <a:picLocks noChangeArrowheads="1"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a:p>
        </p:txBody>
      </p:sp>
      <p:pic>
        <p:nvPicPr>
          <p:cNvPr descr="sslogo" id="5" name="Picture 6"/>
          <p:cNvPicPr>
            <a:picLocks noChangeArrowheads="1"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5"/>
          <p:cNvPicPr>
            <a:picLocks noChangeAspect="1"/>
          </p:cNvPicPr>
          <p:nvPr/>
        </p:nvPicPr>
        <p:blipFill>
          <a:blip r:embed="rId4">
            <a:extLst>
              <a:ext uri="{28A0092B-C50C-407E-A947-70E740481C1C}">
                <a14:useLocalDpi xmlns:a14="http://schemas.microsoft.com/office/drawing/2010/main" val="0"/>
              </a:ext>
            </a:extLst>
          </a:blip>
          <a:srcRect b="216"/>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blurRad="63500" dir="2700000" dist="38099" rotWithShape="0">
                    <a:schemeClr val="bg2">
                      <a:alpha val="74998"/>
                    </a:schemeClr>
                  </a:outerShdw>
                </a:effectLst>
              </a14:hiddenEffects>
            </a:ext>
          </a:extLst>
        </p:spPr>
      </p:cxnSp>
      <p:sp>
        <p:nvSpPr>
          <p:cNvPr id="8" name="Rectangle 9"/>
          <p:cNvSpPr>
            <a:spLocks noChangeArrowheads="1"/>
          </p:cNvSpPr>
          <p:nvPr/>
        </p:nvSpPr>
        <p:spPr bwMode="auto">
          <a:xfrm>
            <a:off x="0" y="1588"/>
            <a:ext cx="3863975"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a:p>
        </p:txBody>
      </p:sp>
      <p:pic>
        <p:nvPicPr>
          <p:cNvPr id="9" name="Picture 13"/>
          <p:cNvPicPr>
            <a:picLocks noChangeAspect="1"/>
          </p:cNvPicPr>
          <p:nvPr/>
        </p:nvPicPr>
        <p:blipFill>
          <a:blip r:embed="rId5">
            <a:extLst>
              <a:ext uri="{28A0092B-C50C-407E-A947-70E740481C1C}">
                <a14:useLocalDpi xmlns:a14="http://schemas.microsoft.com/office/drawing/2010/main" val="0"/>
              </a:ext>
            </a:extLst>
          </a:blip>
          <a:srcRect b="64"/>
          <a:stretch>
            <a:fillRect/>
          </a:stretch>
        </p:blipFill>
        <p:spPr bwMode="auto">
          <a:xfrm>
            <a:off x="0" y="1357313"/>
            <a:ext cx="3862388"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371850" y="166846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5849145"/>
      </p:ext>
    </p:extLst>
  </p:cSld>
  <p:clrMapOvr>
    <a:masterClrMapping/>
  </p:clrMapOvr>
</p:sldLayout>
</file>

<file path=ppt/slideLayouts/slideLayout22.xml><?xml version="1.0" encoding="utf-8"?>
<p:sldLayout xmlns:p="http://schemas.openxmlformats.org/presentationml/2006/main" xmlns:a="http://schemas.openxmlformats.org/drawingml/2006/main" xmlns:r="http://schemas.openxmlformats.org/officeDocument/2006/relationships" preserve="1" showMasterSp="0">
  <p:cSld name="Title Slide_ch 8">
    <p:spTree>
      <p:nvGrpSpPr>
        <p:cNvPr id="1" name=""/>
        <p:cNvGrpSpPr/>
        <p:nvPr/>
      </p:nvGrpSpPr>
      <p:grpSpPr>
        <a:xfrm>
          <a:off x="0" y="0"/>
          <a:ext cx="0" cy="0"/>
          <a:chOff x="0" y="0"/>
          <a:chExt cx="0" cy="0"/>
        </a:xfrm>
      </p:grpSpPr>
      <p:pic>
        <p:nvPicPr>
          <p:cNvPr descr="headbar_02" id="2" name="Picture 10"/>
          <p:cNvPicPr>
            <a:picLocks noChangeArrowheads="1"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921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a:p>
        </p:txBody>
      </p:sp>
      <p:pic>
        <p:nvPicPr>
          <p:cNvPr descr="sslogo" id="5" name="Picture 6"/>
          <p:cNvPicPr>
            <a:picLocks noChangeArrowheads="1"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5"/>
          <p:cNvPicPr>
            <a:picLocks noChangeAspect="1"/>
          </p:cNvPicPr>
          <p:nvPr/>
        </p:nvPicPr>
        <p:blipFill>
          <a:blip r:embed="rId4">
            <a:extLst>
              <a:ext uri="{28A0092B-C50C-407E-A947-70E740481C1C}">
                <a14:useLocalDpi xmlns:a14="http://schemas.microsoft.com/office/drawing/2010/main" val="0"/>
              </a:ext>
            </a:extLst>
          </a:blip>
          <a:srcRect b="216"/>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blurRad="63500" dir="2700000" dist="38099" rotWithShape="0">
                    <a:schemeClr val="bg2">
                      <a:alpha val="74998"/>
                    </a:schemeClr>
                  </a:outerShdw>
                </a:effectLst>
              </a14:hiddenEffects>
            </a:ext>
          </a:extLst>
        </p:spPr>
      </p:cxnSp>
      <p:sp>
        <p:nvSpPr>
          <p:cNvPr id="8" name="Rectangle 9"/>
          <p:cNvSpPr>
            <a:spLocks noChangeArrowheads="1"/>
          </p:cNvSpPr>
          <p:nvPr/>
        </p:nvSpPr>
        <p:spPr bwMode="auto">
          <a:xfrm>
            <a:off x="0" y="1588"/>
            <a:ext cx="3863975"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a:p>
        </p:txBody>
      </p:sp>
      <p:pic>
        <p:nvPicPr>
          <p:cNvPr id="9" name="Picture 13"/>
          <p:cNvPicPr>
            <a:picLocks noChangeAspect="1"/>
          </p:cNvPicPr>
          <p:nvPr/>
        </p:nvPicPr>
        <p:blipFill>
          <a:blip r:embed="rId5">
            <a:extLst>
              <a:ext uri="{28A0092B-C50C-407E-A947-70E740481C1C}">
                <a14:useLocalDpi xmlns:a14="http://schemas.microsoft.com/office/drawing/2010/main" val="0"/>
              </a:ext>
            </a:extLst>
          </a:blip>
          <a:srcRect b="94"/>
          <a:stretch>
            <a:fillRect/>
          </a:stretch>
        </p:blipFill>
        <p:spPr bwMode="auto">
          <a:xfrm>
            <a:off x="-11113" y="1357313"/>
            <a:ext cx="3870326"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676650" y="172561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5615863"/>
      </p:ext>
    </p:extLst>
  </p:cSld>
  <p:clrMapOvr>
    <a:masterClrMapping/>
  </p:clrMapOvr>
</p:sldLayout>
</file>

<file path=ppt/slideLayouts/slideLayout23.xml><?xml version="1.0" encoding="utf-8"?>
<p:sldLayout xmlns:p="http://schemas.openxmlformats.org/presentationml/2006/main" xmlns:a="http://schemas.openxmlformats.org/drawingml/2006/main" xmlns:r="http://schemas.openxmlformats.org/officeDocument/2006/relationships" preserve="1" showMasterSp="0">
  <p:cSld name="Title Slide_ch 9">
    <p:spTree>
      <p:nvGrpSpPr>
        <p:cNvPr id="1" name=""/>
        <p:cNvGrpSpPr/>
        <p:nvPr/>
      </p:nvGrpSpPr>
      <p:grpSpPr>
        <a:xfrm>
          <a:off x="0" y="0"/>
          <a:ext cx="0" cy="0"/>
          <a:chOff x="0" y="0"/>
          <a:chExt cx="0" cy="0"/>
        </a:xfrm>
      </p:grpSpPr>
      <p:pic>
        <p:nvPicPr>
          <p:cNvPr descr="headbar_02" id="2" name="Picture 10"/>
          <p:cNvPicPr>
            <a:picLocks noChangeArrowheads="1"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a:p>
        </p:txBody>
      </p:sp>
      <p:pic>
        <p:nvPicPr>
          <p:cNvPr descr="sslogo" id="5" name="Picture 6"/>
          <p:cNvPicPr>
            <a:picLocks noChangeArrowheads="1"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5"/>
          <p:cNvPicPr>
            <a:picLocks noChangeAspect="1"/>
          </p:cNvPicPr>
          <p:nvPr/>
        </p:nvPicPr>
        <p:blipFill>
          <a:blip r:embed="rId4">
            <a:extLst>
              <a:ext uri="{28A0092B-C50C-407E-A947-70E740481C1C}">
                <a14:useLocalDpi xmlns:a14="http://schemas.microsoft.com/office/drawing/2010/main" val="0"/>
              </a:ext>
            </a:extLst>
          </a:blip>
          <a:srcRect b="216"/>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blurRad="63500" dir="2700000" dist="38099" rotWithShape="0">
                    <a:schemeClr val="bg2">
                      <a:alpha val="74998"/>
                    </a:schemeClr>
                  </a:outerShdw>
                </a:effectLst>
              </a14:hiddenEffects>
            </a:ext>
          </a:extLst>
        </p:spPr>
      </p:cxn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a:p>
        </p:txBody>
      </p:sp>
      <p:pic>
        <p:nvPicPr>
          <p:cNvPr id="9"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11113" y="1357313"/>
            <a:ext cx="3867151"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86188" y="1657350"/>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3559460"/>
      </p:ext>
    </p:extLst>
  </p:cSld>
  <p:clrMapOvr>
    <a:masterClrMapping/>
  </p:clrMapOvr>
</p:sldLayout>
</file>

<file path=ppt/slideLayouts/slideLayout24.xml><?xml version="1.0" encoding="utf-8"?>
<p:sldLayout xmlns:p="http://schemas.openxmlformats.org/presentationml/2006/main" xmlns:a="http://schemas.openxmlformats.org/drawingml/2006/main" xmlns:r="http://schemas.openxmlformats.org/officeDocument/2006/relationships" preserve="1" showMasterSp="0">
  <p:cSld name="Title Slide_ch 10">
    <p:spTree>
      <p:nvGrpSpPr>
        <p:cNvPr id="1" name=""/>
        <p:cNvGrpSpPr/>
        <p:nvPr/>
      </p:nvGrpSpPr>
      <p:grpSpPr>
        <a:xfrm>
          <a:off x="0" y="0"/>
          <a:ext cx="0" cy="0"/>
          <a:chOff x="0" y="0"/>
          <a:chExt cx="0" cy="0"/>
        </a:xfrm>
      </p:grpSpPr>
      <p:pic>
        <p:nvPicPr>
          <p:cNvPr descr="headbar_02" id="2" name="Picture 10"/>
          <p:cNvPicPr>
            <a:picLocks noChangeArrowheads="1"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a:p>
        </p:txBody>
      </p:sp>
      <p:pic>
        <p:nvPicPr>
          <p:cNvPr descr="sslogo" id="5" name="Picture 6"/>
          <p:cNvPicPr>
            <a:picLocks noChangeArrowheads="1"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5"/>
          <p:cNvPicPr>
            <a:picLocks noChangeAspect="1"/>
          </p:cNvPicPr>
          <p:nvPr/>
        </p:nvPicPr>
        <p:blipFill>
          <a:blip r:embed="rId4">
            <a:extLst>
              <a:ext uri="{28A0092B-C50C-407E-A947-70E740481C1C}">
                <a14:useLocalDpi xmlns:a14="http://schemas.microsoft.com/office/drawing/2010/main" val="0"/>
              </a:ext>
            </a:extLst>
          </a:blip>
          <a:srcRect b="216"/>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blurRad="63500" dir="2700000" dist="38099" rotWithShape="0">
                    <a:schemeClr val="bg2">
                      <a:alpha val="74998"/>
                    </a:schemeClr>
                  </a:outerShdw>
                </a:effectLst>
              </a14:hiddenEffects>
            </a:ext>
          </a:extLst>
        </p:spPr>
      </p:cxn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a:p>
        </p:txBody>
      </p:sp>
      <p:pic>
        <p:nvPicPr>
          <p:cNvPr id="9" name="Picture 13"/>
          <p:cNvPicPr>
            <a:picLocks noChangeAspect="1"/>
          </p:cNvPicPr>
          <p:nvPr/>
        </p:nvPicPr>
        <p:blipFill>
          <a:blip r:embed="rId5">
            <a:extLst>
              <a:ext uri="{28A0092B-C50C-407E-A947-70E740481C1C}">
                <a14:useLocalDpi xmlns:a14="http://schemas.microsoft.com/office/drawing/2010/main" val="0"/>
              </a:ext>
            </a:extLst>
          </a:blip>
          <a:srcRect r="34"/>
          <a:stretch>
            <a:fillRect/>
          </a:stretch>
        </p:blipFill>
        <p:spPr bwMode="auto">
          <a:xfrm>
            <a:off x="-11113" y="1357313"/>
            <a:ext cx="3870326"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90863" y="166846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16590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rgbClr val="005CAB"/>
              </a:buClr>
              <a:defRPr/>
            </a:lvl2pPr>
            <a:lvl3pPr>
              <a:buClr>
                <a:srgbClr val="005CAB"/>
              </a:buClr>
              <a:defRPr/>
            </a:lvl3pPr>
            <a:lvl4pPr>
              <a:buClr>
                <a:srgbClr val="005CAB"/>
              </a:buClr>
              <a:defRPr/>
            </a:lvl4pPr>
            <a:lvl5pPr>
              <a:buClr>
                <a:srgbClr val="005CAB"/>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1"/>
          <p:cNvSpPr>
            <a:spLocks noGrp="1"/>
          </p:cNvSpPr>
          <p:nvPr>
            <p:ph type="ftr" sz="quarter" idx="10"/>
          </p:nvPr>
        </p:nvSpPr>
        <p:spPr/>
        <p:txBody>
          <a:bodyPr/>
          <a:lstStyle>
            <a:lvl1pPr>
              <a:defRPr/>
            </a:lvl1pPr>
          </a:lstStyle>
          <a:p>
            <a:pPr>
              <a:defRPr/>
            </a:pPr>
            <a:endParaRPr lang="en-US"/>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a:p>
        </p:txBody>
      </p:sp>
    </p:spTree>
    <p:extLst>
      <p:ext uri="{BB962C8B-B14F-4D97-AF65-F5344CB8AC3E}">
        <p14:creationId xmlns:p14="http://schemas.microsoft.com/office/powerpoint/2010/main" val="25554276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23875" y="4406900"/>
            <a:ext cx="8115300" cy="707886"/>
          </a:xfrm>
        </p:spPr>
        <p:txBody>
          <a:bodyPr anchor="t"/>
          <a:lstStyle>
            <a:lvl1pPr algn="l">
              <a:defRPr sz="4000" b="1" cap="all">
                <a:solidFill>
                  <a:srgbClr val="005CAB"/>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23875" y="2906713"/>
            <a:ext cx="81153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1"/>
          <p:cNvSpPr>
            <a:spLocks noGrp="1"/>
          </p:cNvSpPr>
          <p:nvPr>
            <p:ph type="ftr" sz="quarter" idx="10"/>
          </p:nvPr>
        </p:nvSpPr>
        <p:spPr/>
        <p:txBody>
          <a:bodyPr/>
          <a:lstStyle>
            <a:lvl1pPr>
              <a:defRPr/>
            </a:lvl1pPr>
          </a:lstStyle>
          <a:p>
            <a:pPr>
              <a:defRPr/>
            </a:pPr>
            <a:endParaRPr lang="en-US"/>
          </a:p>
        </p:txBody>
      </p:sp>
      <p:sp>
        <p:nvSpPr>
          <p:cNvPr id="5" name="Slide Number Placeholder 2"/>
          <p:cNvSpPr>
            <a:spLocks noGrp="1"/>
          </p:cNvSpPr>
          <p:nvPr>
            <p:ph type="sldNum" sz="quarter" idx="11"/>
          </p:nvPr>
        </p:nvSpPr>
        <p:spPr/>
        <p:txBody>
          <a:bodyPr/>
          <a:lstStyle>
            <a:lvl1pPr>
              <a:defRPr/>
            </a:lvl1pPr>
          </a:lstStyle>
          <a:p>
            <a:pPr>
              <a:defRPr/>
            </a:pPr>
            <a:fld id="{E8A3A20E-3643-DB4E-A971-7D1ED943038D}" type="slidenum">
              <a:rPr lang="en-US"/>
              <a:pPr>
                <a:defRPr/>
              </a:pPr>
              <a:t>‹#›</a:t>
            </a:fld>
            <a:endParaRPr lang="en-US"/>
          </a:p>
        </p:txBody>
      </p:sp>
    </p:spTree>
    <p:extLst>
      <p:ext uri="{BB962C8B-B14F-4D97-AF65-F5344CB8AC3E}">
        <p14:creationId xmlns:p14="http://schemas.microsoft.com/office/powerpoint/2010/main" val="607364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19100" y="1143000"/>
            <a:ext cx="2466975" cy="4983163"/>
          </a:xfrm>
        </p:spPr>
        <p:txBody>
          <a:bodyPr/>
          <a:lstStyle>
            <a:lvl1pPr marL="0" indent="0" algn="l">
              <a:buFontTx/>
              <a:buNone/>
              <a:defRPr sz="20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038475" y="1143000"/>
            <a:ext cx="2466975" cy="4983163"/>
          </a:xfrm>
        </p:spPr>
        <p:txBody>
          <a:bodyPr/>
          <a:lstStyle>
            <a:lvl1pPr marL="0" indent="0">
              <a:buFontTx/>
              <a:buNone/>
              <a:defRPr sz="2000" baseline="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
          <p:cNvSpPr>
            <a:spLocks noGrp="1"/>
          </p:cNvSpPr>
          <p:nvPr>
            <p:ph type="ftr" sz="quarter" idx="10"/>
          </p:nvPr>
        </p:nvSpPr>
        <p:spPr/>
        <p:txBody>
          <a:bodyPr/>
          <a:lstStyle>
            <a:lvl1pPr>
              <a:defRPr/>
            </a:lvl1pPr>
          </a:lstStyle>
          <a:p>
            <a:pPr>
              <a:defRPr/>
            </a:pPr>
            <a:endParaRPr lang="en-US"/>
          </a:p>
        </p:txBody>
      </p:sp>
      <p:sp>
        <p:nvSpPr>
          <p:cNvPr id="6" name="Slide Number Placeholder 2"/>
          <p:cNvSpPr>
            <a:spLocks noGrp="1"/>
          </p:cNvSpPr>
          <p:nvPr>
            <p:ph type="sldNum" sz="quarter" idx="11"/>
          </p:nvPr>
        </p:nvSpPr>
        <p:spPr/>
        <p:txBody>
          <a:bodyPr/>
          <a:lstStyle>
            <a:lvl1pPr>
              <a:defRPr/>
            </a:lvl1pPr>
          </a:lstStyle>
          <a:p>
            <a:pPr>
              <a:defRPr/>
            </a:pPr>
            <a:fld id="{10CD1FF3-42FC-FD4B-A749-A8F533A8CC1D}" type="slidenum">
              <a:rPr lang="en-US"/>
              <a:pPr>
                <a:defRPr/>
              </a:pPr>
              <a:t>‹#›</a:t>
            </a:fld>
            <a:endParaRPr lang="en-US"/>
          </a:p>
        </p:txBody>
      </p:sp>
    </p:spTree>
    <p:extLst>
      <p:ext uri="{BB962C8B-B14F-4D97-AF65-F5344CB8AC3E}">
        <p14:creationId xmlns:p14="http://schemas.microsoft.com/office/powerpoint/2010/main" val="12176871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9100" y="894418"/>
            <a:ext cx="8220075" cy="523220"/>
          </a:xfrm>
        </p:spPr>
        <p:txBody>
          <a:bodyPr/>
          <a:lstStyle>
            <a:lvl1pPr>
              <a:defRPr>
                <a:solidFill>
                  <a:srgbClr val="005CAB"/>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09575"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09575"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1"/>
          <p:cNvSpPr>
            <a:spLocks noGrp="1"/>
          </p:cNvSpPr>
          <p:nvPr>
            <p:ph type="ftr" sz="quarter" idx="10"/>
          </p:nvPr>
        </p:nvSpPr>
        <p:spPr/>
        <p:txBody>
          <a:bodyPr/>
          <a:lstStyle>
            <a:lvl1pPr>
              <a:defRPr/>
            </a:lvl1pPr>
          </a:lstStyle>
          <a:p>
            <a:pPr>
              <a:defRPr/>
            </a:pPr>
            <a:endParaRPr lang="en-US"/>
          </a:p>
        </p:txBody>
      </p:sp>
      <p:sp>
        <p:nvSpPr>
          <p:cNvPr id="8" name="Slide Number Placeholder 2"/>
          <p:cNvSpPr>
            <a:spLocks noGrp="1"/>
          </p:cNvSpPr>
          <p:nvPr>
            <p:ph type="sldNum" sz="quarter" idx="11"/>
          </p:nvPr>
        </p:nvSpPr>
        <p:spPr/>
        <p:txBody>
          <a:bodyPr/>
          <a:lstStyle>
            <a:lvl1pPr>
              <a:defRPr/>
            </a:lvl1pPr>
          </a:lstStyle>
          <a:p>
            <a:pPr>
              <a:defRPr/>
            </a:pPr>
            <a:fld id="{D665257C-B6DD-054E-B22B-BB6A5C0385EE}" type="slidenum">
              <a:rPr lang="en-US"/>
              <a:pPr>
                <a:defRPr/>
              </a:pPr>
              <a:t>‹#›</a:t>
            </a:fld>
            <a:endParaRPr lang="en-US"/>
          </a:p>
        </p:txBody>
      </p:sp>
    </p:spTree>
    <p:extLst>
      <p:ext uri="{BB962C8B-B14F-4D97-AF65-F5344CB8AC3E}">
        <p14:creationId xmlns:p14="http://schemas.microsoft.com/office/powerpoint/2010/main" val="8634985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a:p>
        </p:txBody>
      </p:sp>
    </p:spTree>
    <p:extLst>
      <p:ext uri="{BB962C8B-B14F-4D97-AF65-F5344CB8AC3E}">
        <p14:creationId xmlns:p14="http://schemas.microsoft.com/office/powerpoint/2010/main" val="2241995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0342815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endParaRPr lang="en-US"/>
          </a:p>
        </p:txBody>
      </p:sp>
      <p:sp>
        <p:nvSpPr>
          <p:cNvPr id="3" name="Slide Number Placeholder 2"/>
          <p:cNvSpPr>
            <a:spLocks noGrp="1"/>
          </p:cNvSpPr>
          <p:nvPr>
            <p:ph type="sldNum" sz="quarter" idx="11"/>
          </p:nvPr>
        </p:nvSpPr>
        <p:spPr/>
        <p:txBody>
          <a:bodyPr/>
          <a:lstStyle>
            <a:lvl1pPr>
              <a:defRPr/>
            </a:lvl1pPr>
          </a:lstStyle>
          <a:p>
            <a:pPr>
              <a:defRPr/>
            </a:pPr>
            <a:fld id="{1FE9545C-610D-5C48-B794-2BF6E0EB767E}" type="slidenum">
              <a:rPr lang="en-US"/>
              <a:pPr>
                <a:defRPr/>
              </a:pPr>
              <a:t>‹#›</a:t>
            </a:fld>
            <a:endParaRPr lang="en-US"/>
          </a:p>
        </p:txBody>
      </p:sp>
    </p:spTree>
    <p:extLst>
      <p:ext uri="{BB962C8B-B14F-4D97-AF65-F5344CB8AC3E}">
        <p14:creationId xmlns:p14="http://schemas.microsoft.com/office/powerpoint/2010/main" val="864010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9100" y="1425515"/>
            <a:ext cx="3143250" cy="400110"/>
          </a:xfrm>
        </p:spPr>
        <p:txBody>
          <a:bodyPr/>
          <a:lstStyle>
            <a:lvl1pPr algn="l">
              <a:defRPr sz="2000" b="1">
                <a:solidFill>
                  <a:srgbClr val="005CAB"/>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1371600"/>
            <a:ext cx="5064125" cy="4754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19100" y="1762125"/>
            <a:ext cx="3152775" cy="43640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
          <p:cNvSpPr>
            <a:spLocks noGrp="1"/>
          </p:cNvSpPr>
          <p:nvPr>
            <p:ph type="ftr" sz="quarter" idx="10"/>
          </p:nvPr>
        </p:nvSpPr>
        <p:spPr/>
        <p:txBody>
          <a:bodyPr/>
          <a:lstStyle>
            <a:lvl1pPr>
              <a:defRPr/>
            </a:lvl1pPr>
          </a:lstStyle>
          <a:p>
            <a:pPr>
              <a:defRPr/>
            </a:pPr>
            <a:endParaRPr lang="en-US"/>
          </a:p>
        </p:txBody>
      </p:sp>
      <p:sp>
        <p:nvSpPr>
          <p:cNvPr id="6" name="Slide Number Placeholder 2"/>
          <p:cNvSpPr>
            <a:spLocks noGrp="1"/>
          </p:cNvSpPr>
          <p:nvPr>
            <p:ph type="sldNum" sz="quarter" idx="11"/>
          </p:nvPr>
        </p:nvSpPr>
        <p:spPr/>
        <p:txBody>
          <a:bodyPr/>
          <a:lstStyle>
            <a:lvl1pPr>
              <a:defRPr/>
            </a:lvl1pPr>
          </a:lstStyle>
          <a:p>
            <a:pPr>
              <a:defRPr/>
            </a:pPr>
            <a:fld id="{4FB35B82-7DD3-DC41-BEE8-C71F769A2CF1}" type="slidenum">
              <a:rPr lang="en-US"/>
              <a:pPr>
                <a:defRPr/>
              </a:pPr>
              <a:t>‹#›</a:t>
            </a:fld>
            <a:endParaRPr lang="en-US"/>
          </a:p>
        </p:txBody>
      </p:sp>
    </p:spTree>
    <p:extLst>
      <p:ext uri="{BB962C8B-B14F-4D97-AF65-F5344CB8AC3E}">
        <p14:creationId xmlns:p14="http://schemas.microsoft.com/office/powerpoint/2010/main" val="36816393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967228"/>
            <a:ext cx="5486400" cy="400110"/>
          </a:xfrm>
        </p:spPr>
        <p:txBody>
          <a:bodyPr/>
          <a:lstStyle>
            <a:lvl1pPr algn="l">
              <a:defRPr sz="2000" b="1">
                <a:solidFill>
                  <a:srgbClr val="005CAB"/>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1028699"/>
            <a:ext cx="5486400" cy="36988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
          <p:cNvSpPr>
            <a:spLocks noGrp="1"/>
          </p:cNvSpPr>
          <p:nvPr>
            <p:ph type="ftr" sz="quarter" idx="10"/>
          </p:nvPr>
        </p:nvSpPr>
        <p:spPr/>
        <p:txBody>
          <a:bodyPr/>
          <a:lstStyle>
            <a:lvl1pPr>
              <a:defRPr/>
            </a:lvl1pPr>
          </a:lstStyle>
          <a:p>
            <a:pPr>
              <a:defRPr/>
            </a:pPr>
            <a:endParaRPr lang="en-US"/>
          </a:p>
        </p:txBody>
      </p:sp>
      <p:sp>
        <p:nvSpPr>
          <p:cNvPr id="6" name="Slide Number Placeholder 2"/>
          <p:cNvSpPr>
            <a:spLocks noGrp="1"/>
          </p:cNvSpPr>
          <p:nvPr>
            <p:ph type="sldNum" sz="quarter" idx="11"/>
          </p:nvPr>
        </p:nvSpPr>
        <p:spPr/>
        <p:txBody>
          <a:bodyPr/>
          <a:lstStyle>
            <a:lvl1pPr>
              <a:defRPr/>
            </a:lvl1pPr>
          </a:lstStyle>
          <a:p>
            <a:pPr>
              <a:defRPr/>
            </a:pPr>
            <a:fld id="{63E0D479-3B21-A34D-8751-B017225E42B0}" type="slidenum">
              <a:rPr lang="en-US"/>
              <a:pPr>
                <a:defRPr/>
              </a:pPr>
              <a:t>‹#›</a:t>
            </a:fld>
            <a:endParaRPr lang="en-US"/>
          </a:p>
        </p:txBody>
      </p:sp>
    </p:spTree>
    <p:extLst>
      <p:ext uri="{BB962C8B-B14F-4D97-AF65-F5344CB8AC3E}">
        <p14:creationId xmlns:p14="http://schemas.microsoft.com/office/powerpoint/2010/main" val="31145505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1"/>
          <p:cNvSpPr>
            <a:spLocks noGrp="1"/>
          </p:cNvSpPr>
          <p:nvPr>
            <p:ph type="ftr" sz="quarter" idx="10"/>
          </p:nvPr>
        </p:nvSpPr>
        <p:spPr/>
        <p:txBody>
          <a:bodyPr/>
          <a:lstStyle>
            <a:lvl1pPr>
              <a:defRPr/>
            </a:lvl1pPr>
          </a:lstStyle>
          <a:p>
            <a:pPr>
              <a:defRPr/>
            </a:pPr>
            <a:endParaRPr lang="en-US"/>
          </a:p>
        </p:txBody>
      </p:sp>
      <p:sp>
        <p:nvSpPr>
          <p:cNvPr id="5" name="Slide Number Placeholder 2"/>
          <p:cNvSpPr>
            <a:spLocks noGrp="1"/>
          </p:cNvSpPr>
          <p:nvPr>
            <p:ph type="sldNum" sz="quarter" idx="11"/>
          </p:nvPr>
        </p:nvSpPr>
        <p:spPr/>
        <p:txBody>
          <a:bodyPr/>
          <a:lstStyle>
            <a:lvl1pPr>
              <a:defRPr/>
            </a:lvl1pPr>
          </a:lstStyle>
          <a:p>
            <a:pPr>
              <a:defRPr/>
            </a:pPr>
            <a:fld id="{FB3ABF1A-0810-B64B-8DF6-C4A3EF26816E}" type="slidenum">
              <a:rPr lang="en-US"/>
              <a:pPr>
                <a:defRPr/>
              </a:pPr>
              <a:t>‹#›</a:t>
            </a:fld>
            <a:endParaRPr lang="en-US"/>
          </a:p>
        </p:txBody>
      </p:sp>
    </p:spTree>
    <p:extLst>
      <p:ext uri="{BB962C8B-B14F-4D97-AF65-F5344CB8AC3E}">
        <p14:creationId xmlns:p14="http://schemas.microsoft.com/office/powerpoint/2010/main" val="41612753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988" y="160338"/>
            <a:ext cx="2076450" cy="59658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00050" y="160338"/>
            <a:ext cx="6078538" cy="59658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1"/>
          <p:cNvSpPr>
            <a:spLocks noGrp="1"/>
          </p:cNvSpPr>
          <p:nvPr>
            <p:ph type="ftr" sz="quarter" idx="10"/>
          </p:nvPr>
        </p:nvSpPr>
        <p:spPr/>
        <p:txBody>
          <a:bodyPr/>
          <a:lstStyle>
            <a:lvl1pPr>
              <a:defRPr/>
            </a:lvl1pPr>
          </a:lstStyle>
          <a:p>
            <a:pPr>
              <a:defRPr/>
            </a:pPr>
            <a:endParaRPr lang="en-US"/>
          </a:p>
        </p:txBody>
      </p:sp>
      <p:sp>
        <p:nvSpPr>
          <p:cNvPr id="5" name="Slide Number Placeholder 2"/>
          <p:cNvSpPr>
            <a:spLocks noGrp="1"/>
          </p:cNvSpPr>
          <p:nvPr>
            <p:ph type="sldNum" sz="quarter" idx="11"/>
          </p:nvPr>
        </p:nvSpPr>
        <p:spPr/>
        <p:txBody>
          <a:bodyPr/>
          <a:lstStyle>
            <a:lvl1pPr>
              <a:defRPr/>
            </a:lvl1pPr>
          </a:lstStyle>
          <a:p>
            <a:pPr>
              <a:defRPr/>
            </a:pPr>
            <a:fld id="{62690B64-2740-804B-AC33-7FC342F9324D}" type="slidenum">
              <a:rPr lang="en-US"/>
              <a:pPr>
                <a:defRPr/>
              </a:pPr>
              <a:t>‹#›</a:t>
            </a:fld>
            <a:endParaRPr lang="en-US"/>
          </a:p>
        </p:txBody>
      </p:sp>
    </p:spTree>
    <p:extLst>
      <p:ext uri="{BB962C8B-B14F-4D97-AF65-F5344CB8AC3E}">
        <p14:creationId xmlns:p14="http://schemas.microsoft.com/office/powerpoint/2010/main" val="14541855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00049" y="1143001"/>
            <a:ext cx="8239125" cy="4648200"/>
          </a:xfrm>
        </p:spPr>
        <p:txBody>
          <a:bodyPr/>
          <a:lstStyle/>
          <a:p>
            <a:pPr lvl="0"/>
            <a:r>
              <a:rPr lang="en-US" noProof="0" smtClean="0"/>
              <a:t>Click icon to add table</a:t>
            </a:r>
          </a:p>
        </p:txBody>
      </p:sp>
      <p:sp>
        <p:nvSpPr>
          <p:cNvPr id="4" name="Footer Placeholder 1"/>
          <p:cNvSpPr>
            <a:spLocks noGrp="1"/>
          </p:cNvSpPr>
          <p:nvPr>
            <p:ph type="ftr" sz="quarter" idx="10"/>
          </p:nvPr>
        </p:nvSpPr>
        <p:spPr/>
        <p:txBody>
          <a:bodyPr/>
          <a:lstStyle>
            <a:lvl1pPr>
              <a:defRPr/>
            </a:lvl1pPr>
          </a:lstStyle>
          <a:p>
            <a:pPr>
              <a:defRPr/>
            </a:pPr>
            <a:endParaRPr lang="en-US"/>
          </a:p>
        </p:txBody>
      </p:sp>
      <p:sp>
        <p:nvSpPr>
          <p:cNvPr id="5" name="Slide Number Placeholder 2"/>
          <p:cNvSpPr>
            <a:spLocks noGrp="1"/>
          </p:cNvSpPr>
          <p:nvPr>
            <p:ph type="sldNum" sz="quarter" idx="11"/>
          </p:nvPr>
        </p:nvSpPr>
        <p:spPr/>
        <p:txBody>
          <a:bodyPr/>
          <a:lstStyle>
            <a:lvl1pPr>
              <a:defRPr/>
            </a:lvl1pPr>
          </a:lstStyle>
          <a:p>
            <a:pPr>
              <a:defRPr/>
            </a:pPr>
            <a:fld id="{76106E9D-E393-F54D-B177-119E6A34071B}" type="slidenum">
              <a:rPr lang="en-US"/>
              <a:pPr>
                <a:defRPr/>
              </a:pPr>
              <a:t>‹#›</a:t>
            </a:fld>
            <a:endParaRPr lang="en-US"/>
          </a:p>
        </p:txBody>
      </p:sp>
    </p:spTree>
    <p:extLst>
      <p:ext uri="{BB962C8B-B14F-4D97-AF65-F5344CB8AC3E}">
        <p14:creationId xmlns:p14="http://schemas.microsoft.com/office/powerpoint/2010/main" val="9337271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0050" y="1143000"/>
            <a:ext cx="2466975" cy="4983163"/>
          </a:xfrm>
        </p:spPr>
        <p:txBody>
          <a:bodyPr/>
          <a:lstStyle>
            <a:lvl1pPr marL="0" indent="0" algn="l">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019425" y="1143000"/>
            <a:ext cx="2466975" cy="4983163"/>
          </a:xfrm>
        </p:spPr>
        <p:txBody>
          <a:bodyPr/>
          <a:lstStyle>
            <a:lvl1pPr marL="0" indent="0">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
          <p:cNvSpPr>
            <a:spLocks noGrp="1"/>
          </p:cNvSpPr>
          <p:nvPr>
            <p:ph type="ftr" sz="quarter" idx="10"/>
          </p:nvPr>
        </p:nvSpPr>
        <p:spPr/>
        <p:txBody>
          <a:bodyPr/>
          <a:lstStyle>
            <a:lvl1pPr>
              <a:defRPr/>
            </a:lvl1pPr>
          </a:lstStyle>
          <a:p>
            <a:pPr>
              <a:defRPr/>
            </a:pPr>
            <a:endParaRPr lang="en-US"/>
          </a:p>
        </p:txBody>
      </p:sp>
      <p:sp>
        <p:nvSpPr>
          <p:cNvPr id="6" name="Slide Number Placeholder 2"/>
          <p:cNvSpPr>
            <a:spLocks noGrp="1"/>
          </p:cNvSpPr>
          <p:nvPr>
            <p:ph type="sldNum" sz="quarter" idx="11"/>
          </p:nvPr>
        </p:nvSpPr>
        <p:spPr/>
        <p:txBody>
          <a:bodyPr/>
          <a:lstStyle>
            <a:lvl1pPr>
              <a:defRPr/>
            </a:lvl1pPr>
          </a:lstStyle>
          <a:p>
            <a:pPr>
              <a:defRPr/>
            </a:pPr>
            <a:fld id="{FE78E7D2-F21A-E64F-BA0D-A63968077632}" type="slidenum">
              <a:rPr lang="en-US"/>
              <a:pPr>
                <a:defRPr/>
              </a:pPr>
              <a:t>‹#›</a:t>
            </a:fld>
            <a:endParaRPr lang="en-US"/>
          </a:p>
        </p:txBody>
      </p:sp>
    </p:spTree>
    <p:extLst>
      <p:ext uri="{BB962C8B-B14F-4D97-AF65-F5344CB8AC3E}">
        <p14:creationId xmlns:p14="http://schemas.microsoft.com/office/powerpoint/2010/main" val="11695774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0050" y="1143000"/>
            <a:ext cx="2524125" cy="4983163"/>
          </a:xfrm>
        </p:spPr>
        <p:txBody>
          <a:bodyPr/>
          <a:lstStyle>
            <a:lvl1pPr marL="0" indent="0" algn="l">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quarter" idx="2"/>
          </p:nvPr>
        </p:nvSpPr>
        <p:spPr>
          <a:xfrm>
            <a:off x="3019425" y="1143000"/>
            <a:ext cx="5619750" cy="241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4"/>
          <p:cNvSpPr>
            <a:spLocks noGrp="1"/>
          </p:cNvSpPr>
          <p:nvPr>
            <p:ph sz="quarter" idx="3"/>
          </p:nvPr>
        </p:nvSpPr>
        <p:spPr>
          <a:xfrm>
            <a:off x="3019425" y="3709988"/>
            <a:ext cx="5619750" cy="2416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1"/>
          <p:cNvSpPr>
            <a:spLocks noGrp="1"/>
          </p:cNvSpPr>
          <p:nvPr>
            <p:ph type="ftr" sz="quarter" idx="10"/>
          </p:nvPr>
        </p:nvSpPr>
        <p:spPr/>
        <p:txBody>
          <a:bodyPr/>
          <a:lstStyle>
            <a:lvl1pPr>
              <a:defRPr/>
            </a:lvl1pPr>
          </a:lstStyle>
          <a:p>
            <a:pPr>
              <a:defRPr/>
            </a:pPr>
            <a:endParaRPr lang="en-US"/>
          </a:p>
        </p:txBody>
      </p:sp>
      <p:sp>
        <p:nvSpPr>
          <p:cNvPr id="7" name="Slide Number Placeholder 2"/>
          <p:cNvSpPr>
            <a:spLocks noGrp="1"/>
          </p:cNvSpPr>
          <p:nvPr>
            <p:ph type="sldNum" sz="quarter" idx="11"/>
          </p:nvPr>
        </p:nvSpPr>
        <p:spPr/>
        <p:txBody>
          <a:bodyPr/>
          <a:lstStyle>
            <a:lvl1pPr>
              <a:defRPr/>
            </a:lvl1pPr>
          </a:lstStyle>
          <a:p>
            <a:pPr>
              <a:defRPr/>
            </a:pPr>
            <a:fld id="{72340626-0EB3-F24D-8937-65051024CA99}" type="slidenum">
              <a:rPr lang="en-US"/>
              <a:pPr>
                <a:defRPr/>
              </a:pPr>
              <a:t>‹#›</a:t>
            </a:fld>
            <a:endParaRPr lang="en-US"/>
          </a:p>
        </p:txBody>
      </p:sp>
    </p:spTree>
    <p:extLst>
      <p:ext uri="{BB962C8B-B14F-4D97-AF65-F5344CB8AC3E}">
        <p14:creationId xmlns:p14="http://schemas.microsoft.com/office/powerpoint/2010/main" val="356146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00050" y="1143000"/>
            <a:ext cx="2466975"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19425" y="1143000"/>
            <a:ext cx="2466975"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95471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74554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45356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0453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26165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2640933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jpeg"/><Relationship Id="rId17"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3.xml"/><Relationship Id="rId20" Type="http://schemas.openxmlformats.org/officeDocument/2006/relationships/slideLayout" Target="../slideLayouts/slideLayout34.xml"/><Relationship Id="rId21" Type="http://schemas.openxmlformats.org/officeDocument/2006/relationships/slideLayout" Target="../slideLayouts/slideLayout35.xml"/><Relationship Id="rId22" Type="http://schemas.openxmlformats.org/officeDocument/2006/relationships/slideLayout" Target="../slideLayouts/slideLayout36.xml"/><Relationship Id="rId23" Type="http://schemas.openxmlformats.org/officeDocument/2006/relationships/slideLayout" Target="../slideLayouts/slideLayout37.xml"/><Relationship Id="rId24" Type="http://schemas.openxmlformats.org/officeDocument/2006/relationships/theme" Target="../theme/theme2.xml"/><Relationship Id="rId25" Type="http://schemas.openxmlformats.org/officeDocument/2006/relationships/image" Target="../media/image4.png"/><Relationship Id="rId26" Type="http://schemas.openxmlformats.org/officeDocument/2006/relationships/image" Target="../media/image2.png"/><Relationship Id="rId27" Type="http://schemas.openxmlformats.org/officeDocument/2006/relationships/image" Target="../media/image5.png"/><Relationship Id="rId10" Type="http://schemas.openxmlformats.org/officeDocument/2006/relationships/slideLayout" Target="../slideLayouts/slideLayout24.xml"/><Relationship Id="rId11" Type="http://schemas.openxmlformats.org/officeDocument/2006/relationships/slideLayout" Target="../slideLayouts/slideLayout25.xml"/><Relationship Id="rId12" Type="http://schemas.openxmlformats.org/officeDocument/2006/relationships/slideLayout" Target="../slideLayouts/slideLayout26.xml"/><Relationship Id="rId13" Type="http://schemas.openxmlformats.org/officeDocument/2006/relationships/slideLayout" Target="../slideLayouts/slideLayout27.xml"/><Relationship Id="rId14" Type="http://schemas.openxmlformats.org/officeDocument/2006/relationships/slideLayout" Target="../slideLayouts/slideLayout28.xml"/><Relationship Id="rId15" Type="http://schemas.openxmlformats.org/officeDocument/2006/relationships/slideLayout" Target="../slideLayouts/slideLayout29.xml"/><Relationship Id="rId16" Type="http://schemas.openxmlformats.org/officeDocument/2006/relationships/slideLayout" Target="../slideLayouts/slideLayout30.xml"/><Relationship Id="rId17" Type="http://schemas.openxmlformats.org/officeDocument/2006/relationships/slideLayout" Target="../slideLayouts/slideLayout31.xml"/><Relationship Id="rId18" Type="http://schemas.openxmlformats.org/officeDocument/2006/relationships/slideLayout" Target="../slideLayouts/slideLayout32.xml"/><Relationship Id="rId19" Type="http://schemas.openxmlformats.org/officeDocument/2006/relationships/slideLayout" Target="../slideLayouts/slideLayout33.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C9EAF3"/>
        </a:solidFill>
        <a:effectLst/>
      </p:bgPr>
    </p:bg>
    <p:spTree>
      <p:nvGrpSpPr>
        <p:cNvPr id="1" name=""/>
        <p:cNvGrpSpPr/>
        <p:nvPr/>
      </p:nvGrpSpPr>
      <p:grpSpPr>
        <a:xfrm>
          <a:off x="0" y="0"/>
          <a:ext cx="0" cy="0"/>
          <a:chOff x="0" y="0"/>
          <a:chExt cx="0" cy="0"/>
        </a:xfrm>
      </p:grpSpPr>
      <p:pic>
        <p:nvPicPr>
          <p:cNvPr id="1026" name="Picture 2" descr="headbar_0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9144000" cy="750888"/>
          </a:xfrm>
          <a:prstGeom prst="rect">
            <a:avLst/>
          </a:prstGeom>
          <a:noFill/>
          <a:ln>
            <a:noFill/>
          </a:ln>
          <a:effectLst>
            <a:outerShdw blurRad="63500" dist="38094" dir="54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400050" y="160338"/>
            <a:ext cx="83073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spAutoFit/>
          </a:bodyPr>
          <a:lstStyle/>
          <a:p>
            <a:pPr lvl="0"/>
            <a:r>
              <a:rPr lang="en-US"/>
              <a:t>Click to edit Master title style</a:t>
            </a:r>
          </a:p>
        </p:txBody>
      </p:sp>
      <p:sp>
        <p:nvSpPr>
          <p:cNvPr id="1028" name="Rectangle 4"/>
          <p:cNvSpPr>
            <a:spLocks noGrp="1" noChangeArrowheads="1"/>
          </p:cNvSpPr>
          <p:nvPr>
            <p:ph type="body" idx="1"/>
          </p:nvPr>
        </p:nvSpPr>
        <p:spPr bwMode="auto">
          <a:xfrm>
            <a:off x="400050" y="1143000"/>
            <a:ext cx="5086350" cy="498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29" name="Picture 6" descr="sslogo"/>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639050" y="6226175"/>
            <a:ext cx="14478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49" r:id="rId1"/>
    <p:sldLayoutId id="2147484423" r:id="rId2"/>
    <p:sldLayoutId id="2147484424" r:id="rId3"/>
    <p:sldLayoutId id="2147484425" r:id="rId4"/>
    <p:sldLayoutId id="2147484426" r:id="rId5"/>
    <p:sldLayoutId id="2147484427" r:id="rId6"/>
    <p:sldLayoutId id="2147484428" r:id="rId7"/>
    <p:sldLayoutId id="2147484429" r:id="rId8"/>
    <p:sldLayoutId id="2147484430" r:id="rId9"/>
    <p:sldLayoutId id="2147484431" r:id="rId10"/>
    <p:sldLayoutId id="2147484432" r:id="rId11"/>
    <p:sldLayoutId id="2147484433" r:id="rId12"/>
    <p:sldLayoutId id="2147484434" r:id="rId13"/>
    <p:sldLayoutId id="2147484435" r:id="rId14"/>
  </p:sldLayoutIdLst>
  <p:txStyles>
    <p:titleStyle>
      <a:lvl1pPr algn="l" rtl="0" eaLnBrk="0" fontAlgn="base" hangingPunct="0">
        <a:spcBef>
          <a:spcPct val="0"/>
        </a:spcBef>
        <a:spcAft>
          <a:spcPct val="0"/>
        </a:spcAft>
        <a:defRPr sz="28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5pPr>
      <a:lvl6pPr marL="457200" algn="l" rtl="0" fontAlgn="base">
        <a:spcBef>
          <a:spcPct val="0"/>
        </a:spcBef>
        <a:spcAft>
          <a:spcPct val="0"/>
        </a:spcAft>
        <a:defRPr sz="2800" b="1">
          <a:solidFill>
            <a:schemeClr val="bg1"/>
          </a:solidFill>
          <a:latin typeface="Arial Narrow" pitchFamily="34" charset="0"/>
        </a:defRPr>
      </a:lvl6pPr>
      <a:lvl7pPr marL="914400" algn="l" rtl="0" fontAlgn="base">
        <a:spcBef>
          <a:spcPct val="0"/>
        </a:spcBef>
        <a:spcAft>
          <a:spcPct val="0"/>
        </a:spcAft>
        <a:defRPr sz="2800" b="1">
          <a:solidFill>
            <a:schemeClr val="bg1"/>
          </a:solidFill>
          <a:latin typeface="Arial Narrow" pitchFamily="34" charset="0"/>
        </a:defRPr>
      </a:lvl7pPr>
      <a:lvl8pPr marL="1371600" algn="l" rtl="0" fontAlgn="base">
        <a:spcBef>
          <a:spcPct val="0"/>
        </a:spcBef>
        <a:spcAft>
          <a:spcPct val="0"/>
        </a:spcAft>
        <a:defRPr sz="2800" b="1">
          <a:solidFill>
            <a:schemeClr val="bg1"/>
          </a:solidFill>
          <a:latin typeface="Arial Narrow" pitchFamily="34" charset="0"/>
        </a:defRPr>
      </a:lvl8pPr>
      <a:lvl9pPr marL="1828800" algn="l" rtl="0" fontAlgn="base">
        <a:spcBef>
          <a:spcPct val="0"/>
        </a:spcBef>
        <a:spcAft>
          <a:spcPct val="0"/>
        </a:spcAft>
        <a:defRPr sz="2800" b="1">
          <a:solidFill>
            <a:schemeClr val="bg1"/>
          </a:solidFill>
          <a:latin typeface="Arial Narrow" pitchFamily="34" charset="0"/>
        </a:defRPr>
      </a:lvl9pPr>
    </p:titleStyle>
    <p:body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93D3"/>
          </a:solidFill>
          <a:latin typeface="+mn-lt"/>
          <a:ea typeface="ＭＳ Ｐゴシック" charset="0"/>
          <a:cs typeface="ＭＳ Ｐゴシック" charset="0"/>
        </a:defRPr>
      </a:lvl1pPr>
      <a:lvl2pPr marL="533400" indent="-419100" algn="l" rtl="0" eaLnBrk="0" fontAlgn="base" hangingPunct="0">
        <a:lnSpc>
          <a:spcPct val="90000"/>
        </a:lnSpc>
        <a:spcBef>
          <a:spcPct val="50000"/>
        </a:spcBef>
        <a:spcAft>
          <a:spcPct val="0"/>
        </a:spcAft>
        <a:buClr>
          <a:srgbClr val="0093D3"/>
        </a:buClr>
        <a:buSzPct val="75000"/>
        <a:buFont typeface="Wingdings" charset="0"/>
        <a:buChar char="l"/>
        <a:defRPr sz="2200" b="1">
          <a:solidFill>
            <a:srgbClr val="231F20"/>
          </a:solidFill>
          <a:latin typeface="+mn-lt"/>
          <a:ea typeface="ＭＳ Ｐゴシック" charset="0"/>
        </a:defRPr>
      </a:lvl2pPr>
      <a:lvl3pPr marL="995363" indent="-419100" algn="l" rtl="0" eaLnBrk="0" fontAlgn="base" hangingPunct="0">
        <a:lnSpc>
          <a:spcPct val="90000"/>
        </a:lnSpc>
        <a:spcBef>
          <a:spcPct val="50000"/>
        </a:spcBef>
        <a:spcAft>
          <a:spcPct val="0"/>
        </a:spcAft>
        <a:buClr>
          <a:srgbClr val="0093D3"/>
        </a:buClr>
        <a:buSzPct val="125000"/>
        <a:buFont typeface="Wingdings" charset="0"/>
        <a:buChar char="§"/>
        <a:defRPr sz="2200">
          <a:solidFill>
            <a:srgbClr val="231F20"/>
          </a:solidFill>
          <a:latin typeface="+mn-lt"/>
          <a:ea typeface="ＭＳ Ｐゴシック" charset="0"/>
        </a:defRPr>
      </a:lvl3pPr>
      <a:lvl4pPr marL="1447800" indent="-419100" algn="l" rtl="0" eaLnBrk="0" fontAlgn="base" hangingPunct="0">
        <a:lnSpc>
          <a:spcPct val="90000"/>
        </a:lnSpc>
        <a:spcBef>
          <a:spcPct val="50000"/>
        </a:spcBef>
        <a:spcAft>
          <a:spcPct val="0"/>
        </a:spcAft>
        <a:buClr>
          <a:srgbClr val="0093D3"/>
        </a:buClr>
        <a:buSzPct val="75000"/>
        <a:buFont typeface="Wingdings" charset="0"/>
        <a:defRPr sz="2200">
          <a:solidFill>
            <a:srgbClr val="231F20"/>
          </a:solidFill>
          <a:latin typeface="+mn-lt"/>
          <a:ea typeface="ＭＳ Ｐゴシック" charset="0"/>
        </a:defRPr>
      </a:lvl4pPr>
      <a:lvl5pPr marL="1909763" indent="-419100" algn="l" rtl="0" eaLnBrk="0" fontAlgn="base" hangingPunct="0">
        <a:lnSpc>
          <a:spcPct val="90000"/>
        </a:lnSpc>
        <a:spcBef>
          <a:spcPct val="50000"/>
        </a:spcBef>
        <a:spcAft>
          <a:spcPct val="0"/>
        </a:spcAft>
        <a:buClr>
          <a:srgbClr val="0093D3"/>
        </a:buClr>
        <a:buSzPct val="75000"/>
        <a:buFont typeface="Wingdings" charset="0"/>
        <a:defRPr sz="2000">
          <a:solidFill>
            <a:srgbClr val="231F20"/>
          </a:solidFill>
          <a:latin typeface="+mn-lt"/>
          <a:ea typeface="ＭＳ Ｐゴシック" charset="0"/>
        </a:defRPr>
      </a:lvl5pPr>
      <a:lvl6pPr marL="2366963" indent="-419100" algn="l" rtl="0" fontAlgn="base">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fontAlgn="base">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fontAlgn="base">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fontAlgn="base">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p="http://schemas.openxmlformats.org/presentationml/2006/main" xmlns:a="http://schemas.openxmlformats.org/drawingml/2006/main" xmlns:r="http://schemas.openxmlformats.org/officeDocument/2006/relationships" preserve="1">
  <p:cSld>
    <p:bg>
      <p:bgRef idx="1001">
        <a:schemeClr val="bg1"/>
      </p:bgRef>
    </p:bg>
    <p:spTree>
      <p:nvGrpSpPr>
        <p:cNvPr id="1" name=""/>
        <p:cNvGrpSpPr/>
        <p:nvPr/>
      </p:nvGrpSpPr>
      <p:grpSpPr>
        <a:xfrm>
          <a:off x="0" y="0"/>
          <a:ext cx="0" cy="0"/>
          <a:chOff x="0" y="0"/>
          <a:chExt cx="0" cy="0"/>
        </a:xfrm>
      </p:grpSpPr>
      <p:pic>
        <p:nvPicPr>
          <p:cNvPr descr="headbar_02" id="3074" name="Picture 2"/>
          <p:cNvPicPr>
            <a:picLocks noChangeArrowheads="1"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0" y="0"/>
            <a:ext cx="9144000" cy="750888"/>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ChangeArrowheads="1" noGrp="1"/>
          </p:cNvSpPr>
          <p:nvPr>
            <p:ph type="title"/>
          </p:nvPr>
        </p:nvSpPr>
        <p:spPr bwMode="auto">
          <a:xfrm>
            <a:off x="400050" y="160338"/>
            <a:ext cx="83073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blurRad="63500" dir="2700000" dist="38099" rotWithShape="0">
                    <a:schemeClr val="bg2">
                      <a:alpha val="74998"/>
                    </a:schemeClr>
                  </a:outerShdw>
                </a:effectLst>
              </a14:hiddenEffects>
            </a:ext>
            <a:ext uri="{FAA26D3D-D897-4be2-8F04-BA451C77F1D7}">
              <ma14:placeholderFlag xmlns:ma14="http://schemas.microsoft.com/office/mac/drawingml/2011/main" val="1"/>
            </a:ext>
          </a:extLst>
        </p:spPr>
        <p:txBody>
          <a:bodyPr anchor="b" anchorCtr="0" bIns="45720" compatLnSpc="1" lIns="91440" numCol="1" rIns="91440" tIns="45720" vert="horz" wrap="square">
            <a:prstTxWarp prst="textNoShape">
              <a:avLst/>
            </a:prstTxWarp>
            <a:spAutoFit/>
          </a:bodyPr>
          <a:lstStyle/>
          <a:p>
            <a:pPr lvl="0"/>
            <a:r>
              <a:rPr lang="en-US"/>
              <a:t>Click to edit Master title style</a:t>
            </a:r>
          </a:p>
        </p:txBody>
      </p:sp>
      <p:sp>
        <p:nvSpPr>
          <p:cNvPr id="2052" name="Rectangle 4"/>
          <p:cNvSpPr>
            <a:spLocks noChangeArrowheads="1" noGrp="1"/>
          </p:cNvSpPr>
          <p:nvPr>
            <p:ph idx="1" type="body"/>
          </p:nvPr>
        </p:nvSpPr>
        <p:spPr bwMode="auto">
          <a:xfrm>
            <a:off x="409575" y="1143000"/>
            <a:ext cx="8220075" cy="498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blurRad="63500" dir="2700000" dist="38099" rotWithShape="0">
                    <a:schemeClr val="bg2">
                      <a:alpha val="74998"/>
                    </a:schemeClr>
                  </a:outerShdw>
                </a:effectLst>
              </a14:hiddenEffects>
            </a:ext>
            <a:ext uri="{FAA26D3D-D897-4be2-8F04-BA451C77F1D7}">
              <ma14:placeholderFlag xmlns:ma14="http://schemas.microsoft.com/office/mac/drawingml/2011/main" val="1"/>
            </a:ext>
          </a:extLst>
        </p:spPr>
        <p:txBody>
          <a:bodyPr anchor="t" anchorCtr="0" bIns="45720" compatLnSpc="1" lIns="91440" numCol="1" rIns="91440" tIns="45720" vert="horz" wrap="square">
            <a:prstTxWarp prst="textNoShape">
              <a:avLst/>
            </a:prstTxWarp>
          </a:bodyPr>
          <a:lstStyle/>
          <a:p>
            <a:pPr lvl="0"/>
            <a:r>
              <a:rPr dirty="0" lang="en-US"/>
              <a:t>Click to edit Master text styles</a:t>
            </a:r>
          </a:p>
          <a:p>
            <a:pPr lvl="1"/>
            <a:r>
              <a:rPr dirty="0" lang="en-US"/>
              <a:t>Second level</a:t>
            </a:r>
          </a:p>
          <a:p>
            <a:pPr lvl="2"/>
            <a:r>
              <a:rPr dirty="0" lang="en-US"/>
              <a:t>Third level</a:t>
            </a:r>
          </a:p>
          <a:p>
            <a:pPr lvl="3"/>
            <a:r>
              <a:rPr dirty="0" lang="en-US"/>
              <a:t>Fourth level</a:t>
            </a:r>
          </a:p>
          <a:p>
            <a:pPr lvl="4"/>
            <a:r>
              <a:rPr dirty="0" lang="en-US"/>
              <a:t>Fifth level</a:t>
            </a:r>
          </a:p>
        </p:txBody>
      </p:sp>
      <p:pic>
        <p:nvPicPr>
          <p:cNvPr descr="sslogo" id="3077" name="Picture 6"/>
          <p:cNvPicPr>
            <a:picLocks noChangeArrowheads="1"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54" name="Straight Connector 12"/>
          <p:cNvCxnSpPr>
            <a:cxnSpLocks noChangeShapeType="1"/>
          </p:cNvCxnSpPr>
          <p:nvPr/>
        </p:nvCxnSpPr>
        <p:spPr bwMode="auto">
          <a:xfrm>
            <a:off x="-1588" y="38100"/>
            <a:ext cx="9144001" cy="0"/>
          </a:xfrm>
          <a:prstGeom prst="line">
            <a:avLst/>
          </a:prstGeom>
          <a:noFill/>
          <a:ln w="76200">
            <a:solidFill>
              <a:srgbClr val="B512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blurRad="63500" dir="2700000" dist="38099" rotWithShape="0">
                    <a:schemeClr val="bg2">
                      <a:alpha val="74998"/>
                    </a:schemeClr>
                  </a:outerShdw>
                </a:effectLst>
              </a14:hiddenEffects>
            </a:ext>
          </a:extLst>
        </p:spPr>
      </p:cxnSp>
      <p:cxnSp>
        <p:nvCxnSpPr>
          <p:cNvPr id="2055" name="Straight Connector 14"/>
          <p:cNvCxnSpPr>
            <a:cxnSpLocks noChangeShapeType="1"/>
          </p:cNvCxnSpPr>
          <p:nvPr/>
        </p:nvCxnSpPr>
        <p:spPr bwMode="auto">
          <a:xfrm>
            <a:off x="-1588" y="750888"/>
            <a:ext cx="9144001" cy="0"/>
          </a:xfrm>
          <a:prstGeom prst="line">
            <a:avLst/>
          </a:prstGeom>
          <a:noFill/>
          <a:ln w="34925">
            <a:solidFill>
              <a:srgbClr val="B512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blurRad="63500" dir="2700000" dist="38099" rotWithShape="0">
                    <a:schemeClr val="bg2">
                      <a:alpha val="74998"/>
                    </a:schemeClr>
                  </a:outerShdw>
                </a:effectLst>
              </a14:hiddenEffects>
            </a:ext>
          </a:extLst>
        </p:spPr>
      </p:cxnSp>
      <p:sp>
        <p:nvSpPr>
          <p:cNvPr id="2" name="Footer Placeholder 1"/>
          <p:cNvSpPr>
            <a:spLocks noGrp="1"/>
          </p:cNvSpPr>
          <p:nvPr>
            <p:ph idx="3" sz="quarter" type="ftr"/>
          </p:nvPr>
        </p:nvSpPr>
        <p:spPr>
          <a:xfrm>
            <a:off x="3124200" y="6356350"/>
            <a:ext cx="2895600" cy="365125"/>
          </a:xfrm>
          <a:prstGeom prst="rect">
            <a:avLst/>
          </a:prstGeom>
        </p:spPr>
        <p:txBody>
          <a:bodyPr anchor="ctr" bIns="45720" lIns="91440" rIns="91440" rtlCol="0" tIns="45720" vert="horz"/>
          <a:lstStyle>
            <a:lvl1pPr algn="ctr">
              <a:defRPr sz="1200">
                <a:solidFill>
                  <a:schemeClr val="tx1">
                    <a:tint val="75000"/>
                  </a:schemeClr>
                </a:solidFill>
                <a:ea typeface="+mn-ea"/>
                <a:cs typeface="+mn-cs"/>
              </a:defRPr>
            </a:lvl1pPr>
          </a:lstStyle>
          <a:p>
            <a:pPr>
              <a:defRPr/>
            </a:pPr>
            <a:endParaRPr lang="en-US"/>
          </a:p>
        </p:txBody>
      </p:sp>
      <p:sp>
        <p:nvSpPr>
          <p:cNvPr id="3" name="Slide Number Placeholder 2"/>
          <p:cNvSpPr>
            <a:spLocks noGrp="1"/>
          </p:cNvSpPr>
          <p:nvPr>
            <p:ph idx="4" sz="quarter" type="sldNum"/>
          </p:nvPr>
        </p:nvSpPr>
        <p:spPr>
          <a:xfrm>
            <a:off x="428625" y="6353175"/>
            <a:ext cx="2133600" cy="365125"/>
          </a:xfrm>
          <a:prstGeom prst="rect">
            <a:avLst/>
          </a:prstGeom>
        </p:spPr>
        <p:txBody>
          <a:bodyPr anchor="ctr" anchorCtr="0" bIns="45720" compatLnSpc="1" lIns="91440" numCol="1" rIns="91440" tIns="45720" vert="horz" wrap="square">
            <a:prstTxWarp prst="textNoShape">
              <a:avLst/>
            </a:prstTxWarp>
          </a:bodyPr>
          <a:lstStyle>
            <a:lvl1pPr>
              <a:defRPr sz="1200">
                <a:solidFill>
                  <a:srgbClr val="005CAB"/>
                </a:solidFill>
                <a:latin charset="0" typeface="Arial Narrow"/>
                <a:cs typeface="+mn-cs"/>
              </a:defRPr>
            </a:lvl1pPr>
          </a:lstStyle>
          <a:p>
            <a:pPr>
              <a:defRPr/>
            </a:pPr>
            <a:fld id="{B2689DD5-54FA-EB46-8645-722075446EAA}" type="slidenum">
              <a:rPr lang="en-US"/>
              <a:pPr>
                <a:defRPr/>
              </a:pPr>
              <a:t>‹#›</a:t>
            </a:fld>
            <a:endParaRPr lang="en-US"/>
          </a:p>
        </p:txBody>
      </p:sp>
      <p:pic>
        <p:nvPicPr>
          <p:cNvPr id="3082" name="Picture 3"/>
          <p:cNvPicPr>
            <a:picLocks noChangeAspect="1"/>
          </p:cNvPicPr>
          <p:nvPr/>
        </p:nvPicPr>
        <p:blipFill>
          <a:blip r:embed="rId27">
            <a:extLst>
              <a:ext uri="{28A0092B-C50C-407E-A947-70E740481C1C}">
                <a14:useLocalDpi xmlns:a14="http://schemas.microsoft.com/office/drawing/2010/main" val="0"/>
              </a:ext>
            </a:extLst>
          </a:blip>
          <a:srcRect b="216"/>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59" name="Straight Connector 5"/>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blurRad="63500" dir="2700000" dist="38099" rotWithShape="0">
                    <a:schemeClr val="bg2">
                      <a:alpha val="74998"/>
                    </a:schemeClr>
                  </a:outerShdw>
                </a:effectLst>
              </a14:hiddenEffects>
            </a:ext>
          </a:extLst>
        </p:spPr>
      </p:cxnSp>
    </p:spTree>
  </p:cSld>
  <p:clrMap accent1="accent1" accent2="accent2" accent3="accent3" accent4="accent4" accent5="accent5" accent6="accent6" bg1="lt1" bg2="lt2" folHlink="folHlink" hlink="hlink" tx1="dk1" tx2="dk2"/>
  <p:sldLayoutIdLst>
    <p:sldLayoutId id="2147484450" r:id="rId1"/>
    <p:sldLayoutId id="2147484451" r:id="rId2"/>
    <p:sldLayoutId id="2147484452" r:id="rId3"/>
    <p:sldLayoutId id="2147484453" r:id="rId4"/>
    <p:sldLayoutId id="2147484454" r:id="rId5"/>
    <p:sldLayoutId id="2147484455" r:id="rId6"/>
    <p:sldLayoutId id="2147484456" r:id="rId7"/>
    <p:sldLayoutId id="2147484457" r:id="rId8"/>
    <p:sldLayoutId id="2147484458" r:id="rId9"/>
    <p:sldLayoutId id="2147484459" r:id="rId10"/>
    <p:sldLayoutId id="2147484436" r:id="rId11"/>
    <p:sldLayoutId id="2147484437" r:id="rId12"/>
    <p:sldLayoutId id="2147484438" r:id="rId13"/>
    <p:sldLayoutId id="2147484439" r:id="rId14"/>
    <p:sldLayoutId id="2147484440" r:id="rId15"/>
    <p:sldLayoutId id="2147484441" r:id="rId16"/>
    <p:sldLayoutId id="2147484442" r:id="rId17"/>
    <p:sldLayoutId id="2147484443" r:id="rId18"/>
    <p:sldLayoutId id="2147484444" r:id="rId19"/>
    <p:sldLayoutId id="2147484445" r:id="rId20"/>
    <p:sldLayoutId id="2147484446" r:id="rId21"/>
    <p:sldLayoutId id="2147484447" r:id="rId22"/>
    <p:sldLayoutId id="2147484448" r:id="rId23"/>
  </p:sldLayoutIdLst>
  <p:timing>
    <p:tnLst>
      <p:par>
        <p:cTn xmlns:p14="http://schemas.microsoft.com/office/powerpoint/2010/main" dur="indefinite" id="1" nodeType="tmRoot" restart="never"/>
      </p:par>
    </p:tnLst>
  </p:timing>
  <p:txStyles>
    <p:titleStyle>
      <a:lvl1pPr algn="l" eaLnBrk="0" fontAlgn="base" hangingPunct="0" rtl="0">
        <a:spcBef>
          <a:spcPct val="0"/>
        </a:spcBef>
        <a:spcAft>
          <a:spcPct val="0"/>
        </a:spcAft>
        <a:defRPr b="1" sz="2800">
          <a:solidFill>
            <a:schemeClr val="bg1"/>
          </a:solidFill>
          <a:latin typeface="+mj-lt"/>
          <a:ea charset="0" typeface="ＭＳ Ｐゴシック"/>
          <a:cs charset="0" typeface="ＭＳ Ｐゴシック"/>
        </a:defRPr>
      </a:lvl1pPr>
      <a:lvl2pPr algn="l" eaLnBrk="0" fontAlgn="base" hangingPunct="0" rtl="0">
        <a:spcBef>
          <a:spcPct val="0"/>
        </a:spcBef>
        <a:spcAft>
          <a:spcPct val="0"/>
        </a:spcAft>
        <a:defRPr b="1" sz="2800">
          <a:solidFill>
            <a:schemeClr val="bg1"/>
          </a:solidFill>
          <a:latin charset="0" pitchFamily="34" typeface="Arial Narrow"/>
          <a:ea charset="0" typeface="ＭＳ Ｐゴシック"/>
          <a:cs charset="0" typeface="ＭＳ Ｐゴシック"/>
        </a:defRPr>
      </a:lvl2pPr>
      <a:lvl3pPr algn="l" eaLnBrk="0" fontAlgn="base" hangingPunct="0" rtl="0">
        <a:spcBef>
          <a:spcPct val="0"/>
        </a:spcBef>
        <a:spcAft>
          <a:spcPct val="0"/>
        </a:spcAft>
        <a:defRPr b="1" sz="2800">
          <a:solidFill>
            <a:schemeClr val="bg1"/>
          </a:solidFill>
          <a:latin charset="0" pitchFamily="34" typeface="Arial Narrow"/>
          <a:ea charset="0" typeface="ＭＳ Ｐゴシック"/>
          <a:cs charset="0" typeface="ＭＳ Ｐゴシック"/>
        </a:defRPr>
      </a:lvl3pPr>
      <a:lvl4pPr algn="l" eaLnBrk="0" fontAlgn="base" hangingPunct="0" rtl="0">
        <a:spcBef>
          <a:spcPct val="0"/>
        </a:spcBef>
        <a:spcAft>
          <a:spcPct val="0"/>
        </a:spcAft>
        <a:defRPr b="1" sz="2800">
          <a:solidFill>
            <a:schemeClr val="bg1"/>
          </a:solidFill>
          <a:latin charset="0" pitchFamily="34" typeface="Arial Narrow"/>
          <a:ea charset="0" typeface="ＭＳ Ｐゴシック"/>
          <a:cs charset="0" typeface="ＭＳ Ｐゴシック"/>
        </a:defRPr>
      </a:lvl4pPr>
      <a:lvl5pPr algn="l" eaLnBrk="0" fontAlgn="base" hangingPunct="0" rtl="0">
        <a:spcBef>
          <a:spcPct val="0"/>
        </a:spcBef>
        <a:spcAft>
          <a:spcPct val="0"/>
        </a:spcAft>
        <a:defRPr b="1" sz="2800">
          <a:solidFill>
            <a:schemeClr val="bg1"/>
          </a:solidFill>
          <a:latin charset="0" pitchFamily="34" typeface="Arial Narrow"/>
          <a:ea charset="0" typeface="ＭＳ Ｐゴシック"/>
          <a:cs charset="0" typeface="ＭＳ Ｐゴシック"/>
        </a:defRPr>
      </a:lvl5pPr>
      <a:lvl6pPr algn="l" eaLnBrk="1" fontAlgn="base" hangingPunct="1" marL="457200" rtl="0">
        <a:spcBef>
          <a:spcPct val="0"/>
        </a:spcBef>
        <a:spcAft>
          <a:spcPct val="0"/>
        </a:spcAft>
        <a:defRPr b="1" sz="2800">
          <a:solidFill>
            <a:schemeClr val="bg1"/>
          </a:solidFill>
          <a:latin charset="0" pitchFamily="34" typeface="Arial Narrow"/>
        </a:defRPr>
      </a:lvl6pPr>
      <a:lvl7pPr algn="l" eaLnBrk="1" fontAlgn="base" hangingPunct="1" marL="914400" rtl="0">
        <a:spcBef>
          <a:spcPct val="0"/>
        </a:spcBef>
        <a:spcAft>
          <a:spcPct val="0"/>
        </a:spcAft>
        <a:defRPr b="1" sz="2800">
          <a:solidFill>
            <a:schemeClr val="bg1"/>
          </a:solidFill>
          <a:latin charset="0" pitchFamily="34" typeface="Arial Narrow"/>
        </a:defRPr>
      </a:lvl7pPr>
      <a:lvl8pPr algn="l" eaLnBrk="1" fontAlgn="base" hangingPunct="1" marL="1371600" rtl="0">
        <a:spcBef>
          <a:spcPct val="0"/>
        </a:spcBef>
        <a:spcAft>
          <a:spcPct val="0"/>
        </a:spcAft>
        <a:defRPr b="1" sz="2800">
          <a:solidFill>
            <a:schemeClr val="bg1"/>
          </a:solidFill>
          <a:latin charset="0" pitchFamily="34" typeface="Arial Narrow"/>
        </a:defRPr>
      </a:lvl8pPr>
      <a:lvl9pPr algn="l" eaLnBrk="1" fontAlgn="base" hangingPunct="1" marL="1828800" rtl="0">
        <a:spcBef>
          <a:spcPct val="0"/>
        </a:spcBef>
        <a:spcAft>
          <a:spcPct val="0"/>
        </a:spcAft>
        <a:defRPr b="1" sz="2800">
          <a:solidFill>
            <a:schemeClr val="bg1"/>
          </a:solidFill>
          <a:latin charset="0" pitchFamily="34" typeface="Arial Narrow"/>
        </a:defRPr>
      </a:lvl9pPr>
    </p:titleStyle>
    <p:bodyStyle>
      <a:lvl1pPr algn="l" eaLnBrk="0" fontAlgn="base" hangingPunct="0" indent="-457200" marL="457200" rtl="0">
        <a:lnSpc>
          <a:spcPct val="90000"/>
        </a:lnSpc>
        <a:spcBef>
          <a:spcPct val="100000"/>
        </a:spcBef>
        <a:spcAft>
          <a:spcPct val="0"/>
        </a:spcAft>
        <a:buClr>
          <a:srgbClr val="009DDC"/>
        </a:buClr>
        <a:buSzPct val="75000"/>
        <a:buFont charset="0" typeface="Wingdings"/>
        <a:defRPr b="1" sz="2400">
          <a:solidFill>
            <a:srgbClr val="005CAB"/>
          </a:solidFill>
          <a:latin typeface="+mj-lt"/>
          <a:ea charset="0" typeface="ＭＳ Ｐゴシック"/>
          <a:cs charset="0" typeface="ＭＳ Ｐゴシック"/>
        </a:defRPr>
      </a:lvl1pPr>
      <a:lvl2pPr algn="l" eaLnBrk="0" fontAlgn="base" hangingPunct="0" indent="-347472" marL="347472" rtl="0">
        <a:lnSpc>
          <a:spcPct val="100000"/>
        </a:lnSpc>
        <a:spcBef>
          <a:spcPts val="900"/>
        </a:spcBef>
        <a:spcAft>
          <a:spcPct val="0"/>
        </a:spcAft>
        <a:buClr>
          <a:srgbClr val="005CAB"/>
        </a:buClr>
        <a:buSzPct val="75000"/>
        <a:buFont charset="0" typeface="Wingdings"/>
        <a:buChar char="l"/>
        <a:defRPr sz="2200">
          <a:solidFill>
            <a:srgbClr val="231F20"/>
          </a:solidFill>
          <a:latin typeface="+mj-lt"/>
          <a:ea charset="0" typeface="ＭＳ Ｐゴシック"/>
        </a:defRPr>
      </a:lvl2pPr>
      <a:lvl3pPr algn="l" eaLnBrk="0" fontAlgn="base" hangingPunct="0" indent="-347472" marL="694944" rtl="0">
        <a:lnSpc>
          <a:spcPct val="100000"/>
        </a:lnSpc>
        <a:spcBef>
          <a:spcPts val="900"/>
        </a:spcBef>
        <a:spcAft>
          <a:spcPct val="0"/>
        </a:spcAft>
        <a:buClr>
          <a:srgbClr val="005CAB"/>
        </a:buClr>
        <a:buSzPct val="75000"/>
        <a:buFont charset="0" typeface="Courier New"/>
        <a:buChar char="o"/>
        <a:defRPr sz="2000">
          <a:solidFill>
            <a:srgbClr val="231F20"/>
          </a:solidFill>
          <a:latin typeface="+mj-lt"/>
          <a:ea charset="0" typeface="ＭＳ Ｐゴシック"/>
        </a:defRPr>
      </a:lvl3pPr>
      <a:lvl4pPr algn="l" eaLnBrk="0" fontAlgn="base" hangingPunct="0" indent="-347472" marL="1042416" rtl="0">
        <a:lnSpc>
          <a:spcPct val="100000"/>
        </a:lnSpc>
        <a:spcBef>
          <a:spcPts val="900"/>
        </a:spcBef>
        <a:spcAft>
          <a:spcPct val="0"/>
        </a:spcAft>
        <a:buClr>
          <a:srgbClr val="005CAB"/>
        </a:buClr>
        <a:buSzPct val="75000"/>
        <a:buFont charset="0" typeface="Wingdings"/>
        <a:buChar char="§"/>
        <a:defRPr>
          <a:solidFill>
            <a:srgbClr val="231F20"/>
          </a:solidFill>
          <a:latin typeface="+mj-lt"/>
          <a:ea charset="0" typeface="ＭＳ Ｐゴシック"/>
        </a:defRPr>
      </a:lvl4pPr>
      <a:lvl5pPr algn="l" eaLnBrk="0" fontAlgn="base" hangingPunct="0" indent="-347472" marL="1389888" rtl="0">
        <a:lnSpc>
          <a:spcPct val="100000"/>
        </a:lnSpc>
        <a:spcBef>
          <a:spcPts val="900"/>
        </a:spcBef>
        <a:spcAft>
          <a:spcPct val="0"/>
        </a:spcAft>
        <a:buClr>
          <a:srgbClr val="005CAB"/>
        </a:buClr>
        <a:buSzPct val="75000"/>
        <a:buFont charset="0" typeface="Arial"/>
        <a:buChar char="•"/>
        <a:defRPr sz="1600">
          <a:solidFill>
            <a:srgbClr val="231F20"/>
          </a:solidFill>
          <a:latin typeface="+mj-lt"/>
          <a:ea charset="0" typeface="ＭＳ Ｐゴシック"/>
        </a:defRPr>
      </a:lvl5pPr>
      <a:lvl6pPr algn="l" eaLnBrk="1" fontAlgn="base" hangingPunct="1" indent="-419100" marL="2366963" rtl="0">
        <a:lnSpc>
          <a:spcPct val="90000"/>
        </a:lnSpc>
        <a:spcBef>
          <a:spcPct val="50000"/>
        </a:spcBef>
        <a:spcAft>
          <a:spcPct val="0"/>
        </a:spcAft>
        <a:buClr>
          <a:srgbClr val="0093D3"/>
        </a:buClr>
        <a:buSzPct val="75000"/>
        <a:buFont charset="2" pitchFamily="2" typeface="Wingdings"/>
        <a:defRPr sz="2000">
          <a:solidFill>
            <a:srgbClr val="231F20"/>
          </a:solidFill>
          <a:latin typeface="+mn-lt"/>
        </a:defRPr>
      </a:lvl6pPr>
      <a:lvl7pPr algn="l" eaLnBrk="1" fontAlgn="base" hangingPunct="1" indent="-419100" marL="2824163" rtl="0">
        <a:lnSpc>
          <a:spcPct val="90000"/>
        </a:lnSpc>
        <a:spcBef>
          <a:spcPct val="50000"/>
        </a:spcBef>
        <a:spcAft>
          <a:spcPct val="0"/>
        </a:spcAft>
        <a:buClr>
          <a:srgbClr val="0093D3"/>
        </a:buClr>
        <a:buSzPct val="75000"/>
        <a:buFont charset="2" pitchFamily="2" typeface="Wingdings"/>
        <a:defRPr sz="2000">
          <a:solidFill>
            <a:srgbClr val="231F20"/>
          </a:solidFill>
          <a:latin typeface="+mn-lt"/>
        </a:defRPr>
      </a:lvl7pPr>
      <a:lvl8pPr algn="l" eaLnBrk="1" fontAlgn="base" hangingPunct="1" indent="-419100" marL="3281363" rtl="0">
        <a:lnSpc>
          <a:spcPct val="90000"/>
        </a:lnSpc>
        <a:spcBef>
          <a:spcPct val="50000"/>
        </a:spcBef>
        <a:spcAft>
          <a:spcPct val="0"/>
        </a:spcAft>
        <a:buClr>
          <a:srgbClr val="0093D3"/>
        </a:buClr>
        <a:buSzPct val="75000"/>
        <a:buFont charset="2" pitchFamily="2" typeface="Wingdings"/>
        <a:defRPr sz="2000">
          <a:solidFill>
            <a:srgbClr val="231F20"/>
          </a:solidFill>
          <a:latin typeface="+mn-lt"/>
        </a:defRPr>
      </a:lvl8pPr>
      <a:lvl9pPr algn="l" eaLnBrk="1" fontAlgn="base" hangingPunct="1" indent="-419100" marL="3738563" rtl="0">
        <a:lnSpc>
          <a:spcPct val="90000"/>
        </a:lnSpc>
        <a:spcBef>
          <a:spcPct val="50000"/>
        </a:spcBef>
        <a:spcAft>
          <a:spcPct val="0"/>
        </a:spcAft>
        <a:buClr>
          <a:srgbClr val="0093D3"/>
        </a:buClr>
        <a:buSzPct val="75000"/>
        <a:buFont charset="2" pitchFamily="2" typeface="Wingdings"/>
        <a:defRPr sz="2000">
          <a:solidFill>
            <a:srgbClr val="231F20"/>
          </a:solidFill>
          <a:latin typeface="+mn-lt"/>
        </a:defRPr>
      </a:lvl9pPr>
    </p:bodyStyle>
    <p:other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0.xml"/><Relationship Id="rId3" Type="http://schemas.openxmlformats.org/officeDocument/2006/relationships/image" Target="../media/image35.jpe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00.xml"/><Relationship Id="rId3" Type="http://schemas.openxmlformats.org/officeDocument/2006/relationships/image" Target="../media/image121.jpe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01.xml"/><Relationship Id="rId3" Type="http://schemas.openxmlformats.org/officeDocument/2006/relationships/image" Target="../media/image122.jpe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02.xml"/><Relationship Id="rId3" Type="http://schemas.openxmlformats.org/officeDocument/2006/relationships/image" Target="../media/image123.jpe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03.xml"/><Relationship Id="rId3" Type="http://schemas.openxmlformats.org/officeDocument/2006/relationships/image" Target="../media/image124.jpe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04.xml"/><Relationship Id="rId3" Type="http://schemas.openxmlformats.org/officeDocument/2006/relationships/image" Target="../media/image125.jpe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05.xml"/><Relationship Id="rId3" Type="http://schemas.openxmlformats.org/officeDocument/2006/relationships/image" Target="../media/image126.jpe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06.xml"/><Relationship Id="rId3" Type="http://schemas.openxmlformats.org/officeDocument/2006/relationships/image" Target="../media/image127.jpe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07.xml"/><Relationship Id="rId3" Type="http://schemas.openxmlformats.org/officeDocument/2006/relationships/image" Target="../media/image128.jpe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08.xml"/><Relationship Id="rId3" Type="http://schemas.openxmlformats.org/officeDocument/2006/relationships/image" Target="../media/image128.jpe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0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10.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1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12.xml"/><Relationship Id="rId3" Type="http://schemas.openxmlformats.org/officeDocument/2006/relationships/image" Target="../media/image129.jpe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1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1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16.xml"/><Relationship Id="rId3" Type="http://schemas.openxmlformats.org/officeDocument/2006/relationships/image" Target="../media/image130.jpeg"/></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17.xml"/><Relationship Id="rId3" Type="http://schemas.openxmlformats.org/officeDocument/2006/relationships/image" Target="../media/image131.jpeg"/></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18.xml"/><Relationship Id="rId3" Type="http://schemas.openxmlformats.org/officeDocument/2006/relationships/image" Target="../media/image132.jpeg"/></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19.xml"/><Relationship Id="rId3" Type="http://schemas.openxmlformats.org/officeDocument/2006/relationships/image" Target="../media/image133.jpeg"/></Relationships>
</file>

<file path=ppt/slides/_rels/slide12.xml.rels><?xml version="1.0" encoding="UTF-8" standalone="yes"?>
<Relationships xmlns="http://schemas.openxmlformats.org/package/2006/relationships"><Relationship Id="rId3" Type="http://schemas.openxmlformats.org/officeDocument/2006/relationships/image" Target="../media/image38.jpeg"/><Relationship Id="rId4" Type="http://schemas.openxmlformats.org/officeDocument/2006/relationships/image" Target="../media/image39.jpeg"/><Relationship Id="rId5" Type="http://schemas.openxmlformats.org/officeDocument/2006/relationships/image" Target="../media/image40.jpeg"/><Relationship Id="rId6" Type="http://schemas.openxmlformats.org/officeDocument/2006/relationships/image" Target="../media/image41.jpeg"/><Relationship Id="rId1" Type="http://schemas.openxmlformats.org/officeDocument/2006/relationships/slideLayout" Target="../slideLayouts/slideLayout25.xml"/><Relationship Id="rId2" Type="http://schemas.openxmlformats.org/officeDocument/2006/relationships/notesSlide" Target="../notesSlides/notesSlide1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20.xml"/><Relationship Id="rId3" Type="http://schemas.openxmlformats.org/officeDocument/2006/relationships/image" Target="../media/image134.jpeg"/></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21.xml"/><Relationship Id="rId3" Type="http://schemas.openxmlformats.org/officeDocument/2006/relationships/image" Target="../media/image135.jpeg"/></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22.xml"/><Relationship Id="rId3" Type="http://schemas.openxmlformats.org/officeDocument/2006/relationships/image" Target="../media/image136.jpeg"/></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23.xml"/><Relationship Id="rId3" Type="http://schemas.openxmlformats.org/officeDocument/2006/relationships/image" Target="../media/image137.jpeg"/></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2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25.xml"/><Relationship Id="rId3" Type="http://schemas.openxmlformats.org/officeDocument/2006/relationships/image" Target="../media/image138.jpeg"/></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26.xml"/><Relationship Id="rId3" Type="http://schemas.openxmlformats.org/officeDocument/2006/relationships/image" Target="../media/image139.jpeg"/></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2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28.xml"/><Relationship Id="rId3" Type="http://schemas.openxmlformats.org/officeDocument/2006/relationships/image" Target="../media/image140.jpeg"/></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29.xml"/><Relationship Id="rId3" Type="http://schemas.openxmlformats.org/officeDocument/2006/relationships/image" Target="../media/image14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3.xml"/><Relationship Id="rId3" Type="http://schemas.openxmlformats.org/officeDocument/2006/relationships/image" Target="../media/image41.jpeg"/></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30.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31.xml"/><Relationship Id="rId3" Type="http://schemas.openxmlformats.org/officeDocument/2006/relationships/image" Target="../media/image142.jpeg"/></Relationships>
</file>

<file path=ppt/slides/_rels/slide132.xml.rels><?xml version="1.0" encoding="UTF-8" standalone="yes" ?><Relationships xmlns="http://schemas.openxmlformats.org/package/2006/relationships"><Relationship Id="rId1" Target="../slideLayouts/slideLayout25.xml" Type="http://schemas.openxmlformats.org/officeDocument/2006/relationships/slideLayout"/><Relationship Id="rId2" Target="../notesSlides/notesSlide132.xml" Type="http://schemas.openxmlformats.org/officeDocument/2006/relationships/notesSlide"/><Relationship Id="rId3" Target="../media/image143.png" Type="http://schemas.openxmlformats.org/officeDocument/2006/relationships/image"/></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3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34.xml"/><Relationship Id="rId3" Type="http://schemas.openxmlformats.org/officeDocument/2006/relationships/image" Target="../media/image144.jpeg"/></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35.xml"/><Relationship Id="rId3" Type="http://schemas.openxmlformats.org/officeDocument/2006/relationships/image" Target="../media/image145.jpeg"/></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36.xml"/><Relationship Id="rId3" Type="http://schemas.openxmlformats.org/officeDocument/2006/relationships/image" Target="../media/image146.jpeg"/></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37.xml"/><Relationship Id="rId3" Type="http://schemas.openxmlformats.org/officeDocument/2006/relationships/image" Target="../media/image147.jpeg"/></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38.xml"/><Relationship Id="rId3" Type="http://schemas.openxmlformats.org/officeDocument/2006/relationships/image" Target="../media/image148.jpeg"/></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39.xml"/><Relationship Id="rId3" Type="http://schemas.openxmlformats.org/officeDocument/2006/relationships/image" Target="../media/image14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4.xml"/><Relationship Id="rId3" Type="http://schemas.openxmlformats.org/officeDocument/2006/relationships/image" Target="../media/image41.jpeg"/></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40.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4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4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43.xml"/><Relationship Id="rId3" Type="http://schemas.openxmlformats.org/officeDocument/2006/relationships/image" Target="../media/image150.jpeg"/></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44.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45.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46.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47.xml"/><Relationship Id="rId3" Type="http://schemas.openxmlformats.org/officeDocument/2006/relationships/image" Target="../media/image151.jpeg"/></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48.xml"/><Relationship Id="rId3" Type="http://schemas.openxmlformats.org/officeDocument/2006/relationships/image" Target="../media/image152.jpeg"/></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49.xml"/><Relationship Id="rId3" Type="http://schemas.openxmlformats.org/officeDocument/2006/relationships/image" Target="../media/image15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5.xml"/><Relationship Id="rId3" Type="http://schemas.openxmlformats.org/officeDocument/2006/relationships/image" Target="../media/image38.jpeg"/></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50.xml"/><Relationship Id="rId3" Type="http://schemas.openxmlformats.org/officeDocument/2006/relationships/image" Target="../media/image152.jpeg"/></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51.xml"/><Relationship Id="rId3" Type="http://schemas.openxmlformats.org/officeDocument/2006/relationships/image" Target="../media/image154.jpeg"/></Relationships>
</file>

<file path=ppt/slides/_rels/slide152.xml.rels><?xml version="1.0" encoding="UTF-8" standalone="yes"?>
<Relationships xmlns="http://schemas.openxmlformats.org/package/2006/relationships"><Relationship Id="rId3" Type="http://schemas.openxmlformats.org/officeDocument/2006/relationships/image" Target="../media/image54.jpeg"/><Relationship Id="rId4" Type="http://schemas.openxmlformats.org/officeDocument/2006/relationships/image" Target="../media/image55.jpeg"/><Relationship Id="rId5" Type="http://schemas.openxmlformats.org/officeDocument/2006/relationships/image" Target="../media/image56.jpeg"/><Relationship Id="rId1" Type="http://schemas.openxmlformats.org/officeDocument/2006/relationships/slideLayout" Target="../slideLayouts/slideLayout25.xml"/><Relationship Id="rId2" Type="http://schemas.openxmlformats.org/officeDocument/2006/relationships/notesSlide" Target="../notesSlides/notesSlide15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53.xml"/><Relationship Id="rId3" Type="http://schemas.openxmlformats.org/officeDocument/2006/relationships/image" Target="../media/image155.jpeg"/></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54.xml"/><Relationship Id="rId3" Type="http://schemas.openxmlformats.org/officeDocument/2006/relationships/image" Target="../media/image156.jpeg"/></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55.xml"/><Relationship Id="rId3" Type="http://schemas.openxmlformats.org/officeDocument/2006/relationships/image" Target="../media/image156.jpeg"/></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56.xml"/><Relationship Id="rId3" Type="http://schemas.openxmlformats.org/officeDocument/2006/relationships/image" Target="../media/image157.jpeg"/></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5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58.xml"/><Relationship Id="rId3" Type="http://schemas.openxmlformats.org/officeDocument/2006/relationships/image" Target="../media/image158.jpeg"/></Relationships>
</file>

<file path=ppt/slides/_rels/slide159.xml.rels><?xml version="1.0" encoding="UTF-8" standalone="yes"?>
<Relationships xmlns="http://schemas.openxmlformats.org/package/2006/relationships"><Relationship Id="rId3" Type="http://schemas.openxmlformats.org/officeDocument/2006/relationships/image" Target="../media/image159.jpeg"/><Relationship Id="rId4" Type="http://schemas.openxmlformats.org/officeDocument/2006/relationships/image" Target="../media/image160.jpeg"/><Relationship Id="rId1" Type="http://schemas.openxmlformats.org/officeDocument/2006/relationships/slideLayout" Target="../slideLayouts/slideLayout25.xml"/><Relationship Id="rId2" Type="http://schemas.openxmlformats.org/officeDocument/2006/relationships/notesSlide" Target="../notesSlides/notesSlide15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6.xml"/><Relationship Id="rId3" Type="http://schemas.openxmlformats.org/officeDocument/2006/relationships/image" Target="../media/image38.jpeg"/></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60.xml"/><Relationship Id="rId3" Type="http://schemas.openxmlformats.org/officeDocument/2006/relationships/image" Target="../media/image161.jpeg"/></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61.xml"/><Relationship Id="rId3" Type="http://schemas.openxmlformats.org/officeDocument/2006/relationships/image" Target="../media/image162.jpeg"/></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62.xml"/><Relationship Id="rId3" Type="http://schemas.openxmlformats.org/officeDocument/2006/relationships/image" Target="../media/image163.jpeg"/></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63.xml"/><Relationship Id="rId3" Type="http://schemas.openxmlformats.org/officeDocument/2006/relationships/image" Target="../media/image164.jpeg"/></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64.xml"/><Relationship Id="rId3" Type="http://schemas.openxmlformats.org/officeDocument/2006/relationships/image" Target="../media/image165.jpeg"/></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65.xml"/><Relationship Id="rId3" Type="http://schemas.openxmlformats.org/officeDocument/2006/relationships/image" Target="../media/image166.jpeg"/></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66.xml"/><Relationship Id="rId3" Type="http://schemas.openxmlformats.org/officeDocument/2006/relationships/image" Target="../media/image166.jpeg"/></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67.xml"/><Relationship Id="rId3" Type="http://schemas.openxmlformats.org/officeDocument/2006/relationships/image" Target="../media/image167.jpeg"/></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68.xml"/><Relationship Id="rId3" Type="http://schemas.openxmlformats.org/officeDocument/2006/relationships/image" Target="../media/image168.jpeg"/></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69.xml"/><Relationship Id="rId3" Type="http://schemas.openxmlformats.org/officeDocument/2006/relationships/image" Target="../media/image16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7.xml"/><Relationship Id="rId3" Type="http://schemas.openxmlformats.org/officeDocument/2006/relationships/image" Target="../media/image39.jpeg"/></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70.xml"/><Relationship Id="rId3" Type="http://schemas.openxmlformats.org/officeDocument/2006/relationships/image" Target="../media/image170.jpeg"/></Relationships>
</file>

<file path=ppt/slides/_rels/slide171.xml.rels><?xml version="1.0" encoding="UTF-8" standalone="yes"?>
<Relationships xmlns="http://schemas.openxmlformats.org/package/2006/relationships"><Relationship Id="rId3" Type="http://schemas.openxmlformats.org/officeDocument/2006/relationships/image" Target="../media/image171.jpeg"/><Relationship Id="rId4" Type="http://schemas.openxmlformats.org/officeDocument/2006/relationships/image" Target="../media/image172.jpg"/><Relationship Id="rId1" Type="http://schemas.openxmlformats.org/officeDocument/2006/relationships/slideLayout" Target="../slideLayouts/slideLayout25.xml"/><Relationship Id="rId2" Type="http://schemas.openxmlformats.org/officeDocument/2006/relationships/notesSlide" Target="../notesSlides/notesSlide17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7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73.xml"/><Relationship Id="rId3" Type="http://schemas.openxmlformats.org/officeDocument/2006/relationships/image" Target="../media/image173.jpeg"/></Relationships>
</file>

<file path=ppt/slides/_rels/slide174.xml.rels><?xml version="1.0" encoding="UTF-8" standalone="yes"?>
<Relationships xmlns="http://schemas.openxmlformats.org/package/2006/relationships"><Relationship Id="rId3" Type="http://schemas.openxmlformats.org/officeDocument/2006/relationships/image" Target="../media/image174.jpeg"/><Relationship Id="rId4" Type="http://schemas.openxmlformats.org/officeDocument/2006/relationships/image" Target="../media/image175.jpeg"/><Relationship Id="rId5" Type="http://schemas.openxmlformats.org/officeDocument/2006/relationships/image" Target="../media/image176.jpeg"/><Relationship Id="rId1" Type="http://schemas.openxmlformats.org/officeDocument/2006/relationships/slideLayout" Target="../slideLayouts/slideLayout36.xml"/><Relationship Id="rId2" Type="http://schemas.openxmlformats.org/officeDocument/2006/relationships/notesSlide" Target="../notesSlides/notesSlide174.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75.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76.xml"/><Relationship Id="rId3" Type="http://schemas.openxmlformats.org/officeDocument/2006/relationships/image" Target="../media/image177.jpeg"/></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7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78.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79.xml"/><Relationship Id="rId3" Type="http://schemas.openxmlformats.org/officeDocument/2006/relationships/image" Target="../media/image17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8.xml"/><Relationship Id="rId3" Type="http://schemas.openxmlformats.org/officeDocument/2006/relationships/image" Target="../media/image40.jpeg"/></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80.xml"/><Relationship Id="rId3" Type="http://schemas.openxmlformats.org/officeDocument/2006/relationships/image" Target="../media/image179.jpeg"/></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81.xml"/><Relationship Id="rId3" Type="http://schemas.openxmlformats.org/officeDocument/2006/relationships/image" Target="../media/image179.jpeg"/></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82.xml"/><Relationship Id="rId3" Type="http://schemas.openxmlformats.org/officeDocument/2006/relationships/image" Target="../media/image180.jpeg"/></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83.xml"/><Relationship Id="rId3" Type="http://schemas.openxmlformats.org/officeDocument/2006/relationships/image" Target="../media/image181.jpeg"/></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84.xml"/><Relationship Id="rId3" Type="http://schemas.openxmlformats.org/officeDocument/2006/relationships/image" Target="../media/image182.jpeg"/></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85.xml"/><Relationship Id="rId3" Type="http://schemas.openxmlformats.org/officeDocument/2006/relationships/image" Target="../media/image183.jpeg"/></Relationships>
</file>

<file path=ppt/slides/_rels/slide186.xml.rels><?xml version="1.0" encoding="UTF-8" standalone="yes"?>
<Relationships xmlns="http://schemas.openxmlformats.org/package/2006/relationships"><Relationship Id="rId11" Type="http://schemas.openxmlformats.org/officeDocument/2006/relationships/image" Target="../media/image192.jpeg"/><Relationship Id="rId12" Type="http://schemas.openxmlformats.org/officeDocument/2006/relationships/image" Target="../media/image193.jpeg"/><Relationship Id="rId1" Type="http://schemas.openxmlformats.org/officeDocument/2006/relationships/slideLayout" Target="../slideLayouts/slideLayout25.xml"/><Relationship Id="rId2" Type="http://schemas.openxmlformats.org/officeDocument/2006/relationships/notesSlide" Target="../notesSlides/notesSlide186.xml"/><Relationship Id="rId3" Type="http://schemas.openxmlformats.org/officeDocument/2006/relationships/image" Target="../media/image184.jpeg"/><Relationship Id="rId4" Type="http://schemas.openxmlformats.org/officeDocument/2006/relationships/image" Target="../media/image185.jpeg"/><Relationship Id="rId5" Type="http://schemas.openxmlformats.org/officeDocument/2006/relationships/image" Target="../media/image186.jpeg"/><Relationship Id="rId6" Type="http://schemas.openxmlformats.org/officeDocument/2006/relationships/image" Target="../media/image187.jpeg"/><Relationship Id="rId7" Type="http://schemas.openxmlformats.org/officeDocument/2006/relationships/image" Target="../media/image188.jpeg"/><Relationship Id="rId8" Type="http://schemas.openxmlformats.org/officeDocument/2006/relationships/image" Target="../media/image189.jpeg"/><Relationship Id="rId9" Type="http://schemas.openxmlformats.org/officeDocument/2006/relationships/image" Target="../media/image190.jpeg"/><Relationship Id="rId10" Type="http://schemas.openxmlformats.org/officeDocument/2006/relationships/image" Target="../media/image191.jpeg"/></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87.xml"/><Relationship Id="rId3" Type="http://schemas.openxmlformats.org/officeDocument/2006/relationships/image" Target="../media/image194.jpeg"/></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88.xml"/><Relationship Id="rId3" Type="http://schemas.openxmlformats.org/officeDocument/2006/relationships/image" Target="../media/image195.jpeg"/></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89.xml"/><Relationship Id="rId3" Type="http://schemas.openxmlformats.org/officeDocument/2006/relationships/image" Target="../media/image196.jpeg"/></Relationships>
</file>

<file path=ppt/slides/_rels/slide19.xml.rels><?xml version="1.0" encoding="UTF-8" standalone="yes"?>
<Relationships xmlns="http://schemas.openxmlformats.org/package/2006/relationships"><Relationship Id="rId3" Type="http://schemas.openxmlformats.org/officeDocument/2006/relationships/image" Target="../media/image42.jpg"/><Relationship Id="rId4" Type="http://schemas.openxmlformats.org/officeDocument/2006/relationships/image" Target="../media/image43.jpg"/><Relationship Id="rId5" Type="http://schemas.openxmlformats.org/officeDocument/2006/relationships/image" Target="../media/image44.jpg"/><Relationship Id="rId6" Type="http://schemas.openxmlformats.org/officeDocument/2006/relationships/image" Target="../media/image45.jpg"/><Relationship Id="rId7" Type="http://schemas.openxmlformats.org/officeDocument/2006/relationships/image" Target="../media/image46.jpg"/><Relationship Id="rId8" Type="http://schemas.openxmlformats.org/officeDocument/2006/relationships/image" Target="../media/image47.jpg"/><Relationship Id="rId1" Type="http://schemas.openxmlformats.org/officeDocument/2006/relationships/slideLayout" Target="../slideLayouts/slideLayout25.xml"/><Relationship Id="rId2" Type="http://schemas.openxmlformats.org/officeDocument/2006/relationships/notesSlide" Target="../notesSlides/notesSlide19.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90.xml"/><Relationship Id="rId3" Type="http://schemas.openxmlformats.org/officeDocument/2006/relationships/image" Target="../media/image197.jpeg"/></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91.xml"/><Relationship Id="rId3" Type="http://schemas.openxmlformats.org/officeDocument/2006/relationships/image" Target="../media/image198.jpeg"/></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9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93.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94.xml"/><Relationship Id="rId3" Type="http://schemas.openxmlformats.org/officeDocument/2006/relationships/image" Target="../media/image199.jpeg"/></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95.xml"/><Relationship Id="rId3" Type="http://schemas.openxmlformats.org/officeDocument/2006/relationships/image" Target="../media/image200.jpeg"/></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96.xml"/><Relationship Id="rId3" Type="http://schemas.openxmlformats.org/officeDocument/2006/relationships/image" Target="../media/image201.jpeg"/></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97.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98.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9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48.jpg"/><Relationship Id="rId4" Type="http://schemas.openxmlformats.org/officeDocument/2006/relationships/image" Target="../media/image49.jpg"/><Relationship Id="rId5" Type="http://schemas.openxmlformats.org/officeDocument/2006/relationships/image" Target="../media/image50.jpg"/><Relationship Id="rId6" Type="http://schemas.openxmlformats.org/officeDocument/2006/relationships/image" Target="../media/image51.jpg"/><Relationship Id="rId7" Type="http://schemas.openxmlformats.org/officeDocument/2006/relationships/image" Target="../media/image52.jpg"/><Relationship Id="rId8" Type="http://schemas.openxmlformats.org/officeDocument/2006/relationships/image" Target="../media/image53.jpg"/><Relationship Id="rId1" Type="http://schemas.openxmlformats.org/officeDocument/2006/relationships/slideLayout" Target="../slideLayouts/slideLayout25.xml"/><Relationship Id="rId2" Type="http://schemas.openxmlformats.org/officeDocument/2006/relationships/notesSlide" Target="../notesSlides/notesSlide20.xml"/></Relationships>
</file>

<file path=ppt/slides/_rels/slide200.xml.rels><?xml version="1.0" encoding="UTF-8" standalone="yes"?>
<Relationships xmlns="http://schemas.openxmlformats.org/package/2006/relationships"><Relationship Id="rId3" Type="http://schemas.openxmlformats.org/officeDocument/2006/relationships/image" Target="../media/image202.jpeg"/><Relationship Id="rId4" Type="http://schemas.openxmlformats.org/officeDocument/2006/relationships/image" Target="../media/image203.jpg"/><Relationship Id="rId5" Type="http://schemas.openxmlformats.org/officeDocument/2006/relationships/image" Target="../media/image204.jpg"/><Relationship Id="rId6" Type="http://schemas.openxmlformats.org/officeDocument/2006/relationships/image" Target="../media/image205.jpg"/><Relationship Id="rId1" Type="http://schemas.openxmlformats.org/officeDocument/2006/relationships/slideLayout" Target="../slideLayouts/slideLayout36.xml"/><Relationship Id="rId2" Type="http://schemas.openxmlformats.org/officeDocument/2006/relationships/notesSlide" Target="../notesSlides/notesSlide200.xml"/></Relationships>
</file>

<file path=ppt/slides/_rels/slide201.xml.rels><?xml version="1.0" encoding="UTF-8" standalone="yes"?>
<Relationships xmlns="http://schemas.openxmlformats.org/package/2006/relationships"><Relationship Id="rId3" Type="http://schemas.openxmlformats.org/officeDocument/2006/relationships/image" Target="../media/image206.jpg"/><Relationship Id="rId4" Type="http://schemas.openxmlformats.org/officeDocument/2006/relationships/image" Target="../media/image207.jpg"/><Relationship Id="rId5" Type="http://schemas.openxmlformats.org/officeDocument/2006/relationships/image" Target="../media/image208.jpg"/><Relationship Id="rId6" Type="http://schemas.openxmlformats.org/officeDocument/2006/relationships/image" Target="../media/image209.jpg"/><Relationship Id="rId1" Type="http://schemas.openxmlformats.org/officeDocument/2006/relationships/slideLayout" Target="../slideLayouts/slideLayout36.xml"/><Relationship Id="rId2" Type="http://schemas.openxmlformats.org/officeDocument/2006/relationships/notesSlide" Target="../notesSlides/notesSlide201.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0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03.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04.xml"/><Relationship Id="rId3" Type="http://schemas.openxmlformats.org/officeDocument/2006/relationships/image" Target="../media/image210.jpeg"/></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05.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06.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07.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08.xml"/><Relationship Id="rId3" Type="http://schemas.openxmlformats.org/officeDocument/2006/relationships/image" Target="../media/image211.jpeg"/></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09.xml"/><Relationship Id="rId3" Type="http://schemas.openxmlformats.org/officeDocument/2006/relationships/image" Target="../media/image21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1.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10.xml"/><Relationship Id="rId3" Type="http://schemas.openxmlformats.org/officeDocument/2006/relationships/image" Target="../media/image213.jpeg"/></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11.xml"/><Relationship Id="rId3" Type="http://schemas.openxmlformats.org/officeDocument/2006/relationships/image" Target="../media/image214.jpeg"/></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12.xml"/><Relationship Id="rId3" Type="http://schemas.openxmlformats.org/officeDocument/2006/relationships/image" Target="../media/image215.jpeg"/></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13.xml"/><Relationship Id="rId3" Type="http://schemas.openxmlformats.org/officeDocument/2006/relationships/image" Target="../media/image216.jpeg"/></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14.xml"/><Relationship Id="rId3" Type="http://schemas.openxmlformats.org/officeDocument/2006/relationships/image" Target="../media/image217.jpeg"/></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15.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16.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17.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18.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19.xml"/><Relationship Id="rId3" Type="http://schemas.openxmlformats.org/officeDocument/2006/relationships/image" Target="../media/image218.jpeg"/></Relationships>
</file>

<file path=ppt/slides/_rels/slide22.xml.rels><?xml version="1.0" encoding="UTF-8" standalone="yes"?>
<Relationships xmlns="http://schemas.openxmlformats.org/package/2006/relationships"><Relationship Id="rId3" Type="http://schemas.openxmlformats.org/officeDocument/2006/relationships/image" Target="../media/image54.jpeg"/><Relationship Id="rId4" Type="http://schemas.openxmlformats.org/officeDocument/2006/relationships/image" Target="../media/image55.jpeg"/><Relationship Id="rId5" Type="http://schemas.openxmlformats.org/officeDocument/2006/relationships/image" Target="../media/image56.jpeg"/><Relationship Id="rId1" Type="http://schemas.openxmlformats.org/officeDocument/2006/relationships/slideLayout" Target="../slideLayouts/slideLayout25.xml"/><Relationship Id="rId2" Type="http://schemas.openxmlformats.org/officeDocument/2006/relationships/notesSlide" Target="../notesSlides/notesSlide2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20.xml"/><Relationship Id="rId3" Type="http://schemas.openxmlformats.org/officeDocument/2006/relationships/image" Target="../media/image219.jpeg"/></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21.xml"/><Relationship Id="rId3" Type="http://schemas.openxmlformats.org/officeDocument/2006/relationships/image" Target="../media/image220.jpeg"/></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22.xml"/><Relationship Id="rId3" Type="http://schemas.openxmlformats.org/officeDocument/2006/relationships/image" Target="../media/image221.jpeg"/></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23.xml"/><Relationship Id="rId3" Type="http://schemas.openxmlformats.org/officeDocument/2006/relationships/image" Target="../media/image222.jpeg"/></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24.xml"/><Relationship Id="rId3" Type="http://schemas.openxmlformats.org/officeDocument/2006/relationships/image" Target="../media/image223.jpeg"/></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25.xml"/><Relationship Id="rId3" Type="http://schemas.openxmlformats.org/officeDocument/2006/relationships/image" Target="../media/image224.jpeg"/></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26.xml"/><Relationship Id="rId3" Type="http://schemas.openxmlformats.org/officeDocument/2006/relationships/image" Target="../media/image225.jpeg"/></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27.xml"/><Relationship Id="rId3" Type="http://schemas.openxmlformats.org/officeDocument/2006/relationships/image" Target="../media/image226.jpeg"/></Relationships>
</file>

<file path=ppt/slides/_rels/slide228.xml.rels><?xml version="1.0" encoding="UTF-8" standalone="yes"?>
<Relationships xmlns="http://schemas.openxmlformats.org/package/2006/relationships"><Relationship Id="rId3" Type="http://schemas.openxmlformats.org/officeDocument/2006/relationships/image" Target="../media/image227.jpeg"/><Relationship Id="rId4" Type="http://schemas.openxmlformats.org/officeDocument/2006/relationships/image" Target="../media/image226.jpeg"/><Relationship Id="rId5" Type="http://schemas.openxmlformats.org/officeDocument/2006/relationships/image" Target="../media/image228.jpeg"/><Relationship Id="rId6" Type="http://schemas.openxmlformats.org/officeDocument/2006/relationships/image" Target="../media/image229.jpeg"/><Relationship Id="rId7" Type="http://schemas.openxmlformats.org/officeDocument/2006/relationships/image" Target="../media/image230.jpeg"/><Relationship Id="rId1" Type="http://schemas.openxmlformats.org/officeDocument/2006/relationships/slideLayout" Target="../slideLayouts/slideLayout25.xml"/><Relationship Id="rId2" Type="http://schemas.openxmlformats.org/officeDocument/2006/relationships/notesSlide" Target="../notesSlides/notesSlide228.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29.xml"/><Relationship Id="rId3" Type="http://schemas.openxmlformats.org/officeDocument/2006/relationships/image" Target="../media/image23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3.xml"/><Relationship Id="rId3" Type="http://schemas.openxmlformats.org/officeDocument/2006/relationships/image" Target="../media/image57.jpeg"/></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30.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31.xml"/><Relationship Id="rId3" Type="http://schemas.openxmlformats.org/officeDocument/2006/relationships/image" Target="../media/image232.jpeg"/></Relationships>
</file>

<file path=ppt/slides/_rels/slide232.xml.rels><?xml version="1.0" encoding="UTF-8" standalone="yes"?>
<Relationships xmlns="http://schemas.openxmlformats.org/package/2006/relationships"><Relationship Id="rId3" Type="http://schemas.openxmlformats.org/officeDocument/2006/relationships/image" Target="../media/image233.jpeg"/><Relationship Id="rId4" Type="http://schemas.openxmlformats.org/officeDocument/2006/relationships/image" Target="../media/image234.jpeg"/><Relationship Id="rId1" Type="http://schemas.openxmlformats.org/officeDocument/2006/relationships/slideLayout" Target="../slideLayouts/slideLayout25.xml"/><Relationship Id="rId2" Type="http://schemas.openxmlformats.org/officeDocument/2006/relationships/notesSlide" Target="../notesSlides/notesSlide23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33.xml"/><Relationship Id="rId3" Type="http://schemas.openxmlformats.org/officeDocument/2006/relationships/image" Target="../media/image235.jpeg"/></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34.xml"/><Relationship Id="rId3" Type="http://schemas.openxmlformats.org/officeDocument/2006/relationships/image" Target="../media/image236.jpeg"/></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35.xml"/><Relationship Id="rId3" Type="http://schemas.openxmlformats.org/officeDocument/2006/relationships/image" Target="../media/image237.jpeg"/></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36.xml"/><Relationship Id="rId3" Type="http://schemas.openxmlformats.org/officeDocument/2006/relationships/image" Target="../media/image238.jpeg"/></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37.xml"/><Relationship Id="rId3" Type="http://schemas.openxmlformats.org/officeDocument/2006/relationships/image" Target="../media/image239.jpeg"/></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38.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3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4.xml"/><Relationship Id="rId3" Type="http://schemas.openxmlformats.org/officeDocument/2006/relationships/image" Target="../media/image58.jpeg"/></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40.xml"/><Relationship Id="rId3" Type="http://schemas.openxmlformats.org/officeDocument/2006/relationships/image" Target="../media/image240.jpeg"/></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41.xml"/><Relationship Id="rId3" Type="http://schemas.openxmlformats.org/officeDocument/2006/relationships/image" Target="../media/image241.jpeg"/></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42.xml"/><Relationship Id="rId3" Type="http://schemas.openxmlformats.org/officeDocument/2006/relationships/image" Target="../media/image242.jpeg"/></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43.xml"/><Relationship Id="rId3" Type="http://schemas.openxmlformats.org/officeDocument/2006/relationships/image" Target="../media/image243.jpeg"/></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44.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45.xml"/><Relationship Id="rId3" Type="http://schemas.openxmlformats.org/officeDocument/2006/relationships/image" Target="../media/image244.jpeg"/></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46.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47.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48.xml"/><Relationship Id="rId3" Type="http://schemas.openxmlformats.org/officeDocument/2006/relationships/image" Target="../media/image245.jpeg"/></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49.xml"/><Relationship Id="rId3" Type="http://schemas.openxmlformats.org/officeDocument/2006/relationships/image" Target="../media/image24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5.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50.xml"/><Relationship Id="rId3" Type="http://schemas.openxmlformats.org/officeDocument/2006/relationships/image" Target="../media/image246.jpeg"/></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51.xml"/><Relationship Id="rId3" Type="http://schemas.openxmlformats.org/officeDocument/2006/relationships/image" Target="../media/image247.jpeg"/></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52.xml"/><Relationship Id="rId3" Type="http://schemas.openxmlformats.org/officeDocument/2006/relationships/image" Target="../media/image247.jpeg"/></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53.xml"/><Relationship Id="rId3" Type="http://schemas.openxmlformats.org/officeDocument/2006/relationships/image" Target="../media/image248.jpeg"/></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54.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55.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57.xml.rels><?xml version="1.0" encoding="UTF-8" standalone="yes"?>
<Relationships xmlns="http://schemas.openxmlformats.org/package/2006/relationships"><Relationship Id="rId3" Type="http://schemas.openxmlformats.org/officeDocument/2006/relationships/image" Target="../media/image249.jpeg"/><Relationship Id="rId4" Type="http://schemas.openxmlformats.org/officeDocument/2006/relationships/image" Target="../media/image250.jpeg"/><Relationship Id="rId5" Type="http://schemas.openxmlformats.org/officeDocument/2006/relationships/image" Target="../media/image251.jpeg"/><Relationship Id="rId6" Type="http://schemas.openxmlformats.org/officeDocument/2006/relationships/image" Target="../media/image252.jpeg"/><Relationship Id="rId7" Type="http://schemas.openxmlformats.org/officeDocument/2006/relationships/image" Target="../media/image253.jpeg"/><Relationship Id="rId1" Type="http://schemas.openxmlformats.org/officeDocument/2006/relationships/slideLayout" Target="../slideLayouts/slideLayout25.xml"/><Relationship Id="rId2" Type="http://schemas.openxmlformats.org/officeDocument/2006/relationships/notesSlide" Target="../notesSlides/notesSlide256.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57.xml"/><Relationship Id="rId3" Type="http://schemas.openxmlformats.org/officeDocument/2006/relationships/image" Target="../media/image254.jpeg"/></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58.xml"/><Relationship Id="rId3" Type="http://schemas.openxmlformats.org/officeDocument/2006/relationships/image" Target="../media/image25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6.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59.xml"/><Relationship Id="rId3" Type="http://schemas.openxmlformats.org/officeDocument/2006/relationships/image" Target="../media/image255.jpeg"/></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60.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61.xml"/><Relationship Id="rId3" Type="http://schemas.openxmlformats.org/officeDocument/2006/relationships/image" Target="../media/image256.jpeg"/></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62.xml"/><Relationship Id="rId3" Type="http://schemas.openxmlformats.org/officeDocument/2006/relationships/image" Target="../media/image257.jpeg"/></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63.xml"/><Relationship Id="rId3" Type="http://schemas.openxmlformats.org/officeDocument/2006/relationships/image" Target="../media/image225.jpeg"/></Relationships>
</file>

<file path=ppt/slides/_rels/slide265.xml.rels><?xml version="1.0" encoding="UTF-8" standalone="yes"?>
<Relationships xmlns="http://schemas.openxmlformats.org/package/2006/relationships"><Relationship Id="rId3" Type="http://schemas.openxmlformats.org/officeDocument/2006/relationships/image" Target="../media/image258.jpeg"/><Relationship Id="rId4" Type="http://schemas.openxmlformats.org/officeDocument/2006/relationships/image" Target="../media/image259.jpeg"/><Relationship Id="rId5" Type="http://schemas.openxmlformats.org/officeDocument/2006/relationships/image" Target="../media/image260.jpeg"/><Relationship Id="rId6" Type="http://schemas.openxmlformats.org/officeDocument/2006/relationships/image" Target="../media/image261.jpeg"/><Relationship Id="rId7" Type="http://schemas.openxmlformats.org/officeDocument/2006/relationships/image" Target="../media/image262.jpeg"/><Relationship Id="rId1" Type="http://schemas.openxmlformats.org/officeDocument/2006/relationships/slideLayout" Target="../slideLayouts/slideLayout25.xml"/><Relationship Id="rId2" Type="http://schemas.openxmlformats.org/officeDocument/2006/relationships/notesSlide" Target="../notesSlides/notesSlide264.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65.xml"/><Relationship Id="rId3" Type="http://schemas.openxmlformats.org/officeDocument/2006/relationships/image" Target="../media/image263.jpeg"/></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66.xml"/><Relationship Id="rId3" Type="http://schemas.openxmlformats.org/officeDocument/2006/relationships/image" Target="../media/image263.jpeg"/></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67.xml"/><Relationship Id="rId3" Type="http://schemas.openxmlformats.org/officeDocument/2006/relationships/image" Target="../media/image264.jpeg"/></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6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7.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69.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70.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71.xml"/><Relationship Id="rId3" Type="http://schemas.openxmlformats.org/officeDocument/2006/relationships/image" Target="../media/image265.jpeg"/></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72.xml"/><Relationship Id="rId3" Type="http://schemas.openxmlformats.org/officeDocument/2006/relationships/image" Target="../media/image266.png"/></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73.xml"/><Relationship Id="rId3" Type="http://schemas.openxmlformats.org/officeDocument/2006/relationships/image" Target="../media/image267.jpeg"/></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74.xml"/><Relationship Id="rId3" Type="http://schemas.openxmlformats.org/officeDocument/2006/relationships/image" Target="../media/image268.jpeg"/></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75.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76.xml"/><Relationship Id="rId3" Type="http://schemas.openxmlformats.org/officeDocument/2006/relationships/image" Target="../media/image269.jpeg"/></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77.xml"/><Relationship Id="rId3" Type="http://schemas.openxmlformats.org/officeDocument/2006/relationships/image" Target="../media/image270.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9.xml"/><Relationship Id="rId3" Type="http://schemas.openxmlformats.org/officeDocument/2006/relationships/image" Target="../media/image5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60.jpeg"/><Relationship Id="rId4" Type="http://schemas.openxmlformats.org/officeDocument/2006/relationships/image" Target="../media/image61.jpeg"/><Relationship Id="rId5" Type="http://schemas.openxmlformats.org/officeDocument/2006/relationships/image" Target="../media/image62.jpeg"/><Relationship Id="rId6" Type="http://schemas.openxmlformats.org/officeDocument/2006/relationships/image" Target="../media/image63.jpeg"/><Relationship Id="rId1" Type="http://schemas.openxmlformats.org/officeDocument/2006/relationships/slideLayout" Target="../slideLayouts/slideLayout25.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2.xml"/><Relationship Id="rId3" Type="http://schemas.openxmlformats.org/officeDocument/2006/relationships/image" Target="../media/image64.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3.xml"/><Relationship Id="rId3" Type="http://schemas.openxmlformats.org/officeDocument/2006/relationships/image" Target="../media/image65.jpeg"/></Relationships>
</file>

<file path=ppt/slides/_rels/slide34.xml.rels><?xml version="1.0" encoding="UTF-8" standalone="yes"?>
<Relationships xmlns="http://schemas.openxmlformats.org/package/2006/relationships"><Relationship Id="rId3" Type="http://schemas.openxmlformats.org/officeDocument/2006/relationships/image" Target="../media/image66.jpeg"/><Relationship Id="rId4" Type="http://schemas.openxmlformats.org/officeDocument/2006/relationships/image" Target="../media/image67.jpeg"/><Relationship Id="rId5" Type="http://schemas.openxmlformats.org/officeDocument/2006/relationships/image" Target="../media/image68.jpeg"/><Relationship Id="rId6" Type="http://schemas.openxmlformats.org/officeDocument/2006/relationships/image" Target="../media/image69.jpeg"/><Relationship Id="rId7" Type="http://schemas.openxmlformats.org/officeDocument/2006/relationships/image" Target="../media/image70.jpeg"/><Relationship Id="rId8" Type="http://schemas.openxmlformats.org/officeDocument/2006/relationships/image" Target="../media/image71.jpeg"/><Relationship Id="rId1" Type="http://schemas.openxmlformats.org/officeDocument/2006/relationships/slideLayout" Target="../slideLayouts/slideLayout25.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5.xml"/><Relationship Id="rId3" Type="http://schemas.openxmlformats.org/officeDocument/2006/relationships/image" Target="../media/image66.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6.xml"/><Relationship Id="rId3" Type="http://schemas.openxmlformats.org/officeDocument/2006/relationships/image" Target="../media/image72.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7.xml"/><Relationship Id="rId3" Type="http://schemas.openxmlformats.org/officeDocument/2006/relationships/image" Target="../media/image73.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8.xml"/><Relationship Id="rId3" Type="http://schemas.openxmlformats.org/officeDocument/2006/relationships/image" Target="../media/image74.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9.xml"/><Relationship Id="rId3" Type="http://schemas.openxmlformats.org/officeDocument/2006/relationships/image" Target="../media/image7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xml"/><Relationship Id="rId3" Type="http://schemas.openxmlformats.org/officeDocument/2006/relationships/image" Target="../media/image26.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0.xml"/><Relationship Id="rId3" Type="http://schemas.openxmlformats.org/officeDocument/2006/relationships/image" Target="../media/image76.jpg"/></Relationships>
</file>

<file path=ppt/slides/_rels/slide41.xml.rels><?xml version="1.0" encoding="UTF-8" standalone="yes"?>
<Relationships xmlns="http://schemas.openxmlformats.org/package/2006/relationships"><Relationship Id="rId3" Type="http://schemas.openxmlformats.org/officeDocument/2006/relationships/image" Target="../media/image73.jpg"/><Relationship Id="rId4" Type="http://schemas.openxmlformats.org/officeDocument/2006/relationships/image" Target="../media/image74.jpg"/><Relationship Id="rId1" Type="http://schemas.openxmlformats.org/officeDocument/2006/relationships/slideLayout" Target="../slideLayouts/slideLayout25.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43.xml"/><Relationship Id="rId3" Type="http://schemas.openxmlformats.org/officeDocument/2006/relationships/image" Target="../media/image77.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44.xml"/><Relationship Id="rId3" Type="http://schemas.openxmlformats.org/officeDocument/2006/relationships/image" Target="../media/image78.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45.xml"/><Relationship Id="rId3" Type="http://schemas.openxmlformats.org/officeDocument/2006/relationships/image" Target="../media/image79.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6.xml"/><Relationship Id="rId3" Type="http://schemas.openxmlformats.org/officeDocument/2006/relationships/image" Target="../media/image60.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7.xml"/><Relationship Id="rId3" Type="http://schemas.openxmlformats.org/officeDocument/2006/relationships/image" Target="../media/image60.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49.xml"/><Relationship Id="rId3" Type="http://schemas.openxmlformats.org/officeDocument/2006/relationships/image" Target="../media/image80.jpeg"/></Relationships>
</file>

<file path=ppt/slides/_rels/slide5.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jpeg"/><Relationship Id="rId5" Type="http://schemas.openxmlformats.org/officeDocument/2006/relationships/image" Target="../media/image29.jpeg"/><Relationship Id="rId6" Type="http://schemas.openxmlformats.org/officeDocument/2006/relationships/image" Target="../media/image30.jpeg"/><Relationship Id="rId1" Type="http://schemas.openxmlformats.org/officeDocument/2006/relationships/slideLayout" Target="../slideLayouts/slideLayout25.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50.xml"/><Relationship Id="rId3" Type="http://schemas.openxmlformats.org/officeDocument/2006/relationships/image" Target="../media/image80.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1.xml"/><Relationship Id="rId3" Type="http://schemas.openxmlformats.org/officeDocument/2006/relationships/image" Target="../media/image81.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2.xml"/><Relationship Id="rId3" Type="http://schemas.openxmlformats.org/officeDocument/2006/relationships/image" Target="../media/image81.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3.xml"/><Relationship Id="rId3" Type="http://schemas.openxmlformats.org/officeDocument/2006/relationships/image" Target="../media/image82.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54.xml"/><Relationship Id="rId3" Type="http://schemas.openxmlformats.org/officeDocument/2006/relationships/image" Target="../media/image83.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55.xml"/><Relationship Id="rId3" Type="http://schemas.openxmlformats.org/officeDocument/2006/relationships/image" Target="../media/image83.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6.xml"/><Relationship Id="rId3" Type="http://schemas.openxmlformats.org/officeDocument/2006/relationships/image" Target="../media/image84.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8.xml"/><Relationship Id="rId3" Type="http://schemas.openxmlformats.org/officeDocument/2006/relationships/image" Target="../media/image85.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9.xml"/><Relationship Id="rId3" Type="http://schemas.openxmlformats.org/officeDocument/2006/relationships/image" Target="../media/image85.jpeg"/></Relationships>
</file>

<file path=ppt/slides/_rels/slide6.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jpeg"/><Relationship Id="rId5" Type="http://schemas.openxmlformats.org/officeDocument/2006/relationships/image" Target="../media/image33.jpeg"/><Relationship Id="rId6" Type="http://schemas.openxmlformats.org/officeDocument/2006/relationships/image" Target="../media/image34.jpeg"/><Relationship Id="rId1" Type="http://schemas.openxmlformats.org/officeDocument/2006/relationships/slideLayout" Target="../slideLayouts/slideLayout25.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0.xml"/><Relationship Id="rId3" Type="http://schemas.openxmlformats.org/officeDocument/2006/relationships/image" Target="../media/image86.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5.xml"/><Relationship Id="rId3" Type="http://schemas.openxmlformats.org/officeDocument/2006/relationships/image" Target="../media/image87.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6.xml"/><Relationship Id="rId3" Type="http://schemas.openxmlformats.org/officeDocument/2006/relationships/image" Target="../media/image88.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8.xml"/><Relationship Id="rId3" Type="http://schemas.openxmlformats.org/officeDocument/2006/relationships/image" Target="../media/image89.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image" Target="../media/image36.jpeg"/><Relationship Id="rId5" Type="http://schemas.openxmlformats.org/officeDocument/2006/relationships/image" Target="../media/image37.jpeg"/><Relationship Id="rId1" Type="http://schemas.openxmlformats.org/officeDocument/2006/relationships/slideLayout" Target="../slideLayouts/slideLayout25.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70.xml"/><Relationship Id="rId3" Type="http://schemas.openxmlformats.org/officeDocument/2006/relationships/image" Target="../media/image90.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71.xml"/><Relationship Id="rId3" Type="http://schemas.openxmlformats.org/officeDocument/2006/relationships/image" Target="../media/image91.jpeg"/></Relationships>
</file>

<file path=ppt/slides/_rels/slide72.xml.rels><?xml version="1.0" encoding="UTF-8" standalone="yes"?>
<Relationships xmlns="http://schemas.openxmlformats.org/package/2006/relationships"><Relationship Id="rId3" Type="http://schemas.openxmlformats.org/officeDocument/2006/relationships/image" Target="../media/image92.jpeg"/><Relationship Id="rId4" Type="http://schemas.openxmlformats.org/officeDocument/2006/relationships/image" Target="../media/image93.jpeg"/><Relationship Id="rId1" Type="http://schemas.openxmlformats.org/officeDocument/2006/relationships/slideLayout" Target="../slideLayouts/slideLayout25.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73.xml"/><Relationship Id="rId3" Type="http://schemas.openxmlformats.org/officeDocument/2006/relationships/image" Target="../media/image94.jpe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74.xml"/><Relationship Id="rId3" Type="http://schemas.openxmlformats.org/officeDocument/2006/relationships/image" Target="../media/image94.jpe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77.xml"/><Relationship Id="rId3" Type="http://schemas.openxmlformats.org/officeDocument/2006/relationships/image" Target="../media/image95.jpe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78.xml"/><Relationship Id="rId3" Type="http://schemas.openxmlformats.org/officeDocument/2006/relationships/image" Target="../media/image96.jpe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79.xml"/><Relationship Id="rId3" Type="http://schemas.openxmlformats.org/officeDocument/2006/relationships/image" Target="../media/image9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8.xml"/><Relationship Id="rId3" Type="http://schemas.openxmlformats.org/officeDocument/2006/relationships/image" Target="../media/image36.jpeg"/></Relationships>
</file>

<file path=ppt/slides/_rels/slide80.xml.rels><?xml version="1.0" encoding="UTF-8" standalone="yes"?>
<Relationships xmlns="http://schemas.openxmlformats.org/package/2006/relationships"><Relationship Id="rId3" Type="http://schemas.openxmlformats.org/officeDocument/2006/relationships/image" Target="../media/image98.jpeg"/><Relationship Id="rId4" Type="http://schemas.openxmlformats.org/officeDocument/2006/relationships/image" Target="../media/image99.jpeg"/><Relationship Id="rId5" Type="http://schemas.openxmlformats.org/officeDocument/2006/relationships/image" Target="../media/image100.jpeg"/><Relationship Id="rId6" Type="http://schemas.openxmlformats.org/officeDocument/2006/relationships/image" Target="../media/image101.jpeg"/><Relationship Id="rId7" Type="http://schemas.openxmlformats.org/officeDocument/2006/relationships/image" Target="../media/image102.jpeg"/><Relationship Id="rId1" Type="http://schemas.openxmlformats.org/officeDocument/2006/relationships/slideLayout" Target="../slideLayouts/slideLayout25.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81.xml"/><Relationship Id="rId3" Type="http://schemas.openxmlformats.org/officeDocument/2006/relationships/image" Target="../media/image103.jpe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82.xml"/><Relationship Id="rId3" Type="http://schemas.openxmlformats.org/officeDocument/2006/relationships/image" Target="../media/image103.jpe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83.xml"/><Relationship Id="rId3" Type="http://schemas.openxmlformats.org/officeDocument/2006/relationships/image" Target="../media/image104.jpeg"/></Relationships>
</file>

<file path=ppt/slides/_rels/slide84.xml.rels><?xml version="1.0" encoding="UTF-8" standalone="yes"?>
<Relationships xmlns="http://schemas.openxmlformats.org/package/2006/relationships"><Relationship Id="rId3" Type="http://schemas.openxmlformats.org/officeDocument/2006/relationships/image" Target="../media/image105.jpg"/><Relationship Id="rId4" Type="http://schemas.openxmlformats.org/officeDocument/2006/relationships/image" Target="../media/image106.jpg"/><Relationship Id="rId5" Type="http://schemas.openxmlformats.org/officeDocument/2006/relationships/image" Target="../media/image107.jpg"/><Relationship Id="rId1" Type="http://schemas.openxmlformats.org/officeDocument/2006/relationships/slideLayout" Target="../slideLayouts/slideLayout25.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85.xml"/><Relationship Id="rId3" Type="http://schemas.openxmlformats.org/officeDocument/2006/relationships/image" Target="../media/image108.jpe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86.xml"/><Relationship Id="rId3" Type="http://schemas.openxmlformats.org/officeDocument/2006/relationships/image" Target="../media/image109.jpe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87.xml"/><Relationship Id="rId3" Type="http://schemas.openxmlformats.org/officeDocument/2006/relationships/image" Target="../media/image109.jpe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88.xml"/><Relationship Id="rId3" Type="http://schemas.openxmlformats.org/officeDocument/2006/relationships/image" Target="../media/image109.jpe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89.xml"/><Relationship Id="rId3" Type="http://schemas.openxmlformats.org/officeDocument/2006/relationships/image" Target="../media/image1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9.xml"/><Relationship Id="rId3" Type="http://schemas.openxmlformats.org/officeDocument/2006/relationships/image" Target="../media/image37.jpeg"/></Relationships>
</file>

<file path=ppt/slides/_rels/slide90.xml.rels><?xml version="1.0" encoding="UTF-8" standalone="yes"?>
<Relationships xmlns="http://schemas.openxmlformats.org/package/2006/relationships"><Relationship Id="rId3" Type="http://schemas.openxmlformats.org/officeDocument/2006/relationships/image" Target="../media/image111.jpeg"/><Relationship Id="rId4" Type="http://schemas.openxmlformats.org/officeDocument/2006/relationships/image" Target="../media/image112.jpeg"/><Relationship Id="rId5" Type="http://schemas.openxmlformats.org/officeDocument/2006/relationships/image" Target="../media/image113.jpeg"/><Relationship Id="rId6" Type="http://schemas.openxmlformats.org/officeDocument/2006/relationships/image" Target="../media/image114.jpeg"/><Relationship Id="rId1" Type="http://schemas.openxmlformats.org/officeDocument/2006/relationships/slideLayout" Target="../slideLayouts/slideLayout25.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3" Type="http://schemas.openxmlformats.org/officeDocument/2006/relationships/image" Target="../media/image115.jpeg"/><Relationship Id="rId4" Type="http://schemas.openxmlformats.org/officeDocument/2006/relationships/image" Target="../media/image116.jpeg"/><Relationship Id="rId1" Type="http://schemas.openxmlformats.org/officeDocument/2006/relationships/slideLayout" Target="../slideLayouts/slideLayout25.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92.xml"/><Relationship Id="rId3" Type="http://schemas.openxmlformats.org/officeDocument/2006/relationships/image" Target="../media/image117.jpe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93.xml"/><Relationship Id="rId3" Type="http://schemas.openxmlformats.org/officeDocument/2006/relationships/image" Target="../media/image118.jpe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9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98.xml"/><Relationship Id="rId3" Type="http://schemas.openxmlformats.org/officeDocument/2006/relationships/image" Target="../media/image119.jpe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99.xml"/><Relationship Id="rId3" Type="http://schemas.openxmlformats.org/officeDocument/2006/relationships/image" Target="../media/image1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Contaminants</a:t>
            </a:r>
          </a:p>
        </p:txBody>
      </p:sp>
      <p:sp>
        <p:nvSpPr>
          <p:cNvPr id="22531" name="Rectangle 3"/>
          <p:cNvSpPr>
            <a:spLocks noGrp="1" noChangeArrowheads="1"/>
          </p:cNvSpPr>
          <p:nvPr>
            <p:ph idx="1"/>
          </p:nvPr>
        </p:nvSpPr>
        <p:spPr>
          <a:xfrm>
            <a:off x="390524" y="1143000"/>
            <a:ext cx="5167313" cy="4953000"/>
          </a:xfrm>
        </p:spPr>
        <p:txBody>
          <a:bodyPr/>
          <a:lstStyle/>
          <a:p>
            <a:pPr marL="0" indent="0" eaLnBrk="1" hangingPunct="1">
              <a:defRPr/>
            </a:pPr>
            <a:r>
              <a:rPr lang="en-US" dirty="0">
                <a:latin typeface="Arial Narrow" charset="0"/>
                <a:cs typeface="+mn-cs"/>
              </a:rPr>
              <a:t>Physical Hazards</a:t>
            </a:r>
          </a:p>
          <a:p>
            <a:pPr marL="347472" lvl="1" indent="-347472" eaLnBrk="1" hangingPunct="1">
              <a:lnSpc>
                <a:spcPct val="100000"/>
              </a:lnSpc>
              <a:spcBef>
                <a:spcPts val="900"/>
              </a:spcBef>
              <a:defRPr/>
            </a:pPr>
            <a:r>
              <a:rPr lang="en-US" dirty="0">
                <a:latin typeface="Arial Narrow" charset="0"/>
              </a:rPr>
              <a:t>Metal shavings</a:t>
            </a:r>
          </a:p>
          <a:p>
            <a:pPr marL="347472" lvl="1" indent="-347472" eaLnBrk="1" hangingPunct="1">
              <a:lnSpc>
                <a:spcPct val="100000"/>
              </a:lnSpc>
              <a:spcBef>
                <a:spcPts val="900"/>
              </a:spcBef>
              <a:defRPr/>
            </a:pPr>
            <a:r>
              <a:rPr lang="en-US" dirty="0">
                <a:latin typeface="Arial Narrow" charset="0"/>
              </a:rPr>
              <a:t>Staples</a:t>
            </a:r>
          </a:p>
          <a:p>
            <a:pPr marL="347472" lvl="1" indent="-347472" eaLnBrk="1" hangingPunct="1">
              <a:lnSpc>
                <a:spcPct val="100000"/>
              </a:lnSpc>
              <a:spcBef>
                <a:spcPts val="900"/>
              </a:spcBef>
              <a:defRPr/>
            </a:pPr>
            <a:r>
              <a:rPr lang="en-US" dirty="0">
                <a:latin typeface="Arial Narrow" charset="0"/>
              </a:rPr>
              <a:t>bandages</a:t>
            </a:r>
          </a:p>
          <a:p>
            <a:pPr marL="347472" lvl="1" indent="-347472" eaLnBrk="1" hangingPunct="1">
              <a:lnSpc>
                <a:spcPct val="100000"/>
              </a:lnSpc>
              <a:spcBef>
                <a:spcPts val="900"/>
              </a:spcBef>
              <a:defRPr/>
            </a:pPr>
            <a:r>
              <a:rPr lang="en-US" dirty="0">
                <a:latin typeface="Arial Narrow" charset="0"/>
              </a:rPr>
              <a:t>Glass</a:t>
            </a:r>
          </a:p>
          <a:p>
            <a:pPr marL="347472" lvl="1" indent="-347472" eaLnBrk="1" hangingPunct="1">
              <a:lnSpc>
                <a:spcPct val="100000"/>
              </a:lnSpc>
              <a:spcBef>
                <a:spcPts val="900"/>
              </a:spcBef>
              <a:defRPr/>
            </a:pPr>
            <a:r>
              <a:rPr lang="en-US" dirty="0">
                <a:latin typeface="Arial Narrow" charset="0"/>
              </a:rPr>
              <a:t>Dirt</a:t>
            </a:r>
          </a:p>
          <a:p>
            <a:pPr marL="347472" lvl="1" indent="-347472" eaLnBrk="1" hangingPunct="1">
              <a:lnSpc>
                <a:spcPct val="100000"/>
              </a:lnSpc>
              <a:spcBef>
                <a:spcPts val="900"/>
              </a:spcBef>
              <a:defRPr/>
            </a:pPr>
            <a:r>
              <a:rPr lang="en-US" dirty="0">
                <a:latin typeface="Arial Narrow" charset="0"/>
              </a:rPr>
              <a:t>Natural objects (e.g., fish bones in a fillet)</a:t>
            </a:r>
          </a:p>
        </p:txBody>
      </p:sp>
      <p:sp>
        <p:nvSpPr>
          <p:cNvPr id="22532"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1-10</a:t>
            </a:r>
          </a:p>
        </p:txBody>
      </p:sp>
      <p:pic>
        <p:nvPicPr>
          <p:cNvPr id="7" name="Picture 6" descr="6e_c01_4_physicalhazar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9451" y="1243013"/>
            <a:ext cx="2097024" cy="90525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body" idx="1"/>
          </p:nvPr>
        </p:nvSpPr>
        <p:spPr>
          <a:xfrm>
            <a:off x="393192" y="1143000"/>
            <a:ext cx="5089525" cy="3756025"/>
          </a:xfrm>
        </p:spPr>
        <p:txBody>
          <a:bodyPr/>
          <a:lstStyle/>
          <a:p>
            <a:pPr marL="0" indent="0" eaLnBrk="1" hangingPunct="1">
              <a:defRPr/>
            </a:pPr>
            <a:r>
              <a:rPr lang="en-US" dirty="0">
                <a:latin typeface="Arial Narrow" charset="0"/>
                <a:cs typeface="+mn-cs"/>
              </a:rPr>
              <a:t>Prep food at different times</a:t>
            </a:r>
          </a:p>
          <a:p>
            <a:pPr marL="347472" lvl="1" indent="-347472" eaLnBrk="1" hangingPunct="1">
              <a:lnSpc>
                <a:spcPct val="100000"/>
              </a:lnSpc>
              <a:spcBef>
                <a:spcPts val="900"/>
              </a:spcBef>
              <a:defRPr/>
            </a:pPr>
            <a:r>
              <a:rPr lang="en-US" dirty="0">
                <a:solidFill>
                  <a:srgbClr val="000000"/>
                </a:solidFill>
                <a:latin typeface="Arial Narrow" charset="0"/>
              </a:rPr>
              <a:t>Prepare raw meat, fish, and poultry at different times than ready-to-eat food (when using the same prep table)</a:t>
            </a:r>
          </a:p>
          <a:p>
            <a:pPr marL="0" indent="0" eaLnBrk="1" hangingPunct="1">
              <a:defRPr/>
            </a:pPr>
            <a:r>
              <a:rPr lang="en-US" dirty="0">
                <a:latin typeface="Arial Narrow" charset="0"/>
                <a:cs typeface="+mn-cs"/>
              </a:rPr>
              <a:t>Buy prepared food</a:t>
            </a:r>
          </a:p>
          <a:p>
            <a:pPr marL="347472" lvl="1" indent="-347472" eaLnBrk="1" hangingPunct="1">
              <a:lnSpc>
                <a:spcPct val="100000"/>
              </a:lnSpc>
              <a:spcBef>
                <a:spcPts val="900"/>
              </a:spcBef>
              <a:defRPr/>
            </a:pPr>
            <a:r>
              <a:rPr lang="en-US" dirty="0">
                <a:latin typeface="Arial Narrow" charset="0"/>
              </a:rPr>
              <a:t>Buy food items that </a:t>
            </a:r>
            <a:r>
              <a:rPr lang="en-US" dirty="0" smtClean="0">
                <a:latin typeface="Arial Narrow" charset="0"/>
              </a:rPr>
              <a:t>don</a:t>
            </a:r>
            <a:r>
              <a:rPr lang="en-US" dirty="0">
                <a:latin typeface="Arial Narrow" charset="0"/>
              </a:rPr>
              <a:t>’</a:t>
            </a:r>
            <a:r>
              <a:rPr lang="en-US" dirty="0" smtClean="0">
                <a:latin typeface="Arial Narrow" charset="0"/>
              </a:rPr>
              <a:t>t </a:t>
            </a:r>
            <a:r>
              <a:rPr lang="en-US" dirty="0">
                <a:latin typeface="Arial Narrow" charset="0"/>
              </a:rPr>
              <a:t>require much prepping or </a:t>
            </a:r>
            <a:r>
              <a:rPr lang="en-US" dirty="0" smtClean="0">
                <a:latin typeface="Arial Narrow" charset="0"/>
              </a:rPr>
              <a:t>handling</a:t>
            </a:r>
            <a:endParaRPr lang="en-US" dirty="0">
              <a:latin typeface="Arial Narrow" charset="0"/>
            </a:endParaRPr>
          </a:p>
        </p:txBody>
      </p:sp>
      <p:sp>
        <p:nvSpPr>
          <p:cNvPr id="111620" name="Text Box 9"/>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4-5</a:t>
            </a:r>
          </a:p>
        </p:txBody>
      </p:sp>
      <p:sp>
        <p:nvSpPr>
          <p:cNvPr id="111621" name="Rectangle 11"/>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Preventing Cross-Contamination</a:t>
            </a:r>
          </a:p>
        </p:txBody>
      </p:sp>
      <p:pic>
        <p:nvPicPr>
          <p:cNvPr id="2" name="Picture 1" descr="6e_c04_03_prepreppe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4816" y="1243013"/>
            <a:ext cx="2100072" cy="1524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3"/>
          <p:cNvSpPr>
            <a:spLocks noGrp="1" noChangeArrowheads="1"/>
          </p:cNvSpPr>
          <p:nvPr>
            <p:ph type="body" idx="1"/>
          </p:nvPr>
        </p:nvSpPr>
        <p:spPr>
          <a:xfrm>
            <a:off x="393192" y="1143000"/>
            <a:ext cx="5408613" cy="5232400"/>
          </a:xfrm>
        </p:spPr>
        <p:txBody>
          <a:bodyPr/>
          <a:lstStyle/>
          <a:p>
            <a:pPr marL="0" indent="0" eaLnBrk="1" hangingPunct="1">
              <a:defRPr/>
            </a:pPr>
            <a:r>
              <a:rPr lang="en-US" dirty="0">
                <a:latin typeface="Arial Narrow" charset="0"/>
                <a:cs typeface="+mn-cs"/>
              </a:rPr>
              <a:t>Time Temperature Control</a:t>
            </a:r>
          </a:p>
          <a:p>
            <a:pPr marL="347472" lvl="1" indent="-347472" eaLnBrk="1" hangingPunct="1">
              <a:lnSpc>
                <a:spcPct val="100000"/>
              </a:lnSpc>
              <a:spcBef>
                <a:spcPts val="900"/>
              </a:spcBef>
              <a:defRPr/>
            </a:pPr>
            <a:r>
              <a:rPr lang="en-US" dirty="0">
                <a:solidFill>
                  <a:srgbClr val="000000"/>
                </a:solidFill>
                <a:latin typeface="Arial Narrow" charset="0"/>
              </a:rPr>
              <a:t>Food held in the range of 41</a:t>
            </a:r>
            <a:r>
              <a:rPr lang="en-US" dirty="0">
                <a:latin typeface="Courier New" charset="0"/>
                <a:cs typeface="Courier New" charset="0"/>
              </a:rPr>
              <a:t>°</a:t>
            </a:r>
            <a:r>
              <a:rPr lang="en-US" dirty="0">
                <a:solidFill>
                  <a:srgbClr val="000000"/>
                </a:solidFill>
                <a:latin typeface="Arial Narrow" charset="0"/>
              </a:rPr>
              <a:t>F and 135</a:t>
            </a:r>
            <a:r>
              <a:rPr lang="en-US" dirty="0" smtClean="0">
                <a:latin typeface="Courier New" charset="0"/>
                <a:cs typeface="Courier New" charset="0"/>
              </a:rPr>
              <a:t>°</a:t>
            </a:r>
            <a:r>
              <a:rPr lang="en-US" dirty="0" smtClean="0">
                <a:solidFill>
                  <a:srgbClr val="000000"/>
                </a:solidFill>
                <a:latin typeface="Arial Narrow" charset="0"/>
              </a:rPr>
              <a:t>F </a:t>
            </a:r>
            <a:r>
              <a:rPr lang="en-US" dirty="0">
                <a:solidFill>
                  <a:srgbClr val="000000"/>
                </a:solidFill>
                <a:latin typeface="Arial Narrow" charset="0"/>
              </a:rPr>
              <a:t>(5</a:t>
            </a:r>
            <a:r>
              <a:rPr lang="en-US" dirty="0">
                <a:latin typeface="Courier New" charset="0"/>
                <a:cs typeface="Courier New" charset="0"/>
              </a:rPr>
              <a:t>°</a:t>
            </a:r>
            <a:r>
              <a:rPr lang="en-US" dirty="0">
                <a:solidFill>
                  <a:srgbClr val="000000"/>
                </a:solidFill>
                <a:latin typeface="Arial Narrow" charset="0"/>
              </a:rPr>
              <a:t>C and 57</a:t>
            </a:r>
            <a:r>
              <a:rPr lang="en-US" dirty="0">
                <a:latin typeface="Courier New" charset="0"/>
                <a:cs typeface="Courier New" charset="0"/>
              </a:rPr>
              <a:t>°</a:t>
            </a:r>
            <a:r>
              <a:rPr lang="en-US" dirty="0">
                <a:solidFill>
                  <a:srgbClr val="000000"/>
                </a:solidFill>
                <a:latin typeface="Arial Narrow" charset="0"/>
              </a:rPr>
              <a:t>C) has been time-temperature abused </a:t>
            </a:r>
          </a:p>
          <a:p>
            <a:pPr marL="347472" lvl="1" indent="-347472" eaLnBrk="1" hangingPunct="1">
              <a:lnSpc>
                <a:spcPct val="100000"/>
              </a:lnSpc>
              <a:spcBef>
                <a:spcPts val="900"/>
              </a:spcBef>
              <a:defRPr/>
            </a:pPr>
            <a:r>
              <a:rPr lang="en-US" dirty="0">
                <a:solidFill>
                  <a:srgbClr val="000000"/>
                </a:solidFill>
                <a:latin typeface="Arial Narrow" charset="0"/>
              </a:rPr>
              <a:t>Food has been time-temperature abused whenever it is handled in the following ways</a:t>
            </a:r>
          </a:p>
          <a:p>
            <a:pPr marL="694944" lvl="2" indent="-347472" eaLnBrk="1" hangingPunct="1">
              <a:lnSpc>
                <a:spcPct val="100000"/>
              </a:lnSpc>
              <a:spcBef>
                <a:spcPts val="900"/>
              </a:spcBef>
              <a:defRPr/>
            </a:pPr>
            <a:r>
              <a:rPr lang="en-US" dirty="0">
                <a:solidFill>
                  <a:srgbClr val="000000"/>
                </a:solidFill>
                <a:latin typeface="Arial Narrow" charset="0"/>
              </a:rPr>
              <a:t>Cooked to the wrong internal temperature</a:t>
            </a:r>
          </a:p>
          <a:p>
            <a:pPr marL="694944" lvl="2" indent="-347472" eaLnBrk="1" hangingPunct="1">
              <a:lnSpc>
                <a:spcPct val="100000"/>
              </a:lnSpc>
              <a:spcBef>
                <a:spcPts val="900"/>
              </a:spcBef>
              <a:defRPr/>
            </a:pPr>
            <a:r>
              <a:rPr lang="en-US" dirty="0">
                <a:solidFill>
                  <a:srgbClr val="000000"/>
                </a:solidFill>
                <a:latin typeface="Arial Narrow" charset="0"/>
              </a:rPr>
              <a:t>Held at the wrong temperature</a:t>
            </a:r>
          </a:p>
          <a:p>
            <a:pPr marL="694944" lvl="2" indent="-347472" eaLnBrk="1" hangingPunct="1">
              <a:lnSpc>
                <a:spcPct val="100000"/>
              </a:lnSpc>
              <a:spcBef>
                <a:spcPts val="900"/>
              </a:spcBef>
              <a:defRPr/>
            </a:pPr>
            <a:r>
              <a:rPr lang="en-US" dirty="0">
                <a:solidFill>
                  <a:srgbClr val="000000"/>
                </a:solidFill>
                <a:latin typeface="Arial Narrow" charset="0"/>
              </a:rPr>
              <a:t>Cooked or reheated incorrectly</a:t>
            </a:r>
          </a:p>
        </p:txBody>
      </p:sp>
      <p:sp>
        <p:nvSpPr>
          <p:cNvPr id="112643"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4-6</a:t>
            </a:r>
          </a:p>
        </p:txBody>
      </p:sp>
      <p:sp>
        <p:nvSpPr>
          <p:cNvPr id="112644" name="Rectangle 10"/>
          <p:cNvSpPr>
            <a:spLocks noGrp="1" noChangeArrowheads="1"/>
          </p:cNvSpPr>
          <p:nvPr>
            <p:ph type="title"/>
          </p:nvPr>
        </p:nvSpPr>
        <p:spPr>
          <a:xfrm>
            <a:off x="393192" y="158750"/>
            <a:ext cx="8240713" cy="519112"/>
          </a:xfrm>
        </p:spPr>
        <p:txBody>
          <a:bodyPr/>
          <a:lstStyle/>
          <a:p>
            <a:pPr eaLnBrk="1" hangingPunct="1">
              <a:defRPr/>
            </a:pPr>
            <a:r>
              <a:rPr lang="en-US" dirty="0">
                <a:latin typeface="Arial Narrow" charset="0"/>
                <a:cs typeface="+mj-cs"/>
              </a:rPr>
              <a:t>Preventing Time-Temperature Abuse</a:t>
            </a:r>
          </a:p>
        </p:txBody>
      </p:sp>
      <p:pic>
        <p:nvPicPr>
          <p:cNvPr id="2" name="Picture 1" descr="6e_c04_04_Temperatur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2624" y="1243013"/>
            <a:ext cx="2112264" cy="272491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3"/>
          <p:cNvSpPr>
            <a:spLocks noGrp="1" noChangeArrowheads="1"/>
          </p:cNvSpPr>
          <p:nvPr>
            <p:ph type="body" idx="1"/>
          </p:nvPr>
        </p:nvSpPr>
        <p:spPr>
          <a:xfrm>
            <a:off x="393192" y="1143000"/>
            <a:ext cx="5008562" cy="5232400"/>
          </a:xfrm>
        </p:spPr>
        <p:txBody>
          <a:bodyPr/>
          <a:lstStyle/>
          <a:p>
            <a:pPr marL="0" indent="0" eaLnBrk="1" hangingPunct="1">
              <a:defRPr/>
            </a:pPr>
            <a:r>
              <a:rPr lang="en-US" dirty="0">
                <a:latin typeface="Arial Narrow" charset="0"/>
                <a:cs typeface="+mn-cs"/>
              </a:rPr>
              <a:t>Avoid time-temperature abuse</a:t>
            </a:r>
          </a:p>
          <a:p>
            <a:pPr marL="347472" lvl="1" indent="-347472" eaLnBrk="1" hangingPunct="1">
              <a:lnSpc>
                <a:spcPct val="100000"/>
              </a:lnSpc>
              <a:spcBef>
                <a:spcPts val="900"/>
              </a:spcBef>
              <a:defRPr/>
            </a:pPr>
            <a:r>
              <a:rPr lang="en-US" dirty="0">
                <a:solidFill>
                  <a:srgbClr val="000000"/>
                </a:solidFill>
                <a:latin typeface="Arial Narrow" charset="0"/>
              </a:rPr>
              <a:t>Monitor time and temperature</a:t>
            </a:r>
          </a:p>
          <a:p>
            <a:pPr marL="347472" lvl="1" indent="-347472" eaLnBrk="1" hangingPunct="1">
              <a:lnSpc>
                <a:spcPct val="100000"/>
              </a:lnSpc>
              <a:spcBef>
                <a:spcPts val="900"/>
              </a:spcBef>
              <a:defRPr/>
            </a:pPr>
            <a:r>
              <a:rPr lang="en-US" dirty="0">
                <a:solidFill>
                  <a:srgbClr val="000000"/>
                </a:solidFill>
                <a:latin typeface="Arial Narrow" charset="0"/>
              </a:rPr>
              <a:t>Make sure the correct kinds of thermometers are available.</a:t>
            </a:r>
          </a:p>
          <a:p>
            <a:pPr marL="347472" lvl="1" indent="-347472" eaLnBrk="1" hangingPunct="1">
              <a:lnSpc>
                <a:spcPct val="100000"/>
              </a:lnSpc>
              <a:spcBef>
                <a:spcPts val="900"/>
              </a:spcBef>
              <a:defRPr/>
            </a:pPr>
            <a:r>
              <a:rPr lang="en-US" dirty="0">
                <a:solidFill>
                  <a:srgbClr val="000000"/>
                </a:solidFill>
                <a:latin typeface="Arial Narrow" charset="0"/>
              </a:rPr>
              <a:t>Regularly record temperatures and the times they are taken</a:t>
            </a:r>
          </a:p>
          <a:p>
            <a:pPr marL="347472" lvl="1" indent="-347472" eaLnBrk="1" hangingPunct="1">
              <a:lnSpc>
                <a:spcPct val="100000"/>
              </a:lnSpc>
              <a:spcBef>
                <a:spcPts val="900"/>
              </a:spcBef>
              <a:defRPr/>
            </a:pPr>
            <a:r>
              <a:rPr lang="en-US" dirty="0">
                <a:solidFill>
                  <a:srgbClr val="000000"/>
                </a:solidFill>
                <a:latin typeface="Arial Narrow" charset="0"/>
              </a:rPr>
              <a:t>Minimize the time that food spends in the temperature danger zone</a:t>
            </a:r>
          </a:p>
          <a:p>
            <a:pPr marL="347472" lvl="1" indent="-347472" eaLnBrk="1" hangingPunct="1">
              <a:lnSpc>
                <a:spcPct val="100000"/>
              </a:lnSpc>
              <a:spcBef>
                <a:spcPts val="900"/>
              </a:spcBef>
              <a:defRPr/>
            </a:pPr>
            <a:r>
              <a:rPr lang="en-US" dirty="0">
                <a:solidFill>
                  <a:srgbClr val="000000"/>
                </a:solidFill>
                <a:latin typeface="Arial Narrow" charset="0"/>
              </a:rPr>
              <a:t>Take corrective actions if time-temperature standards are not met</a:t>
            </a:r>
          </a:p>
        </p:txBody>
      </p:sp>
      <p:sp>
        <p:nvSpPr>
          <p:cNvPr id="113668"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4-7</a:t>
            </a:r>
          </a:p>
        </p:txBody>
      </p:sp>
      <p:sp>
        <p:nvSpPr>
          <p:cNvPr id="113669"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Preventing Time-Temperature Abuse</a:t>
            </a:r>
          </a:p>
        </p:txBody>
      </p:sp>
      <p:pic>
        <p:nvPicPr>
          <p:cNvPr id="2" name="Picture 1" descr="6e_c04_04_recording.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73736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3"/>
          <p:cNvSpPr>
            <a:spLocks noGrp="1" noChangeArrowheads="1"/>
          </p:cNvSpPr>
          <p:nvPr>
            <p:ph type="body" idx="1"/>
          </p:nvPr>
        </p:nvSpPr>
        <p:spPr>
          <a:xfrm>
            <a:off x="393192" y="1143000"/>
            <a:ext cx="6400800" cy="431800"/>
          </a:xfrm>
        </p:spPr>
        <p:txBody>
          <a:bodyPr/>
          <a:lstStyle/>
          <a:p>
            <a:pPr eaLnBrk="1" hangingPunct="1">
              <a:defRPr/>
            </a:pPr>
            <a:r>
              <a:rPr lang="en-US" dirty="0">
                <a:latin typeface="Arial Narrow" charset="0"/>
                <a:cs typeface="+mn-cs"/>
              </a:rPr>
              <a:t>Bimetallic Stemmed Thermometer</a:t>
            </a:r>
          </a:p>
        </p:txBody>
      </p:sp>
      <p:sp>
        <p:nvSpPr>
          <p:cNvPr id="114691" name="Rectangle 25"/>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Monitoring Time and Temperature</a:t>
            </a:r>
          </a:p>
        </p:txBody>
      </p:sp>
      <p:sp>
        <p:nvSpPr>
          <p:cNvPr id="114692" name="Text Box 2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4-8</a:t>
            </a:r>
          </a:p>
        </p:txBody>
      </p:sp>
      <p:pic>
        <p:nvPicPr>
          <p:cNvPr id="2" name="Picture 1" descr="6e_c04_06_thermomete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317744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3"/>
          <p:cNvSpPr>
            <a:spLocks noGrp="1" noChangeArrowheads="1"/>
          </p:cNvSpPr>
          <p:nvPr>
            <p:ph type="body" idx="1"/>
          </p:nvPr>
        </p:nvSpPr>
        <p:spPr>
          <a:xfrm>
            <a:off x="393192" y="1143000"/>
            <a:ext cx="5944470" cy="4711005"/>
          </a:xfrm>
        </p:spPr>
        <p:txBody>
          <a:bodyPr/>
          <a:lstStyle/>
          <a:p>
            <a:pPr marL="0" indent="0" eaLnBrk="1" hangingPunct="1">
              <a:defRPr/>
            </a:pPr>
            <a:r>
              <a:rPr lang="en-US" dirty="0">
                <a:latin typeface="Arial Narrow" charset="0"/>
                <a:cs typeface="+mn-cs"/>
              </a:rPr>
              <a:t>Thermocouples and Thermistors</a:t>
            </a:r>
            <a:endParaRPr lang="en-US" sz="2000" i="1" dirty="0">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Measure temperature through a metal probe</a:t>
            </a:r>
          </a:p>
          <a:p>
            <a:pPr marL="347472" lvl="1" indent="-347472" eaLnBrk="1" hangingPunct="1">
              <a:lnSpc>
                <a:spcPct val="100000"/>
              </a:lnSpc>
              <a:spcBef>
                <a:spcPts val="900"/>
              </a:spcBef>
              <a:defRPr/>
            </a:pPr>
            <a:r>
              <a:rPr lang="en-US" dirty="0">
                <a:solidFill>
                  <a:srgbClr val="000000"/>
                </a:solidFill>
                <a:latin typeface="Arial Narrow" charset="0"/>
              </a:rPr>
              <a:t>Display temperatures digitally</a:t>
            </a:r>
          </a:p>
          <a:p>
            <a:pPr marL="347472" lvl="1" indent="-347472" eaLnBrk="1" hangingPunct="1">
              <a:lnSpc>
                <a:spcPct val="100000"/>
              </a:lnSpc>
              <a:spcBef>
                <a:spcPts val="900"/>
              </a:spcBef>
              <a:defRPr/>
            </a:pPr>
            <a:r>
              <a:rPr lang="en-US" dirty="0">
                <a:solidFill>
                  <a:srgbClr val="000000"/>
                </a:solidFill>
                <a:latin typeface="Arial Narrow" charset="0"/>
              </a:rPr>
              <a:t>Come with interchangeable probes</a:t>
            </a:r>
          </a:p>
          <a:p>
            <a:pPr marL="694944" lvl="2" indent="-347472" eaLnBrk="1" hangingPunct="1">
              <a:lnSpc>
                <a:spcPct val="100000"/>
              </a:lnSpc>
              <a:spcBef>
                <a:spcPts val="900"/>
              </a:spcBef>
              <a:defRPr/>
            </a:pPr>
            <a:r>
              <a:rPr lang="en-US" dirty="0">
                <a:solidFill>
                  <a:srgbClr val="000000"/>
                </a:solidFill>
                <a:latin typeface="Arial Narrow" charset="0"/>
              </a:rPr>
              <a:t>Immersion probe</a:t>
            </a:r>
          </a:p>
          <a:p>
            <a:pPr marL="694944" lvl="2" indent="-347472" eaLnBrk="1" hangingPunct="1">
              <a:lnSpc>
                <a:spcPct val="100000"/>
              </a:lnSpc>
              <a:spcBef>
                <a:spcPts val="900"/>
              </a:spcBef>
              <a:defRPr/>
            </a:pPr>
            <a:r>
              <a:rPr lang="en-US" dirty="0">
                <a:solidFill>
                  <a:srgbClr val="000000"/>
                </a:solidFill>
                <a:latin typeface="Arial Narrow" charset="0"/>
              </a:rPr>
              <a:t>Surface probe</a:t>
            </a:r>
          </a:p>
          <a:p>
            <a:pPr marL="694944" lvl="2" indent="-347472" eaLnBrk="1" hangingPunct="1">
              <a:lnSpc>
                <a:spcPct val="100000"/>
              </a:lnSpc>
              <a:spcBef>
                <a:spcPts val="900"/>
              </a:spcBef>
              <a:defRPr/>
            </a:pPr>
            <a:r>
              <a:rPr lang="en-US" dirty="0">
                <a:solidFill>
                  <a:srgbClr val="000000"/>
                </a:solidFill>
                <a:latin typeface="Arial Narrow" charset="0"/>
              </a:rPr>
              <a:t>Penetration probe</a:t>
            </a:r>
          </a:p>
          <a:p>
            <a:pPr marL="694944" lvl="2" indent="-347472" eaLnBrk="1" hangingPunct="1">
              <a:lnSpc>
                <a:spcPct val="100000"/>
              </a:lnSpc>
              <a:spcBef>
                <a:spcPts val="900"/>
              </a:spcBef>
              <a:defRPr/>
            </a:pPr>
            <a:r>
              <a:rPr lang="en-US" dirty="0">
                <a:solidFill>
                  <a:srgbClr val="000000"/>
                </a:solidFill>
                <a:latin typeface="Arial Narrow" charset="0"/>
              </a:rPr>
              <a:t>Air probe</a:t>
            </a:r>
          </a:p>
          <a:p>
            <a:pPr marL="347472" lvl="1" indent="-347472" eaLnBrk="1" hangingPunct="1">
              <a:lnSpc>
                <a:spcPct val="100000"/>
              </a:lnSpc>
              <a:spcBef>
                <a:spcPts val="900"/>
              </a:spcBef>
              <a:defRPr/>
            </a:pPr>
            <a:r>
              <a:rPr lang="en-US" dirty="0">
                <a:solidFill>
                  <a:srgbClr val="000000"/>
                </a:solidFill>
                <a:latin typeface="Arial Narrow" charset="0"/>
              </a:rPr>
              <a:t>Have a sensing area on the tip of their probe</a:t>
            </a:r>
          </a:p>
        </p:txBody>
      </p:sp>
      <p:sp>
        <p:nvSpPr>
          <p:cNvPr id="115716" name="Text Box 1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4-9</a:t>
            </a:r>
          </a:p>
        </p:txBody>
      </p:sp>
      <p:sp>
        <p:nvSpPr>
          <p:cNvPr id="115717" name="Rectangle 14"/>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Monitoring Time and Temperature</a:t>
            </a:r>
          </a:p>
        </p:txBody>
      </p:sp>
      <p:pic>
        <p:nvPicPr>
          <p:cNvPr id="2" name="Picture 1" descr="6e_c04_07_thermocouples.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4816" y="1243013"/>
            <a:ext cx="2100072" cy="182270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3"/>
          <p:cNvSpPr>
            <a:spLocks noGrp="1" noChangeArrowheads="1"/>
          </p:cNvSpPr>
          <p:nvPr>
            <p:ph type="body" idx="1"/>
          </p:nvPr>
        </p:nvSpPr>
        <p:spPr>
          <a:xfrm>
            <a:off x="393192" y="1143000"/>
            <a:ext cx="5086350" cy="4983163"/>
          </a:xfrm>
        </p:spPr>
        <p:txBody>
          <a:bodyPr/>
          <a:lstStyle/>
          <a:p>
            <a:pPr marL="0" indent="0" eaLnBrk="1" hangingPunct="1">
              <a:defRPr/>
            </a:pPr>
            <a:r>
              <a:rPr lang="en-US" dirty="0">
                <a:latin typeface="Arial Narrow" charset="0"/>
                <a:cs typeface="+mn-cs"/>
              </a:rPr>
              <a:t>Infrared (Laser) Thermometers</a:t>
            </a:r>
          </a:p>
          <a:p>
            <a:pPr marL="347472" lvl="1" indent="-347472" eaLnBrk="1" hangingPunct="1">
              <a:lnSpc>
                <a:spcPct val="100000"/>
              </a:lnSpc>
              <a:spcBef>
                <a:spcPts val="900"/>
              </a:spcBef>
              <a:defRPr/>
            </a:pPr>
            <a:r>
              <a:rPr lang="en-US" dirty="0">
                <a:latin typeface="Arial Narrow" charset="0"/>
              </a:rPr>
              <a:t>Used to measure the surface temperature of food and equipment</a:t>
            </a:r>
          </a:p>
          <a:p>
            <a:pPr marL="347472" lvl="1" indent="-347472" eaLnBrk="1" hangingPunct="1">
              <a:lnSpc>
                <a:spcPct val="100000"/>
              </a:lnSpc>
              <a:spcBef>
                <a:spcPts val="900"/>
              </a:spcBef>
              <a:defRPr/>
            </a:pPr>
            <a:r>
              <a:rPr lang="en-US" dirty="0">
                <a:latin typeface="Arial Narrow" charset="0"/>
              </a:rPr>
              <a:t>Hold as close to the food or equipment as possible </a:t>
            </a:r>
          </a:p>
          <a:p>
            <a:pPr marL="347472" lvl="1" indent="-347472" eaLnBrk="1" hangingPunct="1">
              <a:lnSpc>
                <a:spcPct val="100000"/>
              </a:lnSpc>
              <a:spcBef>
                <a:spcPts val="900"/>
              </a:spcBef>
              <a:defRPr/>
            </a:pPr>
            <a:r>
              <a:rPr lang="en-US" dirty="0">
                <a:latin typeface="Arial Narrow" charset="0"/>
              </a:rPr>
              <a:t>Remove anything between the thermometer and the food, food package, or equipment</a:t>
            </a:r>
          </a:p>
          <a:p>
            <a:pPr marL="347472" lvl="1" indent="-347472" eaLnBrk="1" hangingPunct="1">
              <a:lnSpc>
                <a:spcPct val="100000"/>
              </a:lnSpc>
              <a:spcBef>
                <a:spcPts val="900"/>
              </a:spcBef>
              <a:defRPr/>
            </a:pPr>
            <a:r>
              <a:rPr lang="en-US" dirty="0">
                <a:latin typeface="Arial Narrow" charset="0"/>
              </a:rPr>
              <a:t>Follow manufacturers</a:t>
            </a:r>
            <a:r>
              <a:rPr lang="ja-JP" altLang="en-US" dirty="0">
                <a:latin typeface="Arial Narrow" charset="0"/>
              </a:rPr>
              <a:t>’</a:t>
            </a:r>
            <a:r>
              <a:rPr lang="en-US" dirty="0">
                <a:latin typeface="Arial Narrow" charset="0"/>
              </a:rPr>
              <a:t> guidelines</a:t>
            </a:r>
            <a:r>
              <a:rPr lang="en-US" sz="2000" dirty="0">
                <a:latin typeface="Arial Narrow" charset="0"/>
              </a:rPr>
              <a:t> </a:t>
            </a:r>
          </a:p>
        </p:txBody>
      </p:sp>
      <p:sp>
        <p:nvSpPr>
          <p:cNvPr id="116740" name="Text Box 1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4-10</a:t>
            </a:r>
          </a:p>
        </p:txBody>
      </p:sp>
      <p:sp>
        <p:nvSpPr>
          <p:cNvPr id="116741" name="Rectangle 14"/>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Monitoring Time and Temperature</a:t>
            </a:r>
          </a:p>
        </p:txBody>
      </p:sp>
      <p:pic>
        <p:nvPicPr>
          <p:cNvPr id="2" name="Picture 1" descr="6e_c04_07_surface prob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51371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a:xfrm>
            <a:off x="393192" y="1143000"/>
            <a:ext cx="5724069" cy="4910433"/>
          </a:xfrm>
        </p:spPr>
        <p:txBody>
          <a:bodyPr/>
          <a:lstStyle/>
          <a:p>
            <a:pPr marL="0" lvl="1" indent="0" eaLnBrk="1" hangingPunct="1">
              <a:buFont typeface="Wingdings" pitchFamily="2" charset="2"/>
              <a:buNone/>
              <a:defRPr/>
            </a:pPr>
            <a:r>
              <a:rPr lang="en-US" sz="2400" b="1" dirty="0">
                <a:solidFill>
                  <a:srgbClr val="005CAB"/>
                </a:solidFill>
                <a:ea typeface="+mn-ea"/>
                <a:cs typeface="+mn-cs"/>
              </a:rPr>
              <a:t>Time-Temperature Indicators (TTI)</a:t>
            </a:r>
          </a:p>
          <a:p>
            <a:pPr marL="347472" lvl="1" indent="-347472" eaLnBrk="1" hangingPunct="1">
              <a:lnSpc>
                <a:spcPct val="100000"/>
              </a:lnSpc>
              <a:spcBef>
                <a:spcPts val="900"/>
              </a:spcBef>
              <a:buFont typeface="Wingdings" pitchFamily="2" charset="2"/>
              <a:buChar char="l"/>
              <a:defRPr/>
            </a:pPr>
            <a:r>
              <a:rPr lang="en-US" dirty="0"/>
              <a:t>Monitor both time and temperature</a:t>
            </a:r>
          </a:p>
          <a:p>
            <a:pPr marL="347472" lvl="1" indent="-347472" eaLnBrk="1" hangingPunct="1">
              <a:lnSpc>
                <a:spcPct val="100000"/>
              </a:lnSpc>
              <a:spcBef>
                <a:spcPts val="900"/>
              </a:spcBef>
              <a:buFont typeface="Wingdings" pitchFamily="2" charset="2"/>
              <a:buChar char="l"/>
              <a:defRPr/>
            </a:pPr>
            <a:r>
              <a:rPr lang="en-US" dirty="0"/>
              <a:t>Are attached to packages by the supplier</a:t>
            </a:r>
          </a:p>
          <a:p>
            <a:pPr marL="347472" lvl="1" indent="-347472" eaLnBrk="1" hangingPunct="1">
              <a:lnSpc>
                <a:spcPct val="100000"/>
              </a:lnSpc>
              <a:spcBef>
                <a:spcPts val="900"/>
              </a:spcBef>
              <a:buFont typeface="Wingdings" pitchFamily="2" charset="2"/>
              <a:buChar char="l"/>
              <a:defRPr/>
            </a:pPr>
            <a:r>
              <a:rPr lang="en-US" dirty="0"/>
              <a:t>A color change appears on the device when </a:t>
            </a:r>
            <a:r>
              <a:rPr lang="en-US" dirty="0" smtClean="0"/>
              <a:t/>
            </a:r>
            <a:br>
              <a:rPr lang="en-US" dirty="0" smtClean="0"/>
            </a:br>
            <a:r>
              <a:rPr lang="en-US" dirty="0" smtClean="0"/>
              <a:t>time</a:t>
            </a:r>
            <a:r>
              <a:rPr lang="en-US" dirty="0"/>
              <a:t>-temperature abuse has occurred </a:t>
            </a:r>
          </a:p>
          <a:p>
            <a:pPr marL="0" indent="0" eaLnBrk="1" hangingPunct="1">
              <a:buFont typeface="Wingdings" pitchFamily="2" charset="2"/>
              <a:buNone/>
              <a:defRPr/>
            </a:pPr>
            <a:r>
              <a:rPr lang="en-US" dirty="0" smtClean="0">
                <a:ea typeface="+mn-ea"/>
                <a:cs typeface="+mn-cs"/>
              </a:rPr>
              <a:t>Maximum Registering Tape</a:t>
            </a:r>
          </a:p>
          <a:p>
            <a:pPr marL="347472" lvl="1" indent="-347472" eaLnBrk="1" hangingPunct="1">
              <a:lnSpc>
                <a:spcPct val="100000"/>
              </a:lnSpc>
              <a:spcBef>
                <a:spcPts val="900"/>
              </a:spcBef>
              <a:buFont typeface="Wingdings" pitchFamily="2" charset="2"/>
              <a:buChar char="l"/>
              <a:defRPr/>
            </a:pPr>
            <a:r>
              <a:rPr lang="en-US" dirty="0" smtClean="0"/>
              <a:t>Indicates the highest temperature reached </a:t>
            </a:r>
            <a:br>
              <a:rPr lang="en-US" dirty="0" smtClean="0"/>
            </a:br>
            <a:r>
              <a:rPr lang="en-US" dirty="0" smtClean="0"/>
              <a:t>during use </a:t>
            </a:r>
          </a:p>
          <a:p>
            <a:pPr marL="347472" lvl="1" indent="-347472" eaLnBrk="1" hangingPunct="1">
              <a:lnSpc>
                <a:spcPct val="100000"/>
              </a:lnSpc>
              <a:spcBef>
                <a:spcPts val="900"/>
              </a:spcBef>
              <a:buFont typeface="Wingdings" pitchFamily="2" charset="2"/>
              <a:buChar char="l"/>
              <a:defRPr/>
            </a:pPr>
            <a:r>
              <a:rPr lang="en-US" dirty="0" smtClean="0"/>
              <a:t>Used where temperature readings cannot </a:t>
            </a:r>
            <a:br>
              <a:rPr lang="en-US" dirty="0" smtClean="0"/>
            </a:br>
            <a:r>
              <a:rPr lang="en-US" dirty="0" smtClean="0"/>
              <a:t>be continuously observed. </a:t>
            </a:r>
          </a:p>
          <a:p>
            <a:pPr marL="571500" lvl="1" indent="-457200" eaLnBrk="1" hangingPunct="1">
              <a:buFont typeface="Wingdings" pitchFamily="2" charset="2"/>
              <a:buChar char="l"/>
              <a:defRPr/>
            </a:pPr>
            <a:endParaRPr lang="en-US" dirty="0" smtClean="0"/>
          </a:p>
        </p:txBody>
      </p:sp>
      <p:sp>
        <p:nvSpPr>
          <p:cNvPr id="117764" name="Text Box 13"/>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4-11</a:t>
            </a:r>
          </a:p>
        </p:txBody>
      </p:sp>
      <p:sp>
        <p:nvSpPr>
          <p:cNvPr id="117765" name="Rectangle 15"/>
          <p:cNvSpPr>
            <a:spLocks noGrp="1" noChangeArrowheads="1"/>
          </p:cNvSpPr>
          <p:nvPr>
            <p:ph type="title"/>
          </p:nvPr>
        </p:nvSpPr>
        <p:spPr>
          <a:xfrm>
            <a:off x="393192" y="158750"/>
            <a:ext cx="8240713" cy="519112"/>
          </a:xfrm>
        </p:spPr>
        <p:txBody>
          <a:bodyPr/>
          <a:lstStyle/>
          <a:p>
            <a:pPr eaLnBrk="1" hangingPunct="1">
              <a:defRPr/>
            </a:pPr>
            <a:r>
              <a:rPr lang="en-US" dirty="0">
                <a:latin typeface="Arial Narrow" charset="0"/>
                <a:cs typeface="+mj-cs"/>
              </a:rPr>
              <a:t>Monitoring Time and Temperature</a:t>
            </a:r>
          </a:p>
        </p:txBody>
      </p:sp>
      <p:pic>
        <p:nvPicPr>
          <p:cNvPr id="2" name="Picture 1" descr="6e_c04_08_time temp indicato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8720" y="1243013"/>
            <a:ext cx="2106168" cy="166116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3"/>
          <p:cNvSpPr>
            <a:spLocks noGrp="1" noChangeArrowheads="1"/>
          </p:cNvSpPr>
          <p:nvPr>
            <p:ph type="body" idx="1"/>
          </p:nvPr>
        </p:nvSpPr>
        <p:spPr>
          <a:xfrm>
            <a:off x="393192" y="1143000"/>
            <a:ext cx="5118100" cy="4148455"/>
          </a:xfrm>
        </p:spPr>
        <p:txBody>
          <a:bodyPr/>
          <a:lstStyle/>
          <a:p>
            <a:pPr eaLnBrk="1" hangingPunct="1">
              <a:lnSpc>
                <a:spcPct val="80000"/>
              </a:lnSpc>
              <a:defRPr/>
            </a:pPr>
            <a:r>
              <a:rPr lang="en-US" dirty="0">
                <a:latin typeface="Arial Narrow" charset="0"/>
                <a:cs typeface="+mn-cs"/>
              </a:rPr>
              <a:t>When using thermometers:</a:t>
            </a:r>
          </a:p>
          <a:p>
            <a:pPr marL="347472" lvl="1" indent="-347472" eaLnBrk="1" hangingPunct="1">
              <a:lnSpc>
                <a:spcPct val="100000"/>
              </a:lnSpc>
              <a:spcBef>
                <a:spcPts val="900"/>
              </a:spcBef>
              <a:defRPr/>
            </a:pPr>
            <a:r>
              <a:rPr lang="en-US" dirty="0">
                <a:latin typeface="Arial Narrow" charset="0"/>
              </a:rPr>
              <a:t>Wash, rinse, sanitize, and air-dry thermometers before and after using them</a:t>
            </a:r>
          </a:p>
          <a:p>
            <a:pPr marL="347472" lvl="1" indent="-347472" eaLnBrk="1" hangingPunct="1">
              <a:lnSpc>
                <a:spcPct val="100000"/>
              </a:lnSpc>
              <a:spcBef>
                <a:spcPts val="900"/>
              </a:spcBef>
              <a:defRPr/>
            </a:pPr>
            <a:r>
              <a:rPr lang="en-US" dirty="0">
                <a:latin typeface="Arial Narrow" charset="0"/>
              </a:rPr>
              <a:t>Calibrate them before each shift to </a:t>
            </a:r>
            <a:r>
              <a:rPr lang="en-US" dirty="0" smtClean="0">
                <a:latin typeface="Arial Narrow" charset="0"/>
              </a:rPr>
              <a:t/>
            </a:r>
            <a:br>
              <a:rPr lang="en-US" dirty="0" smtClean="0">
                <a:latin typeface="Arial Narrow" charset="0"/>
              </a:rPr>
            </a:br>
            <a:r>
              <a:rPr lang="en-US" dirty="0" smtClean="0">
                <a:latin typeface="Arial Narrow" charset="0"/>
              </a:rPr>
              <a:t>ensure </a:t>
            </a:r>
            <a:r>
              <a:rPr lang="en-US" dirty="0">
                <a:latin typeface="Arial Narrow" charset="0"/>
              </a:rPr>
              <a:t>accuracy</a:t>
            </a:r>
          </a:p>
          <a:p>
            <a:pPr marL="347472" lvl="1" indent="-347472" eaLnBrk="1" hangingPunct="1">
              <a:lnSpc>
                <a:spcPct val="100000"/>
              </a:lnSpc>
              <a:spcBef>
                <a:spcPts val="900"/>
              </a:spcBef>
              <a:defRPr/>
            </a:pPr>
            <a:r>
              <a:rPr lang="en-US" dirty="0">
                <a:latin typeface="Arial Narrow" charset="0"/>
              </a:rPr>
              <a:t>Make sure thermometers used to measure the temperature of food are accurate </a:t>
            </a:r>
            <a:r>
              <a:rPr lang="en-US" dirty="0" smtClean="0">
                <a:latin typeface="Arial Narrow" charset="0"/>
              </a:rPr>
              <a:t>to </a:t>
            </a:r>
            <a:br>
              <a:rPr lang="en-US" dirty="0" smtClean="0">
                <a:latin typeface="Arial Narrow" charset="0"/>
              </a:rPr>
            </a:br>
            <a:r>
              <a:rPr lang="en-US" dirty="0" smtClean="0">
                <a:latin typeface="Arial Narrow" charset="0"/>
              </a:rPr>
              <a:t>+</a:t>
            </a:r>
            <a:r>
              <a:rPr lang="en-US" dirty="0">
                <a:latin typeface="Arial Narrow" charset="0"/>
              </a:rPr>
              <a:t>/- 2°F or +/- 1°C </a:t>
            </a:r>
          </a:p>
          <a:p>
            <a:pPr marL="347472" lvl="1" indent="-347472" eaLnBrk="1" hangingPunct="1">
              <a:lnSpc>
                <a:spcPct val="100000"/>
              </a:lnSpc>
              <a:spcBef>
                <a:spcPts val="900"/>
              </a:spcBef>
              <a:defRPr/>
            </a:pPr>
            <a:r>
              <a:rPr lang="en-US" dirty="0">
                <a:latin typeface="Arial Narrow" charset="0"/>
              </a:rPr>
              <a:t>Only use glass thermometers if they are enclosed in a shatterproof casing </a:t>
            </a:r>
          </a:p>
        </p:txBody>
      </p:sp>
      <p:sp>
        <p:nvSpPr>
          <p:cNvPr id="118787" name="Rectangle 4"/>
          <p:cNvSpPr>
            <a:spLocks noChangeArrowheads="1"/>
          </p:cNvSpPr>
          <p:nvPr/>
        </p:nvSpPr>
        <p:spPr bwMode="auto">
          <a:xfrm>
            <a:off x="6400800" y="1625600"/>
            <a:ext cx="914400" cy="889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cs typeface="+mn-cs"/>
            </a:endParaRPr>
          </a:p>
        </p:txBody>
      </p:sp>
      <p:sp>
        <p:nvSpPr>
          <p:cNvPr id="118789" name="Text Box 6"/>
          <p:cNvSpPr txBox="1">
            <a:spLocks noChangeArrowheads="1"/>
          </p:cNvSpPr>
          <p:nvPr/>
        </p:nvSpPr>
        <p:spPr bwMode="auto">
          <a:xfrm>
            <a:off x="-3175" y="6583363"/>
            <a:ext cx="490538"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algn="r" eaLnBrk="1" hangingPunct="1">
              <a:defRPr/>
            </a:pPr>
            <a:r>
              <a:rPr lang="en-US" sz="1200" b="0" smtClean="0">
                <a:solidFill>
                  <a:schemeClr val="tx1"/>
                </a:solidFill>
                <a:cs typeface="+mn-cs"/>
              </a:rPr>
              <a:t>4-12</a:t>
            </a:r>
          </a:p>
        </p:txBody>
      </p:sp>
      <p:sp>
        <p:nvSpPr>
          <p:cNvPr id="118790" name="Rectangle 8"/>
          <p:cNvSpPr>
            <a:spLocks noGrp="1" noChangeArrowheads="1"/>
          </p:cNvSpPr>
          <p:nvPr>
            <p:ph type="title"/>
          </p:nvPr>
        </p:nvSpPr>
        <p:spPr>
          <a:xfrm>
            <a:off x="393192" y="158750"/>
            <a:ext cx="8240713" cy="519112"/>
          </a:xfrm>
        </p:spPr>
        <p:txBody>
          <a:bodyPr/>
          <a:lstStyle/>
          <a:p>
            <a:pPr eaLnBrk="1" hangingPunct="1">
              <a:defRPr/>
            </a:pPr>
            <a:r>
              <a:rPr lang="en-US" dirty="0">
                <a:latin typeface="Arial Narrow" charset="0"/>
                <a:cs typeface="+mj-cs"/>
              </a:rPr>
              <a:t>General Thermometer Guidelines</a:t>
            </a:r>
          </a:p>
        </p:txBody>
      </p:sp>
      <p:pic>
        <p:nvPicPr>
          <p:cNvPr id="2" name="Picture 1" descr="6e_c04_09_checking temp.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905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3"/>
          <p:cNvSpPr>
            <a:spLocks noGrp="1" noChangeArrowheads="1"/>
          </p:cNvSpPr>
          <p:nvPr>
            <p:ph type="body" idx="1"/>
          </p:nvPr>
        </p:nvSpPr>
        <p:spPr>
          <a:xfrm>
            <a:off x="393192" y="1143000"/>
            <a:ext cx="5408613" cy="3810000"/>
          </a:xfrm>
        </p:spPr>
        <p:txBody>
          <a:bodyPr/>
          <a:lstStyle/>
          <a:p>
            <a:pPr eaLnBrk="1" hangingPunct="1">
              <a:lnSpc>
                <a:spcPct val="80000"/>
              </a:lnSpc>
              <a:defRPr/>
            </a:pPr>
            <a:r>
              <a:rPr lang="en-US" dirty="0">
                <a:latin typeface="Arial Narrow" charset="0"/>
                <a:cs typeface="+mn-cs"/>
              </a:rPr>
              <a:t>When using thermometers: </a:t>
            </a:r>
            <a:r>
              <a:rPr lang="en-US" i="1" dirty="0">
                <a:latin typeface="Arial Narrow" charset="0"/>
                <a:cs typeface="+mn-cs"/>
              </a:rPr>
              <a:t>continued</a:t>
            </a:r>
          </a:p>
          <a:p>
            <a:pPr marL="347472" lvl="1" indent="-347472" eaLnBrk="1" hangingPunct="1">
              <a:lnSpc>
                <a:spcPct val="100000"/>
              </a:lnSpc>
              <a:spcBef>
                <a:spcPts val="900"/>
              </a:spcBef>
              <a:defRPr/>
            </a:pPr>
            <a:r>
              <a:rPr lang="en-US" dirty="0">
                <a:latin typeface="Arial Narrow" charset="0"/>
              </a:rPr>
              <a:t>Insert the thermometer stem or </a:t>
            </a:r>
            <a:br>
              <a:rPr lang="en-US" dirty="0">
                <a:latin typeface="Arial Narrow" charset="0"/>
              </a:rPr>
            </a:br>
            <a:r>
              <a:rPr lang="en-US" dirty="0">
                <a:latin typeface="Arial Narrow" charset="0"/>
              </a:rPr>
              <a:t>probe into thickest part of the product </a:t>
            </a:r>
            <a:r>
              <a:rPr lang="en-US" dirty="0" smtClean="0">
                <a:latin typeface="Arial Narrow" charset="0"/>
              </a:rPr>
              <a:t/>
            </a:r>
            <a:br>
              <a:rPr lang="en-US" dirty="0" smtClean="0">
                <a:latin typeface="Arial Narrow" charset="0"/>
              </a:rPr>
            </a:br>
            <a:r>
              <a:rPr lang="en-US" dirty="0" smtClean="0">
                <a:latin typeface="Arial Narrow" charset="0"/>
              </a:rPr>
              <a:t>(</a:t>
            </a:r>
            <a:r>
              <a:rPr lang="en-US" dirty="0">
                <a:latin typeface="Arial Narrow" charset="0"/>
              </a:rPr>
              <a:t>usually the center)</a:t>
            </a:r>
          </a:p>
          <a:p>
            <a:pPr marL="347472" lvl="1" indent="-347472" eaLnBrk="1" hangingPunct="1">
              <a:lnSpc>
                <a:spcPct val="100000"/>
              </a:lnSpc>
              <a:spcBef>
                <a:spcPts val="900"/>
              </a:spcBef>
              <a:defRPr/>
            </a:pPr>
            <a:r>
              <a:rPr lang="en-US" dirty="0">
                <a:latin typeface="Arial Narrow" charset="0"/>
              </a:rPr>
              <a:t>Take more than one reading in different spots</a:t>
            </a:r>
          </a:p>
          <a:p>
            <a:pPr marL="347472" lvl="1" indent="-347472" eaLnBrk="1" hangingPunct="1">
              <a:lnSpc>
                <a:spcPct val="100000"/>
              </a:lnSpc>
              <a:spcBef>
                <a:spcPts val="900"/>
              </a:spcBef>
              <a:defRPr/>
            </a:pPr>
            <a:r>
              <a:rPr lang="en-US" dirty="0">
                <a:latin typeface="Arial Narrow" charset="0"/>
              </a:rPr>
              <a:t>Wait for the thermometer reading to steady before recording the temperature</a:t>
            </a:r>
          </a:p>
        </p:txBody>
      </p:sp>
      <p:sp>
        <p:nvSpPr>
          <p:cNvPr id="119811" name="Rectangle 4"/>
          <p:cNvSpPr>
            <a:spLocks noChangeArrowheads="1"/>
          </p:cNvSpPr>
          <p:nvPr/>
        </p:nvSpPr>
        <p:spPr bwMode="auto">
          <a:xfrm>
            <a:off x="6400800" y="1625600"/>
            <a:ext cx="914400" cy="889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cs typeface="+mn-cs"/>
            </a:endParaRPr>
          </a:p>
        </p:txBody>
      </p:sp>
      <p:sp>
        <p:nvSpPr>
          <p:cNvPr id="119813" name="Text Box 6"/>
          <p:cNvSpPr txBox="1">
            <a:spLocks noChangeArrowheads="1"/>
          </p:cNvSpPr>
          <p:nvPr/>
        </p:nvSpPr>
        <p:spPr bwMode="auto">
          <a:xfrm>
            <a:off x="-3175" y="6583363"/>
            <a:ext cx="490538"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algn="r" eaLnBrk="1" hangingPunct="1">
              <a:defRPr/>
            </a:pPr>
            <a:r>
              <a:rPr lang="en-US" sz="1200" b="0" smtClean="0">
                <a:solidFill>
                  <a:schemeClr val="tx1"/>
                </a:solidFill>
                <a:cs typeface="+mn-cs"/>
              </a:rPr>
              <a:t>4-13</a:t>
            </a:r>
          </a:p>
        </p:txBody>
      </p:sp>
      <p:sp>
        <p:nvSpPr>
          <p:cNvPr id="119814"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General Thermometer Guidelines</a:t>
            </a:r>
          </a:p>
        </p:txBody>
      </p:sp>
      <p:pic>
        <p:nvPicPr>
          <p:cNvPr id="7" name="Picture 6" descr="6e_c04_09_checking temp.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905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How Food Becomes Unsafe</a:t>
            </a:r>
          </a:p>
        </p:txBody>
      </p:sp>
      <p:sp>
        <p:nvSpPr>
          <p:cNvPr id="23555" name="Rectangle 3"/>
          <p:cNvSpPr>
            <a:spLocks noGrp="1" noChangeArrowheads="1"/>
          </p:cNvSpPr>
          <p:nvPr>
            <p:ph idx="1"/>
          </p:nvPr>
        </p:nvSpPr>
        <p:spPr>
          <a:xfrm>
            <a:off x="390525" y="1143000"/>
            <a:ext cx="5167313" cy="4953000"/>
          </a:xfrm>
        </p:spPr>
        <p:txBody>
          <a:bodyPr/>
          <a:lstStyle/>
          <a:p>
            <a:pPr marL="0" indent="0" eaLnBrk="1" hangingPunct="1">
              <a:defRPr/>
            </a:pPr>
            <a:r>
              <a:rPr lang="en-US" dirty="0">
                <a:latin typeface="Arial Narrow" charset="0"/>
                <a:cs typeface="+mn-cs"/>
              </a:rPr>
              <a:t>Five Risk Factors for Foodborne Illness</a:t>
            </a:r>
          </a:p>
          <a:p>
            <a:pPr marL="347472" lvl="1" indent="-347472" eaLnBrk="1" hangingPunct="1">
              <a:lnSpc>
                <a:spcPct val="100000"/>
              </a:lnSpc>
              <a:spcBef>
                <a:spcPts val="900"/>
              </a:spcBef>
              <a:buSzPct val="100000"/>
              <a:buFont typeface="Arial Narrow" charset="0"/>
              <a:buAutoNum type="arabicPeriod"/>
              <a:defRPr/>
            </a:pPr>
            <a:r>
              <a:rPr lang="en-US" dirty="0">
                <a:latin typeface="Arial Narrow" charset="0"/>
              </a:rPr>
              <a:t>Purchasing food from unsafe sources</a:t>
            </a:r>
          </a:p>
          <a:p>
            <a:pPr marL="347472" lvl="1" indent="-347472" eaLnBrk="1" hangingPunct="1">
              <a:lnSpc>
                <a:spcPct val="100000"/>
              </a:lnSpc>
              <a:spcBef>
                <a:spcPts val="900"/>
              </a:spcBef>
              <a:buSzPct val="100000"/>
              <a:buFont typeface="Arial Narrow" charset="0"/>
              <a:buAutoNum type="arabicPeriod"/>
              <a:defRPr/>
            </a:pPr>
            <a:r>
              <a:rPr lang="en-US" dirty="0">
                <a:latin typeface="Arial Narrow" charset="0"/>
              </a:rPr>
              <a:t>Failing to cook food correctly</a:t>
            </a:r>
          </a:p>
          <a:p>
            <a:pPr marL="347472" lvl="1" indent="-347472" eaLnBrk="1" hangingPunct="1">
              <a:lnSpc>
                <a:spcPct val="100000"/>
              </a:lnSpc>
              <a:spcBef>
                <a:spcPts val="900"/>
              </a:spcBef>
              <a:buSzPct val="100000"/>
              <a:buFont typeface="Arial Narrow" charset="0"/>
              <a:buAutoNum type="arabicPeriod"/>
              <a:defRPr/>
            </a:pPr>
            <a:r>
              <a:rPr lang="en-US" dirty="0">
                <a:latin typeface="Arial Narrow" charset="0"/>
              </a:rPr>
              <a:t>Holding food at incorrect temperatures</a:t>
            </a:r>
          </a:p>
          <a:p>
            <a:pPr marL="347472" lvl="1" indent="-347472" eaLnBrk="1" hangingPunct="1">
              <a:lnSpc>
                <a:spcPct val="100000"/>
              </a:lnSpc>
              <a:spcBef>
                <a:spcPts val="900"/>
              </a:spcBef>
              <a:buSzPct val="100000"/>
              <a:buFont typeface="Arial Narrow" charset="0"/>
              <a:buAutoNum type="arabicPeriod"/>
              <a:defRPr/>
            </a:pPr>
            <a:r>
              <a:rPr lang="en-US" dirty="0">
                <a:latin typeface="Arial Narrow" charset="0"/>
              </a:rPr>
              <a:t>Using contaminated equipment</a:t>
            </a:r>
          </a:p>
          <a:p>
            <a:pPr marL="347472" lvl="1" indent="-347472" eaLnBrk="1" hangingPunct="1">
              <a:lnSpc>
                <a:spcPct val="100000"/>
              </a:lnSpc>
              <a:spcBef>
                <a:spcPts val="900"/>
              </a:spcBef>
              <a:buSzPct val="100000"/>
              <a:buFont typeface="Arial Narrow" charset="0"/>
              <a:buAutoNum type="arabicPeriod"/>
              <a:defRPr/>
            </a:pPr>
            <a:r>
              <a:rPr lang="en-US" dirty="0">
                <a:latin typeface="Arial Narrow" charset="0"/>
              </a:rPr>
              <a:t>Practicing poor personal hygiene</a:t>
            </a:r>
          </a:p>
          <a:p>
            <a:pPr marL="571500" lvl="1" indent="-457200" eaLnBrk="1" hangingPunct="1">
              <a:buFont typeface="Wingdings" charset="0"/>
              <a:buNone/>
              <a:defRPr/>
            </a:pPr>
            <a:endParaRPr lang="en-US" dirty="0">
              <a:latin typeface="Arial Narrow" charset="0"/>
            </a:endParaRPr>
          </a:p>
        </p:txBody>
      </p:sp>
      <p:sp>
        <p:nvSpPr>
          <p:cNvPr id="23556"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1-11</a:t>
            </a:r>
          </a:p>
        </p:txBody>
      </p:sp>
    </p:spTree>
  </p:cSld>
  <p:clrMapOvr>
    <a:masterClrMapping/>
  </p:clrMapOvr>
  <p:timing>
    <p:tnLst>
      <p:par>
        <p:cTn xmlns:p14="http://schemas.microsoft.com/office/powerpoint/2010/mai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3"/>
          <p:cNvSpPr>
            <a:spLocks noGrp="1" noChangeArrowheads="1"/>
          </p:cNvSpPr>
          <p:nvPr>
            <p:ph type="body" idx="1"/>
          </p:nvPr>
        </p:nvSpPr>
        <p:spPr>
          <a:xfrm>
            <a:off x="393192" y="1143000"/>
            <a:ext cx="6555683" cy="3810000"/>
          </a:xfrm>
        </p:spPr>
        <p:txBody>
          <a:bodyPr/>
          <a:lstStyle/>
          <a:p>
            <a:pPr marL="0" indent="0" eaLnBrk="1" hangingPunct="1">
              <a:defRPr/>
            </a:pPr>
            <a:r>
              <a:rPr lang="en-US" dirty="0">
                <a:latin typeface="Arial Narrow" charset="0"/>
                <a:cs typeface="+mn-cs"/>
              </a:rPr>
              <a:t>Objectives:</a:t>
            </a:r>
          </a:p>
          <a:p>
            <a:pPr marL="347472" lvl="1" indent="-347472" eaLnBrk="1" hangingPunct="1">
              <a:lnSpc>
                <a:spcPct val="100000"/>
              </a:lnSpc>
              <a:spcBef>
                <a:spcPts val="900"/>
              </a:spcBef>
              <a:defRPr/>
            </a:pPr>
            <a:r>
              <a:rPr lang="en-US" dirty="0">
                <a:solidFill>
                  <a:srgbClr val="000000"/>
                </a:solidFill>
                <a:latin typeface="Arial Narrow" charset="0"/>
              </a:rPr>
              <a:t>Purchase food from approved, reputable suppliers</a:t>
            </a:r>
          </a:p>
          <a:p>
            <a:pPr marL="347472" lvl="1" indent="-347472" eaLnBrk="1" hangingPunct="1">
              <a:lnSpc>
                <a:spcPct val="100000"/>
              </a:lnSpc>
              <a:spcBef>
                <a:spcPts val="900"/>
              </a:spcBef>
              <a:defRPr/>
            </a:pPr>
            <a:r>
              <a:rPr lang="en-US" dirty="0">
                <a:solidFill>
                  <a:srgbClr val="000000"/>
                </a:solidFill>
                <a:latin typeface="Arial Narrow" charset="0"/>
              </a:rPr>
              <a:t>Use criteria to accept or reject food during receiving</a:t>
            </a:r>
          </a:p>
          <a:p>
            <a:pPr marL="347472" lvl="1" indent="-347472" eaLnBrk="1" hangingPunct="1">
              <a:lnSpc>
                <a:spcPct val="100000"/>
              </a:lnSpc>
              <a:spcBef>
                <a:spcPts val="900"/>
              </a:spcBef>
              <a:defRPr/>
            </a:pPr>
            <a:r>
              <a:rPr lang="en-US" dirty="0">
                <a:solidFill>
                  <a:srgbClr val="000000"/>
                </a:solidFill>
                <a:latin typeface="Arial Narrow" charset="0"/>
              </a:rPr>
              <a:t>Label and date food</a:t>
            </a:r>
          </a:p>
          <a:p>
            <a:pPr marL="347472" lvl="1" indent="-347472" eaLnBrk="1" hangingPunct="1">
              <a:lnSpc>
                <a:spcPct val="100000"/>
              </a:lnSpc>
              <a:spcBef>
                <a:spcPts val="900"/>
              </a:spcBef>
              <a:defRPr/>
            </a:pPr>
            <a:r>
              <a:rPr lang="en-US" dirty="0">
                <a:solidFill>
                  <a:srgbClr val="000000"/>
                </a:solidFill>
                <a:latin typeface="Arial Narrow" charset="0"/>
              </a:rPr>
              <a:t>Store food and nonfood items to prevent time-temperature abuse and contamination</a:t>
            </a:r>
          </a:p>
        </p:txBody>
      </p:sp>
      <p:sp>
        <p:nvSpPr>
          <p:cNvPr id="120835"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5-2</a:t>
            </a:r>
          </a:p>
        </p:txBody>
      </p:sp>
      <p:sp>
        <p:nvSpPr>
          <p:cNvPr id="120836" name="Rectangle 8"/>
          <p:cNvSpPr>
            <a:spLocks noGrp="1" noChangeArrowheads="1"/>
          </p:cNvSpPr>
          <p:nvPr>
            <p:ph type="title"/>
          </p:nvPr>
        </p:nvSpPr>
        <p:spPr>
          <a:xfrm>
            <a:off x="393192" y="158750"/>
            <a:ext cx="8240713" cy="519112"/>
          </a:xfrm>
        </p:spPr>
        <p:txBody>
          <a:bodyPr/>
          <a:lstStyle/>
          <a:p>
            <a:pPr eaLnBrk="1" hangingPunct="1">
              <a:defRPr/>
            </a:pPr>
            <a:r>
              <a:rPr lang="en-US" dirty="0">
                <a:latin typeface="Arial Narrow" charset="0"/>
                <a:cs typeface="+mj-cs"/>
              </a:rPr>
              <a:t>The Flow of Food: Purchasing, Receiving, and Storage</a:t>
            </a:r>
          </a:p>
        </p:txBody>
      </p:sp>
    </p:spTree>
  </p:cSld>
  <p:clrMapOvr>
    <a:masterClrMapping/>
  </p:clrMapOvr>
  <p:timing>
    <p:tnLst>
      <p:par>
        <p:cTn xmlns:p14="http://schemas.microsoft.com/office/powerpoint/2010/mai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3"/>
          <p:cNvSpPr>
            <a:spLocks noGrp="1" noChangeArrowheads="1"/>
          </p:cNvSpPr>
          <p:nvPr>
            <p:ph type="body" idx="1"/>
          </p:nvPr>
        </p:nvSpPr>
        <p:spPr>
          <a:xfrm>
            <a:off x="393192" y="1143000"/>
            <a:ext cx="7323138" cy="4658523"/>
          </a:xfrm>
        </p:spPr>
        <p:txBody>
          <a:bodyPr/>
          <a:lstStyle/>
          <a:p>
            <a:pPr marL="0" indent="0" eaLnBrk="1" hangingPunct="1">
              <a:defRPr/>
            </a:pPr>
            <a:r>
              <a:rPr lang="en-US" dirty="0">
                <a:latin typeface="Arial Narrow" charset="0"/>
                <a:cs typeface="+mn-cs"/>
              </a:rPr>
              <a:t>Purchase food from approved, reputable suppliers</a:t>
            </a:r>
            <a:endParaRPr lang="en-US" dirty="0">
              <a:solidFill>
                <a:srgbClr val="000000"/>
              </a:solidFill>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Have been inspected</a:t>
            </a:r>
          </a:p>
          <a:p>
            <a:pPr marL="347472" lvl="1" indent="-347472" eaLnBrk="1" hangingPunct="1">
              <a:lnSpc>
                <a:spcPct val="100000"/>
              </a:lnSpc>
              <a:spcBef>
                <a:spcPts val="900"/>
              </a:spcBef>
              <a:defRPr/>
            </a:pPr>
            <a:r>
              <a:rPr lang="en-US" dirty="0">
                <a:solidFill>
                  <a:srgbClr val="000000"/>
                </a:solidFill>
                <a:latin typeface="Arial Narrow" charset="0"/>
              </a:rPr>
              <a:t>Meet all applicable local, state, and federal laws</a:t>
            </a:r>
            <a:endParaRPr lang="en-US" dirty="0">
              <a:latin typeface="Arial Narrow" charset="0"/>
            </a:endParaRPr>
          </a:p>
          <a:p>
            <a:pPr marL="0" indent="0" eaLnBrk="1" hangingPunct="1">
              <a:defRPr/>
            </a:pPr>
            <a:r>
              <a:rPr lang="en-US" dirty="0">
                <a:latin typeface="Arial Narrow" charset="0"/>
                <a:cs typeface="+mn-cs"/>
              </a:rPr>
              <a:t>Arrange it so deliveries arrive:</a:t>
            </a:r>
          </a:p>
          <a:p>
            <a:pPr marL="347472" lvl="1" indent="-347472" eaLnBrk="1" hangingPunct="1">
              <a:lnSpc>
                <a:spcPct val="100000"/>
              </a:lnSpc>
              <a:spcBef>
                <a:spcPts val="900"/>
              </a:spcBef>
              <a:defRPr/>
            </a:pPr>
            <a:r>
              <a:rPr lang="en-US" dirty="0">
                <a:solidFill>
                  <a:srgbClr val="000000"/>
                </a:solidFill>
                <a:latin typeface="Arial Narrow" charset="0"/>
              </a:rPr>
              <a:t>When staff has enough time to do inspections</a:t>
            </a:r>
          </a:p>
          <a:p>
            <a:pPr marL="347472" lvl="1" indent="-347472" eaLnBrk="1" hangingPunct="1">
              <a:lnSpc>
                <a:spcPct val="100000"/>
              </a:lnSpc>
              <a:spcBef>
                <a:spcPts val="900"/>
              </a:spcBef>
              <a:defRPr/>
            </a:pPr>
            <a:r>
              <a:rPr lang="en-US" dirty="0">
                <a:solidFill>
                  <a:srgbClr val="000000"/>
                </a:solidFill>
                <a:latin typeface="Arial Narrow" charset="0"/>
              </a:rPr>
              <a:t>When they can be correctly received</a:t>
            </a:r>
          </a:p>
        </p:txBody>
      </p:sp>
      <p:sp>
        <p:nvSpPr>
          <p:cNvPr id="121859"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5-3</a:t>
            </a:r>
          </a:p>
        </p:txBody>
      </p:sp>
      <p:sp>
        <p:nvSpPr>
          <p:cNvPr id="121860"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General Purchasing and Receiving Principles</a:t>
            </a:r>
          </a:p>
        </p:txBody>
      </p:sp>
    </p:spTree>
  </p:cSld>
  <p:clrMapOvr>
    <a:masterClrMapping/>
  </p:clrMapOvr>
  <p:timing>
    <p:tnLst>
      <p:par>
        <p:cTn xmlns:p14="http://schemas.microsoft.com/office/powerpoint/2010/mai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2" y="1143000"/>
            <a:ext cx="7323140" cy="4731820"/>
          </a:xfrm>
        </p:spPr>
        <p:txBody>
          <a:bodyPr/>
          <a:lstStyle/>
          <a:p>
            <a:pPr marL="0" indent="0" eaLnBrk="1" hangingPunct="1">
              <a:buFont typeface="Wingdings" pitchFamily="2" charset="2"/>
              <a:buNone/>
              <a:defRPr/>
            </a:pPr>
            <a:r>
              <a:rPr lang="en-US" dirty="0" smtClean="0">
                <a:ea typeface="+mn-ea"/>
                <a:cs typeface="+mn-cs"/>
              </a:rPr>
              <a:t>Receiving Principles</a:t>
            </a:r>
          </a:p>
          <a:p>
            <a:pPr marL="347472" lvl="1" indent="-347472" eaLnBrk="1" hangingPunct="1">
              <a:lnSpc>
                <a:spcPct val="100000"/>
              </a:lnSpc>
              <a:spcBef>
                <a:spcPts val="900"/>
              </a:spcBef>
              <a:buFont typeface="Wingdings" pitchFamily="2" charset="2"/>
              <a:buChar char="l"/>
              <a:defRPr/>
            </a:pPr>
            <a:r>
              <a:rPr lang="en-US" dirty="0" smtClean="0">
                <a:solidFill>
                  <a:srgbClr val="000000"/>
                </a:solidFill>
              </a:rPr>
              <a:t>Make specific staff responsible for receiving</a:t>
            </a:r>
          </a:p>
          <a:p>
            <a:pPr marL="694944" lvl="2" indent="-347472" eaLnBrk="1" hangingPunct="1">
              <a:lnSpc>
                <a:spcPct val="100000"/>
              </a:lnSpc>
              <a:spcBef>
                <a:spcPts val="900"/>
              </a:spcBef>
              <a:buFont typeface="Courier New" pitchFamily="49" charset="0"/>
              <a:buChar char="o"/>
              <a:defRPr/>
            </a:pPr>
            <a:r>
              <a:rPr lang="en-US" dirty="0" smtClean="0">
                <a:solidFill>
                  <a:srgbClr val="000000"/>
                </a:solidFill>
              </a:rPr>
              <a:t>Train them to follow food safety guidelines</a:t>
            </a:r>
          </a:p>
          <a:p>
            <a:pPr marL="694944" lvl="2" indent="-347472" eaLnBrk="1" hangingPunct="1">
              <a:lnSpc>
                <a:spcPct val="100000"/>
              </a:lnSpc>
              <a:spcBef>
                <a:spcPts val="900"/>
              </a:spcBef>
              <a:buFont typeface="Courier New" pitchFamily="49" charset="0"/>
              <a:buChar char="o"/>
              <a:defRPr/>
            </a:pPr>
            <a:r>
              <a:rPr lang="en-US" dirty="0" smtClean="0">
                <a:solidFill>
                  <a:srgbClr val="000000"/>
                </a:solidFill>
              </a:rPr>
              <a:t>Provide them with the right tools</a:t>
            </a:r>
          </a:p>
          <a:p>
            <a:pPr marL="347472" lvl="1" indent="-347472" eaLnBrk="1" hangingPunct="1">
              <a:lnSpc>
                <a:spcPct val="100000"/>
              </a:lnSpc>
              <a:spcBef>
                <a:spcPts val="900"/>
              </a:spcBef>
              <a:buFont typeface="Wingdings" pitchFamily="2" charset="2"/>
              <a:buChar char="l"/>
              <a:defRPr/>
            </a:pPr>
            <a:r>
              <a:rPr lang="en-US" dirty="0" smtClean="0">
                <a:solidFill>
                  <a:srgbClr val="000000"/>
                </a:solidFill>
              </a:rPr>
              <a:t>Have enough trained staff available to </a:t>
            </a:r>
            <a:br>
              <a:rPr lang="en-US" dirty="0" smtClean="0">
                <a:solidFill>
                  <a:srgbClr val="000000"/>
                </a:solidFill>
              </a:rPr>
            </a:br>
            <a:r>
              <a:rPr lang="en-US" dirty="0" smtClean="0">
                <a:solidFill>
                  <a:srgbClr val="000000"/>
                </a:solidFill>
              </a:rPr>
              <a:t>receive food promptly</a:t>
            </a:r>
          </a:p>
          <a:p>
            <a:pPr marL="694944" lvl="2" indent="-347472" eaLnBrk="1" hangingPunct="1">
              <a:lnSpc>
                <a:spcPct val="100000"/>
              </a:lnSpc>
              <a:spcBef>
                <a:spcPts val="900"/>
              </a:spcBef>
              <a:buFont typeface="Courier New" pitchFamily="49" charset="0"/>
              <a:buChar char="o"/>
              <a:defRPr/>
            </a:pPr>
            <a:r>
              <a:rPr lang="en-US" dirty="0">
                <a:solidFill>
                  <a:srgbClr val="000000"/>
                </a:solidFill>
              </a:rPr>
              <a:t>I</a:t>
            </a:r>
            <a:r>
              <a:rPr lang="en-US" dirty="0" smtClean="0">
                <a:solidFill>
                  <a:srgbClr val="000000"/>
                </a:solidFill>
              </a:rPr>
              <a:t>nspect delivery trucks for signs of contamination</a:t>
            </a:r>
          </a:p>
          <a:p>
            <a:pPr marL="694944" lvl="2" indent="-347472" eaLnBrk="1" hangingPunct="1">
              <a:lnSpc>
                <a:spcPct val="100000"/>
              </a:lnSpc>
              <a:spcBef>
                <a:spcPts val="900"/>
              </a:spcBef>
              <a:buFont typeface="Courier New" pitchFamily="49" charset="0"/>
              <a:buChar char="o"/>
              <a:defRPr/>
            </a:pPr>
            <a:r>
              <a:rPr lang="en-US" dirty="0" smtClean="0">
                <a:solidFill>
                  <a:srgbClr val="000000"/>
                </a:solidFill>
              </a:rPr>
              <a:t>Visually check food items and check temperatures  </a:t>
            </a:r>
          </a:p>
          <a:p>
            <a:pPr marL="347472" lvl="1" indent="-347472" eaLnBrk="1" hangingPunct="1">
              <a:lnSpc>
                <a:spcPct val="100000"/>
              </a:lnSpc>
              <a:spcBef>
                <a:spcPts val="900"/>
              </a:spcBef>
              <a:buFont typeface="Wingdings" pitchFamily="2" charset="2"/>
              <a:buChar char="l"/>
              <a:defRPr/>
            </a:pPr>
            <a:r>
              <a:rPr lang="en-US" dirty="0" smtClean="0">
                <a:solidFill>
                  <a:srgbClr val="000000"/>
                </a:solidFill>
              </a:rPr>
              <a:t>Store items promptly after receiving</a:t>
            </a:r>
            <a:endParaRPr lang="en-US" dirty="0">
              <a:solidFill>
                <a:srgbClr val="000000"/>
              </a:solidFill>
            </a:endParaRPr>
          </a:p>
          <a:p>
            <a:pPr marL="114300" lvl="1" indent="0" eaLnBrk="1" hangingPunct="1">
              <a:buFont typeface="Wingdings" pitchFamily="2" charset="2"/>
              <a:buNone/>
              <a:defRPr/>
            </a:pPr>
            <a:endParaRPr lang="en-US" b="1" dirty="0" smtClean="0">
              <a:solidFill>
                <a:srgbClr val="FF0000"/>
              </a:solidFill>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5-4</a:t>
            </a:r>
          </a:p>
        </p:txBody>
      </p:sp>
      <p:sp>
        <p:nvSpPr>
          <p:cNvPr id="122884"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General Purchasing and Receiving Principles</a:t>
            </a:r>
          </a:p>
        </p:txBody>
      </p:sp>
      <p:pic>
        <p:nvPicPr>
          <p:cNvPr id="2" name="Picture 1" descr="6e_c05_03_inspectproduce_FNL.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7864" y="1243013"/>
            <a:ext cx="2097024" cy="190804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2" y="1143000"/>
            <a:ext cx="6311805" cy="4700507"/>
          </a:xfrm>
        </p:spPr>
        <p:txBody>
          <a:bodyPr/>
          <a:lstStyle/>
          <a:p>
            <a:pPr marL="0" indent="0" eaLnBrk="1" hangingPunct="1">
              <a:defRPr/>
            </a:pPr>
            <a:r>
              <a:rPr lang="en-US" dirty="0">
                <a:latin typeface="Arial Narrow" charset="0"/>
                <a:cs typeface="+mn-cs"/>
              </a:rPr>
              <a:t>Key Drop Deliveries</a:t>
            </a:r>
          </a:p>
          <a:p>
            <a:pPr marL="347472" lvl="1" indent="-347472" eaLnBrk="1" hangingPunct="1">
              <a:lnSpc>
                <a:spcPct val="100000"/>
              </a:lnSpc>
              <a:spcBef>
                <a:spcPts val="900"/>
              </a:spcBef>
              <a:defRPr/>
            </a:pPr>
            <a:r>
              <a:rPr lang="en-US" dirty="0">
                <a:solidFill>
                  <a:srgbClr val="000000"/>
                </a:solidFill>
                <a:latin typeface="Arial Narrow" charset="0"/>
              </a:rPr>
              <a:t>Supplier is given after-hour access to the operation </a:t>
            </a:r>
            <a:r>
              <a:rPr lang="en-US" dirty="0" smtClean="0">
                <a:solidFill>
                  <a:srgbClr val="000000"/>
                </a:solidFill>
                <a:latin typeface="Arial Narrow" charset="0"/>
              </a:rPr>
              <a:t/>
            </a:r>
            <a:br>
              <a:rPr lang="en-US" dirty="0" smtClean="0">
                <a:solidFill>
                  <a:srgbClr val="000000"/>
                </a:solidFill>
                <a:latin typeface="Arial Narrow" charset="0"/>
              </a:rPr>
            </a:br>
            <a:r>
              <a:rPr lang="en-US" dirty="0" smtClean="0">
                <a:solidFill>
                  <a:srgbClr val="000000"/>
                </a:solidFill>
                <a:latin typeface="Arial Narrow" charset="0"/>
              </a:rPr>
              <a:t>to make </a:t>
            </a:r>
            <a:r>
              <a:rPr lang="en-US" dirty="0">
                <a:solidFill>
                  <a:srgbClr val="000000"/>
                </a:solidFill>
                <a:latin typeface="Arial Narrow" charset="0"/>
              </a:rPr>
              <a:t>deliveries.</a:t>
            </a:r>
          </a:p>
          <a:p>
            <a:pPr marL="347472" lvl="1" indent="-347472" eaLnBrk="1" hangingPunct="1">
              <a:lnSpc>
                <a:spcPct val="100000"/>
              </a:lnSpc>
              <a:spcBef>
                <a:spcPts val="900"/>
              </a:spcBef>
              <a:defRPr/>
            </a:pPr>
            <a:r>
              <a:rPr lang="en-US" dirty="0">
                <a:solidFill>
                  <a:srgbClr val="000000"/>
                </a:solidFill>
                <a:latin typeface="Arial Narrow" charset="0"/>
              </a:rPr>
              <a:t>Deliveries must meet the following criteria.</a:t>
            </a:r>
          </a:p>
          <a:p>
            <a:pPr marL="694944" lvl="2" indent="-347472" eaLnBrk="1" hangingPunct="1">
              <a:lnSpc>
                <a:spcPct val="100000"/>
              </a:lnSpc>
              <a:spcBef>
                <a:spcPts val="900"/>
              </a:spcBef>
              <a:defRPr/>
            </a:pPr>
            <a:r>
              <a:rPr lang="en-US" dirty="0">
                <a:solidFill>
                  <a:srgbClr val="000000"/>
                </a:solidFill>
                <a:latin typeface="Arial Narrow" charset="0"/>
              </a:rPr>
              <a:t>Be inspected upon arrival at the operation</a:t>
            </a:r>
          </a:p>
          <a:p>
            <a:pPr marL="694944" lvl="2" indent="-347472" eaLnBrk="1" hangingPunct="1">
              <a:lnSpc>
                <a:spcPct val="100000"/>
              </a:lnSpc>
              <a:spcBef>
                <a:spcPts val="900"/>
              </a:spcBef>
              <a:defRPr/>
            </a:pPr>
            <a:r>
              <a:rPr lang="en-US" dirty="0">
                <a:solidFill>
                  <a:srgbClr val="000000"/>
                </a:solidFill>
                <a:latin typeface="Arial Narrow" charset="0"/>
              </a:rPr>
              <a:t>Be from an approved source</a:t>
            </a:r>
          </a:p>
          <a:p>
            <a:pPr marL="694944" lvl="2" indent="-347472" eaLnBrk="1" hangingPunct="1">
              <a:lnSpc>
                <a:spcPct val="100000"/>
              </a:lnSpc>
              <a:spcBef>
                <a:spcPts val="900"/>
              </a:spcBef>
              <a:defRPr/>
            </a:pPr>
            <a:r>
              <a:rPr lang="en-US" dirty="0">
                <a:solidFill>
                  <a:srgbClr val="000000"/>
                </a:solidFill>
                <a:latin typeface="Arial Narrow" charset="0"/>
              </a:rPr>
              <a:t>Have been placed in the correct storage location to </a:t>
            </a:r>
            <a:r>
              <a:rPr lang="en-US" dirty="0" smtClean="0">
                <a:solidFill>
                  <a:srgbClr val="000000"/>
                </a:solidFill>
                <a:latin typeface="Arial Narrow" charset="0"/>
              </a:rPr>
              <a:t/>
            </a:r>
            <a:br>
              <a:rPr lang="en-US" dirty="0" smtClean="0">
                <a:solidFill>
                  <a:srgbClr val="000000"/>
                </a:solidFill>
                <a:latin typeface="Arial Narrow" charset="0"/>
              </a:rPr>
            </a:br>
            <a:r>
              <a:rPr lang="en-US" dirty="0" smtClean="0">
                <a:solidFill>
                  <a:srgbClr val="000000"/>
                </a:solidFill>
                <a:latin typeface="Arial Narrow" charset="0"/>
              </a:rPr>
              <a:t>maintain the </a:t>
            </a:r>
            <a:r>
              <a:rPr lang="en-US" dirty="0">
                <a:solidFill>
                  <a:srgbClr val="000000"/>
                </a:solidFill>
                <a:latin typeface="Arial Narrow" charset="0"/>
              </a:rPr>
              <a:t>required temperature </a:t>
            </a:r>
          </a:p>
          <a:p>
            <a:pPr marL="694944" lvl="2" indent="-347472" eaLnBrk="1" hangingPunct="1">
              <a:lnSpc>
                <a:spcPct val="100000"/>
              </a:lnSpc>
              <a:spcBef>
                <a:spcPts val="900"/>
              </a:spcBef>
              <a:defRPr/>
            </a:pPr>
            <a:r>
              <a:rPr lang="en-US" dirty="0">
                <a:solidFill>
                  <a:srgbClr val="000000"/>
                </a:solidFill>
                <a:latin typeface="Arial Narrow" charset="0"/>
              </a:rPr>
              <a:t>Have been protected from contamination in storage</a:t>
            </a:r>
          </a:p>
          <a:p>
            <a:pPr marL="694944" lvl="2" indent="-347472" eaLnBrk="1" hangingPunct="1">
              <a:lnSpc>
                <a:spcPct val="100000"/>
              </a:lnSpc>
              <a:spcBef>
                <a:spcPts val="900"/>
              </a:spcBef>
              <a:defRPr/>
            </a:pPr>
            <a:r>
              <a:rPr lang="en-US" dirty="0">
                <a:solidFill>
                  <a:schemeClr val="tx1"/>
                </a:solidFill>
                <a:latin typeface="Arial Narrow" charset="0"/>
              </a:rPr>
              <a:t>Is </a:t>
            </a:r>
            <a:r>
              <a:rPr lang="en-US" b="1" dirty="0">
                <a:solidFill>
                  <a:srgbClr val="FF0000"/>
                </a:solidFill>
                <a:latin typeface="Arial Narrow" charset="0"/>
              </a:rPr>
              <a:t>NOT</a:t>
            </a:r>
            <a:r>
              <a:rPr lang="en-US" dirty="0">
                <a:solidFill>
                  <a:srgbClr val="FF0000"/>
                </a:solidFill>
                <a:latin typeface="Arial Narrow" charset="0"/>
              </a:rPr>
              <a:t> </a:t>
            </a:r>
            <a:r>
              <a:rPr lang="en-US" dirty="0">
                <a:solidFill>
                  <a:srgbClr val="000000"/>
                </a:solidFill>
                <a:latin typeface="Arial Narrow" charset="0"/>
              </a:rPr>
              <a:t>contaminated </a:t>
            </a:r>
          </a:p>
          <a:p>
            <a:pPr marL="694944" lvl="2" indent="-347472" eaLnBrk="1" hangingPunct="1">
              <a:lnSpc>
                <a:spcPct val="100000"/>
              </a:lnSpc>
              <a:spcBef>
                <a:spcPts val="900"/>
              </a:spcBef>
              <a:defRPr/>
            </a:pPr>
            <a:r>
              <a:rPr lang="en-US" dirty="0">
                <a:solidFill>
                  <a:srgbClr val="000000"/>
                </a:solidFill>
                <a:latin typeface="Arial Narrow" charset="0"/>
              </a:rPr>
              <a:t>Is honestly presented</a:t>
            </a:r>
          </a:p>
          <a:p>
            <a:pPr marL="571500" lvl="1" indent="-457200" eaLnBrk="1" hangingPunct="1">
              <a:defRPr/>
            </a:pPr>
            <a:endParaRPr lang="en-US" dirty="0">
              <a:solidFill>
                <a:srgbClr val="000000"/>
              </a:solidFill>
              <a:latin typeface="Arial Narrow" charset="0"/>
            </a:endParaRPr>
          </a:p>
        </p:txBody>
      </p:sp>
      <p:sp>
        <p:nvSpPr>
          <p:cNvPr id="123907"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5-5</a:t>
            </a:r>
          </a:p>
        </p:txBody>
      </p:sp>
      <p:sp>
        <p:nvSpPr>
          <p:cNvPr id="123908"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Receiving and Inspecting</a:t>
            </a:r>
          </a:p>
        </p:txBody>
      </p:sp>
    </p:spTree>
  </p:cSld>
  <p:clrMapOvr>
    <a:masterClrMapping/>
  </p:clrMapOvr>
  <p:timing>
    <p:tnLst>
      <p:par>
        <p:cTn xmlns:p14="http://schemas.microsoft.com/office/powerpoint/2010/mai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3"/>
          <p:cNvSpPr>
            <a:spLocks noGrp="1" noChangeArrowheads="1"/>
          </p:cNvSpPr>
          <p:nvPr>
            <p:ph type="body" idx="1"/>
          </p:nvPr>
        </p:nvSpPr>
        <p:spPr>
          <a:xfrm>
            <a:off x="393192" y="1143000"/>
            <a:ext cx="6521710" cy="4648027"/>
          </a:xfrm>
        </p:spPr>
        <p:txBody>
          <a:bodyPr/>
          <a:lstStyle/>
          <a:p>
            <a:pPr marL="0" indent="0" eaLnBrk="1" hangingPunct="1">
              <a:defRPr/>
            </a:pPr>
            <a:r>
              <a:rPr lang="en-US" dirty="0">
                <a:latin typeface="Arial Narrow" charset="0"/>
                <a:cs typeface="+mn-cs"/>
              </a:rPr>
              <a:t>Rejecting Deliveries</a:t>
            </a:r>
          </a:p>
          <a:p>
            <a:pPr marL="347472" lvl="1" indent="-347472" eaLnBrk="1" hangingPunct="1">
              <a:lnSpc>
                <a:spcPct val="100000"/>
              </a:lnSpc>
              <a:spcBef>
                <a:spcPts val="900"/>
              </a:spcBef>
              <a:defRPr/>
            </a:pPr>
            <a:r>
              <a:rPr lang="en-US" dirty="0">
                <a:solidFill>
                  <a:srgbClr val="000000"/>
                </a:solidFill>
                <a:latin typeface="Arial Narrow" charset="0"/>
              </a:rPr>
              <a:t>Separate rejected items from accepted items</a:t>
            </a:r>
          </a:p>
          <a:p>
            <a:pPr marL="347472" lvl="1" indent="-347472" eaLnBrk="1" hangingPunct="1">
              <a:lnSpc>
                <a:spcPct val="100000"/>
              </a:lnSpc>
              <a:spcBef>
                <a:spcPts val="900"/>
              </a:spcBef>
              <a:defRPr/>
            </a:pPr>
            <a:r>
              <a:rPr lang="en-US" dirty="0">
                <a:solidFill>
                  <a:srgbClr val="000000"/>
                </a:solidFill>
                <a:latin typeface="Arial Narrow" charset="0"/>
              </a:rPr>
              <a:t>Tell the delivery person what is wrong with the item</a:t>
            </a:r>
          </a:p>
          <a:p>
            <a:pPr marL="347472" lvl="1" indent="-347472" eaLnBrk="1" hangingPunct="1">
              <a:lnSpc>
                <a:spcPct val="100000"/>
              </a:lnSpc>
              <a:spcBef>
                <a:spcPts val="900"/>
              </a:spcBef>
              <a:defRPr/>
            </a:pPr>
            <a:r>
              <a:rPr lang="en-US" dirty="0">
                <a:solidFill>
                  <a:srgbClr val="000000"/>
                </a:solidFill>
                <a:latin typeface="Arial Narrow" charset="0"/>
              </a:rPr>
              <a:t>Get a signed adjustment or credit slip before giving </a:t>
            </a:r>
            <a:r>
              <a:rPr lang="en-US" dirty="0" smtClean="0">
                <a:solidFill>
                  <a:srgbClr val="000000"/>
                </a:solidFill>
                <a:latin typeface="Arial Narrow" charset="0"/>
              </a:rPr>
              <a:t/>
            </a:r>
            <a:br>
              <a:rPr lang="en-US" dirty="0" smtClean="0">
                <a:solidFill>
                  <a:srgbClr val="000000"/>
                </a:solidFill>
                <a:latin typeface="Arial Narrow" charset="0"/>
              </a:rPr>
            </a:br>
            <a:r>
              <a:rPr lang="en-US" dirty="0" smtClean="0">
                <a:solidFill>
                  <a:srgbClr val="000000"/>
                </a:solidFill>
                <a:latin typeface="Arial Narrow" charset="0"/>
              </a:rPr>
              <a:t>the </a:t>
            </a:r>
            <a:r>
              <a:rPr lang="en-US" dirty="0">
                <a:solidFill>
                  <a:srgbClr val="000000"/>
                </a:solidFill>
                <a:latin typeface="Arial Narrow" charset="0"/>
              </a:rPr>
              <a:t>rejected item to the delivery person. </a:t>
            </a:r>
          </a:p>
          <a:p>
            <a:pPr marL="347472" lvl="1" indent="-347472" eaLnBrk="1" hangingPunct="1">
              <a:lnSpc>
                <a:spcPct val="100000"/>
              </a:lnSpc>
              <a:spcBef>
                <a:spcPts val="900"/>
              </a:spcBef>
              <a:defRPr/>
            </a:pPr>
            <a:r>
              <a:rPr lang="en-US" dirty="0">
                <a:solidFill>
                  <a:srgbClr val="000000"/>
                </a:solidFill>
                <a:latin typeface="Arial Narrow" charset="0"/>
              </a:rPr>
              <a:t>Log the incident on the invoice or receiving document.</a:t>
            </a:r>
            <a:endParaRPr lang="en-US" dirty="0">
              <a:latin typeface="Arial Narrow" charset="0"/>
            </a:endParaRPr>
          </a:p>
        </p:txBody>
      </p:sp>
      <p:sp>
        <p:nvSpPr>
          <p:cNvPr id="124931"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5-6</a:t>
            </a:r>
          </a:p>
        </p:txBody>
      </p:sp>
      <p:sp>
        <p:nvSpPr>
          <p:cNvPr id="124932"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Receiving and Inspecting</a:t>
            </a:r>
          </a:p>
        </p:txBody>
      </p:sp>
    </p:spTree>
  </p:cSld>
  <p:clrMapOvr>
    <a:masterClrMapping/>
  </p:clrMapOvr>
  <p:timing>
    <p:tnLst>
      <p:par>
        <p:cTn xmlns:p14="http://schemas.microsoft.com/office/powerpoint/2010/mai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3"/>
          <p:cNvSpPr>
            <a:spLocks noGrp="1" noChangeArrowheads="1"/>
          </p:cNvSpPr>
          <p:nvPr>
            <p:ph type="body" idx="1"/>
          </p:nvPr>
        </p:nvSpPr>
        <p:spPr>
          <a:xfrm>
            <a:off x="393192" y="1143000"/>
            <a:ext cx="6691759" cy="4827852"/>
          </a:xfrm>
        </p:spPr>
        <p:txBody>
          <a:bodyPr/>
          <a:lstStyle/>
          <a:p>
            <a:pPr marL="0" indent="0" eaLnBrk="1" hangingPunct="1">
              <a:defRPr/>
            </a:pPr>
            <a:r>
              <a:rPr lang="en-US" dirty="0">
                <a:latin typeface="Arial Narrow" charset="0"/>
                <a:cs typeface="+mn-cs"/>
              </a:rPr>
              <a:t>Recalls</a:t>
            </a:r>
          </a:p>
          <a:p>
            <a:pPr marL="347472" lvl="1" indent="-347472" eaLnBrk="1" hangingPunct="1">
              <a:lnSpc>
                <a:spcPct val="100000"/>
              </a:lnSpc>
              <a:spcBef>
                <a:spcPts val="900"/>
              </a:spcBef>
              <a:defRPr/>
            </a:pPr>
            <a:r>
              <a:rPr lang="en-US" dirty="0">
                <a:solidFill>
                  <a:srgbClr val="000000"/>
                </a:solidFill>
                <a:latin typeface="Arial Narrow" charset="0"/>
              </a:rPr>
              <a:t>Identify the recalled food items </a:t>
            </a:r>
          </a:p>
          <a:p>
            <a:pPr marL="347472" lvl="1" indent="-347472" eaLnBrk="1" hangingPunct="1">
              <a:lnSpc>
                <a:spcPct val="100000"/>
              </a:lnSpc>
              <a:spcBef>
                <a:spcPts val="900"/>
              </a:spcBef>
              <a:defRPr/>
            </a:pPr>
            <a:r>
              <a:rPr lang="en-US" dirty="0">
                <a:solidFill>
                  <a:srgbClr val="000000"/>
                </a:solidFill>
                <a:latin typeface="Arial Narrow" charset="0"/>
              </a:rPr>
              <a:t>Remove the item from inventory, and place it in a secure and appropriate location. </a:t>
            </a:r>
          </a:p>
          <a:p>
            <a:pPr marL="347472" lvl="1" indent="-347472" eaLnBrk="1" hangingPunct="1">
              <a:lnSpc>
                <a:spcPct val="100000"/>
              </a:lnSpc>
              <a:spcBef>
                <a:spcPts val="900"/>
              </a:spcBef>
              <a:defRPr/>
            </a:pPr>
            <a:r>
              <a:rPr lang="en-US" dirty="0">
                <a:solidFill>
                  <a:srgbClr val="000000"/>
                </a:solidFill>
                <a:latin typeface="Arial Narrow" charset="0"/>
              </a:rPr>
              <a:t>Store the item separately from food, utensils, equipment, linens, and single-use items.</a:t>
            </a:r>
          </a:p>
          <a:p>
            <a:pPr marL="347472" lvl="1" indent="-347472" eaLnBrk="1" hangingPunct="1">
              <a:lnSpc>
                <a:spcPct val="100000"/>
              </a:lnSpc>
              <a:spcBef>
                <a:spcPts val="900"/>
              </a:spcBef>
              <a:defRPr/>
            </a:pPr>
            <a:r>
              <a:rPr lang="en-US" dirty="0">
                <a:solidFill>
                  <a:srgbClr val="000000"/>
                </a:solidFill>
                <a:latin typeface="Arial Narrow" charset="0"/>
              </a:rPr>
              <a:t>Label the item in a way that will prevent it from being placed back in inventory. </a:t>
            </a:r>
          </a:p>
          <a:p>
            <a:pPr marL="347472" lvl="1" indent="-347472" eaLnBrk="1" hangingPunct="1">
              <a:lnSpc>
                <a:spcPct val="100000"/>
              </a:lnSpc>
              <a:spcBef>
                <a:spcPts val="900"/>
              </a:spcBef>
              <a:defRPr/>
            </a:pPr>
            <a:r>
              <a:rPr lang="en-US" dirty="0">
                <a:solidFill>
                  <a:srgbClr val="000000"/>
                </a:solidFill>
                <a:latin typeface="Arial Narrow" charset="0"/>
              </a:rPr>
              <a:t>Inform staff not to use the product.</a:t>
            </a:r>
          </a:p>
          <a:p>
            <a:pPr marL="347472" lvl="1" indent="-347472" eaLnBrk="1" hangingPunct="1">
              <a:lnSpc>
                <a:spcPct val="100000"/>
              </a:lnSpc>
              <a:spcBef>
                <a:spcPts val="900"/>
              </a:spcBef>
              <a:defRPr/>
            </a:pPr>
            <a:r>
              <a:rPr lang="en-US" dirty="0">
                <a:solidFill>
                  <a:srgbClr val="000000"/>
                </a:solidFill>
                <a:latin typeface="Arial Narrow" charset="0"/>
              </a:rPr>
              <a:t>Refer to the vendor</a:t>
            </a:r>
            <a:r>
              <a:rPr lang="ja-JP" altLang="en-US" dirty="0">
                <a:solidFill>
                  <a:srgbClr val="000000"/>
                </a:solidFill>
                <a:latin typeface="Arial Narrow" charset="0"/>
              </a:rPr>
              <a:t>’</a:t>
            </a:r>
            <a:r>
              <a:rPr lang="en-US" dirty="0">
                <a:solidFill>
                  <a:srgbClr val="000000"/>
                </a:solidFill>
                <a:latin typeface="Arial Narrow" charset="0"/>
              </a:rPr>
              <a:t>s notification or recall notice to determine  what to do with the item. </a:t>
            </a:r>
            <a:endParaRPr lang="en-US" dirty="0">
              <a:latin typeface="Arial Narrow" charset="0"/>
            </a:endParaRPr>
          </a:p>
        </p:txBody>
      </p:sp>
      <p:sp>
        <p:nvSpPr>
          <p:cNvPr id="125955"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5-7</a:t>
            </a:r>
          </a:p>
        </p:txBody>
      </p:sp>
      <p:sp>
        <p:nvSpPr>
          <p:cNvPr id="125956"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Receiving and Inspecting</a:t>
            </a:r>
          </a:p>
        </p:txBody>
      </p:sp>
    </p:spTree>
  </p:cSld>
  <p:clrMapOvr>
    <a:masterClrMapping/>
  </p:clrMapOvr>
  <p:timing>
    <p:tnLst>
      <p:par>
        <p:cTn xmlns:p14="http://schemas.microsoft.com/office/powerpoint/2010/mai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5"/>
          <p:cNvSpPr>
            <a:spLocks noChangeArrowheads="1"/>
          </p:cNvSpPr>
          <p:nvPr/>
        </p:nvSpPr>
        <p:spPr bwMode="auto">
          <a:xfrm>
            <a:off x="7251700" y="4203700"/>
            <a:ext cx="215900" cy="12573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cs typeface="+mn-cs"/>
            </a:endParaRPr>
          </a:p>
        </p:txBody>
      </p:sp>
      <p:sp>
        <p:nvSpPr>
          <p:cNvPr id="126979" name="Text Box 13"/>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5-8</a:t>
            </a:r>
          </a:p>
        </p:txBody>
      </p:sp>
      <p:sp>
        <p:nvSpPr>
          <p:cNvPr id="126980" name="Rectangle 7"/>
          <p:cNvSpPr txBox="1">
            <a:spLocks noChangeArrowheads="1"/>
          </p:cNvSpPr>
          <p:nvPr/>
        </p:nvSpPr>
        <p:spPr bwMode="auto">
          <a:xfrm>
            <a:off x="393192" y="158750"/>
            <a:ext cx="83073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r>
              <a:rPr lang="en-US" sz="2800" dirty="0" smtClean="0">
                <a:solidFill>
                  <a:schemeClr val="bg1"/>
                </a:solidFill>
                <a:latin typeface="Arial Narrow" charset="0"/>
                <a:cs typeface="+mn-cs"/>
              </a:rPr>
              <a:t>Receiving and Inspecting</a:t>
            </a:r>
          </a:p>
        </p:txBody>
      </p:sp>
      <p:sp>
        <p:nvSpPr>
          <p:cNvPr id="126982" name="Rectangle 3"/>
          <p:cNvSpPr txBox="1">
            <a:spLocks noChangeArrowheads="1"/>
          </p:cNvSpPr>
          <p:nvPr/>
        </p:nvSpPr>
        <p:spPr bwMode="auto">
          <a:xfrm>
            <a:off x="393192" y="1143000"/>
            <a:ext cx="5891994"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3200" b="1">
                <a:solidFill>
                  <a:srgbClr val="FFFFFF"/>
                </a:solidFill>
                <a:latin typeface="Arial" charset="0"/>
                <a:ea typeface="ＭＳ Ｐゴシック" charset="0"/>
              </a:defRPr>
            </a:lvl1pPr>
            <a:lvl2pPr marL="571500" indent="-45720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lnSpc>
                <a:spcPct val="90000"/>
              </a:lnSpc>
              <a:spcBef>
                <a:spcPct val="100000"/>
              </a:spcBef>
              <a:buClr>
                <a:srgbClr val="009DDC"/>
              </a:buClr>
              <a:buSzPct val="75000"/>
              <a:buFont typeface="Wingdings" charset="0"/>
              <a:buNone/>
              <a:defRPr/>
            </a:pPr>
            <a:r>
              <a:rPr lang="en-US" sz="2400" dirty="0" smtClean="0">
                <a:solidFill>
                  <a:srgbClr val="005CAB"/>
                </a:solidFill>
                <a:latin typeface="Arial Narrow" charset="0"/>
                <a:cs typeface="+mn-cs"/>
              </a:rPr>
              <a:t>Checking the Temperature of Meat, Poultry, </a:t>
            </a:r>
            <a:br>
              <a:rPr lang="en-US" sz="2400" dirty="0" smtClean="0">
                <a:solidFill>
                  <a:srgbClr val="005CAB"/>
                </a:solidFill>
                <a:latin typeface="Arial Narrow" charset="0"/>
                <a:cs typeface="+mn-cs"/>
              </a:rPr>
            </a:br>
            <a:r>
              <a:rPr lang="en-US" sz="2400" dirty="0" smtClean="0">
                <a:solidFill>
                  <a:srgbClr val="005CAB"/>
                </a:solidFill>
                <a:latin typeface="Arial Narrow" charset="0"/>
                <a:cs typeface="+mn-cs"/>
              </a:rPr>
              <a:t>and Fish</a:t>
            </a:r>
          </a:p>
          <a:p>
            <a:pPr marL="347472" lvl="1" indent="-347472" eaLnBrk="1" hangingPunct="1">
              <a:spcBef>
                <a:spcPts val="900"/>
              </a:spcBef>
              <a:buClr>
                <a:srgbClr val="005CAB"/>
              </a:buClr>
              <a:buSzPct val="75000"/>
              <a:buFont typeface="Wingdings" charset="0"/>
              <a:buChar char="l"/>
              <a:defRPr/>
            </a:pPr>
            <a:r>
              <a:rPr lang="en-US" sz="2200" b="0" dirty="0" smtClean="0">
                <a:solidFill>
                  <a:srgbClr val="000000"/>
                </a:solidFill>
                <a:latin typeface="Arial Narrow" charset="0"/>
                <a:cs typeface="+mn-cs"/>
              </a:rPr>
              <a:t>Insert the thermometer stem or probe into the thickest part of the food (usually the center</a:t>
            </a:r>
            <a:r>
              <a:rPr lang="en-US" sz="2200" dirty="0" smtClean="0">
                <a:solidFill>
                  <a:srgbClr val="000000"/>
                </a:solidFill>
                <a:latin typeface="Arial Narrow" charset="0"/>
                <a:cs typeface="+mn-cs"/>
              </a:rPr>
              <a:t>)</a:t>
            </a:r>
            <a:endParaRPr lang="en-US" sz="2200" dirty="0" smtClean="0">
              <a:solidFill>
                <a:srgbClr val="231F20"/>
              </a:solidFill>
              <a:latin typeface="Arial Narrow" charset="0"/>
              <a:cs typeface="+mn-cs"/>
            </a:endParaRPr>
          </a:p>
        </p:txBody>
      </p:sp>
      <p:pic>
        <p:nvPicPr>
          <p:cNvPr id="2" name="Picture 1" descr="6e_c05_04a_ProbeChicken.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23242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ext Box 11"/>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5-9</a:t>
            </a:r>
          </a:p>
        </p:txBody>
      </p:sp>
      <p:sp>
        <p:nvSpPr>
          <p:cNvPr id="128003"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Receiving and Inspecting</a:t>
            </a:r>
          </a:p>
        </p:txBody>
      </p:sp>
      <p:sp>
        <p:nvSpPr>
          <p:cNvPr id="128005" name="Rectangle 3"/>
          <p:cNvSpPr txBox="1">
            <a:spLocks noChangeArrowheads="1"/>
          </p:cNvSpPr>
          <p:nvPr/>
        </p:nvSpPr>
        <p:spPr bwMode="auto">
          <a:xfrm>
            <a:off x="393192" y="1143000"/>
            <a:ext cx="5692584" cy="4679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3200" b="1">
                <a:solidFill>
                  <a:srgbClr val="FFFFFF"/>
                </a:solidFill>
                <a:latin typeface="Arial" charset="0"/>
                <a:ea typeface="ＭＳ Ｐゴシック" charset="0"/>
              </a:defRPr>
            </a:lvl1pPr>
            <a:lvl2pPr marL="571500" indent="-45720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lnSpc>
                <a:spcPct val="90000"/>
              </a:lnSpc>
              <a:spcBef>
                <a:spcPct val="100000"/>
              </a:spcBef>
              <a:buClr>
                <a:srgbClr val="009DDC"/>
              </a:buClr>
              <a:buSzPct val="75000"/>
              <a:buFont typeface="Wingdings" charset="0"/>
              <a:buNone/>
              <a:defRPr/>
            </a:pPr>
            <a:r>
              <a:rPr lang="en-US" sz="2400" dirty="0" smtClean="0">
                <a:solidFill>
                  <a:srgbClr val="005CAB"/>
                </a:solidFill>
                <a:latin typeface="Arial Narrow" charset="0"/>
                <a:cs typeface="+mn-cs"/>
              </a:rPr>
              <a:t>Checking the Temperature of ROP Food </a:t>
            </a:r>
            <a:br>
              <a:rPr lang="en-US" sz="2400" dirty="0" smtClean="0">
                <a:solidFill>
                  <a:srgbClr val="005CAB"/>
                </a:solidFill>
                <a:latin typeface="Arial Narrow" charset="0"/>
                <a:cs typeface="+mn-cs"/>
              </a:rPr>
            </a:br>
            <a:r>
              <a:rPr lang="en-US" sz="2400" dirty="0" smtClean="0">
                <a:solidFill>
                  <a:srgbClr val="005CAB"/>
                </a:solidFill>
                <a:latin typeface="Arial Narrow" charset="0"/>
                <a:cs typeface="+mn-cs"/>
              </a:rPr>
              <a:t>(MAP, vacuum-packed, and </a:t>
            </a:r>
            <a:r>
              <a:rPr lang="en-US" sz="2400" i="1" dirty="0" smtClean="0">
                <a:solidFill>
                  <a:srgbClr val="005CAB"/>
                </a:solidFill>
                <a:latin typeface="Arial Narrow" charset="0"/>
                <a:cs typeface="+mn-cs"/>
              </a:rPr>
              <a:t>sous vide</a:t>
            </a:r>
            <a:r>
              <a:rPr lang="en-US" sz="2400" dirty="0" smtClean="0">
                <a:solidFill>
                  <a:srgbClr val="005CAB"/>
                </a:solidFill>
                <a:latin typeface="Arial Narrow" charset="0"/>
                <a:cs typeface="+mn-cs"/>
              </a:rPr>
              <a:t> food) </a:t>
            </a:r>
          </a:p>
          <a:p>
            <a:pPr marL="347472" lvl="1" indent="-347472" eaLnBrk="1" hangingPunct="1">
              <a:spcBef>
                <a:spcPts val="900"/>
              </a:spcBef>
              <a:buClr>
                <a:srgbClr val="005CAB"/>
              </a:buClr>
              <a:buSzPct val="75000"/>
              <a:buFont typeface="Wingdings" charset="0"/>
              <a:buChar char="l"/>
              <a:defRPr/>
            </a:pPr>
            <a:r>
              <a:rPr lang="en-US" sz="2200" b="0" dirty="0" smtClean="0">
                <a:solidFill>
                  <a:srgbClr val="231F20"/>
                </a:solidFill>
                <a:latin typeface="Arial Narrow" charset="0"/>
                <a:cs typeface="+mn-cs"/>
              </a:rPr>
              <a:t>Insert the thermometer stem or probe between </a:t>
            </a:r>
            <a:br>
              <a:rPr lang="en-US" sz="2200" b="0" dirty="0" smtClean="0">
                <a:solidFill>
                  <a:srgbClr val="231F20"/>
                </a:solidFill>
                <a:latin typeface="Arial Narrow" charset="0"/>
                <a:cs typeface="+mn-cs"/>
              </a:rPr>
            </a:br>
            <a:r>
              <a:rPr lang="en-US" sz="2200" b="0" dirty="0" smtClean="0">
                <a:solidFill>
                  <a:srgbClr val="231F20"/>
                </a:solidFill>
                <a:latin typeface="Arial Narrow" charset="0"/>
                <a:cs typeface="+mn-cs"/>
              </a:rPr>
              <a:t>2 packages</a:t>
            </a:r>
          </a:p>
          <a:p>
            <a:pPr marL="347472" lvl="1" indent="-347472" eaLnBrk="1" hangingPunct="1">
              <a:spcBef>
                <a:spcPts val="900"/>
              </a:spcBef>
              <a:buClr>
                <a:srgbClr val="005CAB"/>
              </a:buClr>
              <a:buSzPct val="75000"/>
              <a:buFont typeface="Wingdings" charset="0"/>
              <a:buChar char="l"/>
              <a:defRPr/>
            </a:pPr>
            <a:r>
              <a:rPr lang="en-US" sz="2200" b="0" dirty="0" smtClean="0">
                <a:solidFill>
                  <a:srgbClr val="231F20"/>
                </a:solidFill>
                <a:latin typeface="Arial Narrow" charset="0"/>
                <a:cs typeface="+mn-cs"/>
              </a:rPr>
              <a:t>As an alternative, fold packaging around the thermometer stem or probe</a:t>
            </a:r>
          </a:p>
          <a:p>
            <a:pPr lvl="1" eaLnBrk="1" hangingPunct="1">
              <a:lnSpc>
                <a:spcPct val="90000"/>
              </a:lnSpc>
              <a:spcBef>
                <a:spcPct val="50000"/>
              </a:spcBef>
              <a:buClr>
                <a:srgbClr val="005CAB"/>
              </a:buClr>
              <a:buSzPct val="75000"/>
              <a:buFont typeface="Wingdings" charset="0"/>
              <a:buChar char="l"/>
              <a:defRPr/>
            </a:pPr>
            <a:endParaRPr lang="en-US" sz="2200" dirty="0" smtClean="0">
              <a:solidFill>
                <a:srgbClr val="231F20"/>
              </a:solidFill>
              <a:latin typeface="Arial Narrow" charset="0"/>
              <a:cs typeface="+mn-cs"/>
            </a:endParaRPr>
          </a:p>
        </p:txBody>
      </p:sp>
      <p:pic>
        <p:nvPicPr>
          <p:cNvPr id="2" name="Picture 1" descr="6e_c05_04c_ProbeBacon.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23562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ext Box 11"/>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5-10</a:t>
            </a:r>
          </a:p>
        </p:txBody>
      </p:sp>
      <p:sp>
        <p:nvSpPr>
          <p:cNvPr id="129027"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Receiving and Inspecting</a:t>
            </a:r>
          </a:p>
        </p:txBody>
      </p:sp>
      <p:sp>
        <p:nvSpPr>
          <p:cNvPr id="129028" name="Rectangle 3"/>
          <p:cNvSpPr txBox="1">
            <a:spLocks noChangeArrowheads="1"/>
          </p:cNvSpPr>
          <p:nvPr/>
        </p:nvSpPr>
        <p:spPr bwMode="auto">
          <a:xfrm>
            <a:off x="393192" y="1143000"/>
            <a:ext cx="5067300" cy="498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3200" b="1">
                <a:solidFill>
                  <a:srgbClr val="FFFFFF"/>
                </a:solidFill>
                <a:latin typeface="Arial" charset="0"/>
                <a:ea typeface="ＭＳ Ｐゴシック" charset="0"/>
              </a:defRPr>
            </a:lvl1pPr>
            <a:lvl2pPr marL="571500" indent="-45720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lnSpc>
                <a:spcPct val="90000"/>
              </a:lnSpc>
              <a:spcBef>
                <a:spcPct val="100000"/>
              </a:spcBef>
              <a:buClr>
                <a:srgbClr val="009DDC"/>
              </a:buClr>
              <a:buSzPct val="75000"/>
              <a:buFont typeface="Wingdings" charset="0"/>
              <a:buNone/>
              <a:defRPr/>
            </a:pPr>
            <a:r>
              <a:rPr lang="en-US" sz="2400" dirty="0" smtClean="0">
                <a:solidFill>
                  <a:srgbClr val="005CAB"/>
                </a:solidFill>
                <a:latin typeface="Arial Narrow" charset="0"/>
                <a:cs typeface="+mn-cs"/>
              </a:rPr>
              <a:t>Checking the Temperature of Other Packaged Food</a:t>
            </a:r>
          </a:p>
          <a:p>
            <a:pPr marL="347472" lvl="1" indent="-347472" eaLnBrk="1" hangingPunct="1">
              <a:spcBef>
                <a:spcPts val="900"/>
              </a:spcBef>
              <a:buClr>
                <a:srgbClr val="005CAB"/>
              </a:buClr>
              <a:buSzPct val="75000"/>
              <a:buFont typeface="Wingdings" charset="0"/>
              <a:buChar char="l"/>
              <a:defRPr/>
            </a:pPr>
            <a:r>
              <a:rPr lang="en-US" sz="2200" b="0" dirty="0" smtClean="0">
                <a:solidFill>
                  <a:srgbClr val="000000"/>
                </a:solidFill>
                <a:latin typeface="Arial Narrow" charset="0"/>
                <a:cs typeface="+mn-cs"/>
              </a:rPr>
              <a:t>Open the package and insert the thermometer stem or probe into the food</a:t>
            </a:r>
            <a:endParaRPr lang="en-US" sz="2200" b="0" dirty="0" smtClean="0">
              <a:solidFill>
                <a:srgbClr val="231F20"/>
              </a:solidFill>
              <a:latin typeface="Arial Narrow" charset="0"/>
              <a:cs typeface="+mn-cs"/>
            </a:endParaRPr>
          </a:p>
          <a:p>
            <a:pPr lvl="1" eaLnBrk="1" hangingPunct="1">
              <a:lnSpc>
                <a:spcPct val="90000"/>
              </a:lnSpc>
              <a:spcBef>
                <a:spcPct val="50000"/>
              </a:spcBef>
              <a:buClr>
                <a:srgbClr val="005CAB"/>
              </a:buClr>
              <a:buSzPct val="75000"/>
              <a:buFont typeface="Wingdings" charset="0"/>
              <a:buChar char="l"/>
              <a:defRPr/>
            </a:pPr>
            <a:endParaRPr lang="en-US" sz="2200" dirty="0" smtClean="0">
              <a:solidFill>
                <a:srgbClr val="231F20"/>
              </a:solidFill>
              <a:latin typeface="Arial Narrow" charset="0"/>
              <a:cs typeface="+mn-cs"/>
            </a:endParaRPr>
          </a:p>
        </p:txBody>
      </p:sp>
      <p:pic>
        <p:nvPicPr>
          <p:cNvPr id="2" name="Picture 1" descr="6e_c05_04e_TempMilk_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23054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3"/>
          <p:cNvSpPr>
            <a:spLocks noGrp="1" noChangeArrowheads="1"/>
          </p:cNvSpPr>
          <p:nvPr>
            <p:ph type="body" idx="1"/>
          </p:nvPr>
        </p:nvSpPr>
        <p:spPr>
          <a:xfrm>
            <a:off x="393192" y="1143000"/>
            <a:ext cx="5557795" cy="5346700"/>
          </a:xfrm>
        </p:spPr>
        <p:txBody>
          <a:bodyPr/>
          <a:lstStyle/>
          <a:p>
            <a:pPr marL="0" indent="0" eaLnBrk="1" hangingPunct="1">
              <a:lnSpc>
                <a:spcPct val="80000"/>
              </a:lnSpc>
              <a:defRPr/>
            </a:pPr>
            <a:r>
              <a:rPr lang="en-US" dirty="0">
                <a:latin typeface="Arial Narrow" charset="0"/>
                <a:cs typeface="+mn-cs"/>
              </a:rPr>
              <a:t>Temperature Criteria for Deliveries</a:t>
            </a:r>
          </a:p>
          <a:p>
            <a:pPr marL="347472" lvl="1" indent="-347472" eaLnBrk="1" hangingPunct="1">
              <a:lnSpc>
                <a:spcPct val="100000"/>
              </a:lnSpc>
              <a:spcBef>
                <a:spcPts val="900"/>
              </a:spcBef>
              <a:defRPr/>
            </a:pPr>
            <a:r>
              <a:rPr lang="en-US" b="1" dirty="0">
                <a:latin typeface="Arial Narrow" charset="0"/>
              </a:rPr>
              <a:t>Cold TCS food:</a:t>
            </a:r>
            <a:r>
              <a:rPr lang="en-US" dirty="0">
                <a:latin typeface="Arial Narrow" charset="0"/>
              </a:rPr>
              <a:t> Receive at 41°F (5°C) or lower, unless otherwise specified.</a:t>
            </a:r>
          </a:p>
          <a:p>
            <a:pPr marL="347472" lvl="1" indent="-347472" eaLnBrk="1" hangingPunct="1">
              <a:lnSpc>
                <a:spcPct val="100000"/>
              </a:lnSpc>
              <a:spcBef>
                <a:spcPts val="900"/>
              </a:spcBef>
              <a:defRPr/>
            </a:pPr>
            <a:r>
              <a:rPr lang="en-US" b="1" dirty="0">
                <a:latin typeface="Arial Narrow" charset="0"/>
              </a:rPr>
              <a:t>Live shellfish:</a:t>
            </a:r>
            <a:r>
              <a:rPr lang="en-US" dirty="0">
                <a:latin typeface="Arial Narrow" charset="0"/>
              </a:rPr>
              <a:t> Receive oysters, mussels, clams, and scallops at an air temperature of 45°F (7°C) and an internal temperature no greater than </a:t>
            </a:r>
            <a:r>
              <a:rPr lang="en-US" dirty="0" smtClean="0">
                <a:latin typeface="Arial Narrow" charset="0"/>
              </a:rPr>
              <a:t/>
            </a:r>
            <a:br>
              <a:rPr lang="en-US" dirty="0" smtClean="0">
                <a:latin typeface="Arial Narrow" charset="0"/>
              </a:rPr>
            </a:br>
            <a:r>
              <a:rPr lang="en-US" dirty="0" smtClean="0">
                <a:latin typeface="Arial Narrow" charset="0"/>
              </a:rPr>
              <a:t>50</a:t>
            </a:r>
            <a:r>
              <a:rPr lang="en-US" dirty="0">
                <a:latin typeface="Arial Narrow" charset="0"/>
              </a:rPr>
              <a:t>°F (10°C). </a:t>
            </a:r>
          </a:p>
          <a:p>
            <a:pPr marL="694944" lvl="2" indent="-347472" eaLnBrk="1" hangingPunct="1">
              <a:lnSpc>
                <a:spcPct val="100000"/>
              </a:lnSpc>
              <a:spcBef>
                <a:spcPts val="900"/>
              </a:spcBef>
              <a:defRPr/>
            </a:pPr>
            <a:r>
              <a:rPr lang="en-US" dirty="0">
                <a:latin typeface="Arial Narrow" charset="0"/>
              </a:rPr>
              <a:t>Once received, the shellfish must be cooled to 41°F (5°C) or lower in four hours.</a:t>
            </a:r>
          </a:p>
          <a:p>
            <a:pPr marL="347472" lvl="1" indent="-347472" eaLnBrk="1" hangingPunct="1">
              <a:lnSpc>
                <a:spcPct val="100000"/>
              </a:lnSpc>
              <a:spcBef>
                <a:spcPts val="900"/>
              </a:spcBef>
              <a:defRPr/>
            </a:pPr>
            <a:r>
              <a:rPr lang="en-US" b="1" dirty="0">
                <a:latin typeface="Arial Narrow" charset="0"/>
              </a:rPr>
              <a:t>Shucked shellfish:</a:t>
            </a:r>
            <a:r>
              <a:rPr lang="en-US" dirty="0">
                <a:latin typeface="Arial Narrow" charset="0"/>
              </a:rPr>
              <a:t> Receive at 45°F (7°C) </a:t>
            </a:r>
            <a:r>
              <a:rPr lang="en-US" dirty="0" smtClean="0">
                <a:latin typeface="Arial Narrow" charset="0"/>
              </a:rPr>
              <a:t/>
            </a:r>
            <a:br>
              <a:rPr lang="en-US" dirty="0" smtClean="0">
                <a:latin typeface="Arial Narrow" charset="0"/>
              </a:rPr>
            </a:br>
            <a:r>
              <a:rPr lang="en-US" dirty="0" smtClean="0">
                <a:latin typeface="Arial Narrow" charset="0"/>
              </a:rPr>
              <a:t>or </a:t>
            </a:r>
            <a:r>
              <a:rPr lang="en-US" dirty="0">
                <a:latin typeface="Arial Narrow" charset="0"/>
              </a:rPr>
              <a:t>lower. </a:t>
            </a:r>
          </a:p>
          <a:p>
            <a:pPr marL="694944" lvl="2" indent="-347472" eaLnBrk="1" hangingPunct="1">
              <a:lnSpc>
                <a:spcPct val="100000"/>
              </a:lnSpc>
              <a:spcBef>
                <a:spcPts val="900"/>
              </a:spcBef>
              <a:defRPr/>
            </a:pPr>
            <a:r>
              <a:rPr lang="en-US" dirty="0">
                <a:latin typeface="Arial Narrow" charset="0"/>
              </a:rPr>
              <a:t>Cool the shellfish to 41°F (5°C) or lower in </a:t>
            </a:r>
            <a:r>
              <a:rPr lang="en-US" dirty="0" smtClean="0">
                <a:latin typeface="Arial Narrow" charset="0"/>
              </a:rPr>
              <a:t/>
            </a:r>
            <a:br>
              <a:rPr lang="en-US" dirty="0" smtClean="0">
                <a:latin typeface="Arial Narrow" charset="0"/>
              </a:rPr>
            </a:br>
            <a:r>
              <a:rPr lang="en-US" dirty="0" smtClean="0">
                <a:latin typeface="Arial Narrow" charset="0"/>
              </a:rPr>
              <a:t>four </a:t>
            </a:r>
            <a:r>
              <a:rPr lang="en-US" dirty="0">
                <a:latin typeface="Arial Narrow" charset="0"/>
              </a:rPr>
              <a:t>hours.</a:t>
            </a:r>
          </a:p>
        </p:txBody>
      </p:sp>
      <p:sp>
        <p:nvSpPr>
          <p:cNvPr id="130051"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5-11</a:t>
            </a:r>
          </a:p>
        </p:txBody>
      </p:sp>
      <p:sp>
        <p:nvSpPr>
          <p:cNvPr id="130052" name="Rectangle 9"/>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Receiving and Inspecting</a:t>
            </a:r>
          </a:p>
        </p:txBody>
      </p:sp>
      <p:pic>
        <p:nvPicPr>
          <p:cNvPr id="2" name="Picture 1" descr="6e_c05_05_ProbeFish.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4816" y="1243013"/>
            <a:ext cx="2100072" cy="117652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8"/>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How Food Becomes Unsafe </a:t>
            </a:r>
          </a:p>
        </p:txBody>
      </p:sp>
      <p:sp>
        <p:nvSpPr>
          <p:cNvPr id="20483" name="Rectangle 20"/>
          <p:cNvSpPr>
            <a:spLocks noGrp="1" noChangeArrowheads="1"/>
          </p:cNvSpPr>
          <p:nvPr>
            <p:ph idx="1"/>
          </p:nvPr>
        </p:nvSpPr>
        <p:spPr>
          <a:xfrm>
            <a:off x="-6057900" y="2400300"/>
            <a:ext cx="5051425" cy="4983163"/>
          </a:xfrm>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571500" indent="-571500" eaLnBrk="1" hangingPunct="1">
              <a:spcBef>
                <a:spcPct val="50000"/>
              </a:spcBef>
              <a:buClr>
                <a:srgbClr val="0093D3"/>
              </a:buClr>
              <a:buFont typeface="Wingdings" pitchFamily="2" charset="2"/>
              <a:buChar char="l"/>
              <a:defRPr/>
            </a:pPr>
            <a:endParaRPr lang="en-US" sz="2200" dirty="0" smtClean="0">
              <a:solidFill>
                <a:srgbClr val="231F20"/>
              </a:solidFill>
              <a:ea typeface="+mn-ea"/>
              <a:cs typeface="+mn-cs"/>
            </a:endParaRPr>
          </a:p>
          <a:p>
            <a:pPr marL="0" indent="0" eaLnBrk="1" hangingPunct="1">
              <a:spcBef>
                <a:spcPct val="50000"/>
              </a:spcBef>
              <a:buClr>
                <a:srgbClr val="0093D3"/>
              </a:buClr>
              <a:buFont typeface="Wingdings" pitchFamily="2" charset="2"/>
              <a:buNone/>
              <a:defRPr/>
            </a:pPr>
            <a:endParaRPr lang="en-US" sz="2200" dirty="0" smtClean="0">
              <a:solidFill>
                <a:srgbClr val="231F20"/>
              </a:solidFill>
              <a:ea typeface="+mn-ea"/>
              <a:cs typeface="+mn-cs"/>
            </a:endParaRPr>
          </a:p>
          <a:p>
            <a:pPr marL="571500" indent="-571500" eaLnBrk="1" hangingPunct="1">
              <a:spcBef>
                <a:spcPct val="50000"/>
              </a:spcBef>
              <a:buClr>
                <a:srgbClr val="0093D3"/>
              </a:buClr>
              <a:buFont typeface="Wingdings" pitchFamily="2" charset="2"/>
              <a:buNone/>
              <a:defRPr/>
            </a:pPr>
            <a:endParaRPr lang="en-US" dirty="0" smtClean="0">
              <a:ea typeface="+mn-ea"/>
              <a:cs typeface="+mn-cs"/>
            </a:endParaRPr>
          </a:p>
          <a:p>
            <a:pPr marL="571500" indent="-571500" eaLnBrk="1" hangingPunct="1">
              <a:spcBef>
                <a:spcPct val="50000"/>
              </a:spcBef>
              <a:buClr>
                <a:srgbClr val="0093D3"/>
              </a:buClr>
              <a:buFont typeface="Wingdings" pitchFamily="2" charset="2"/>
              <a:buChar char="l"/>
              <a:defRPr/>
            </a:pPr>
            <a:endParaRPr lang="en-US" sz="2200" dirty="0" smtClean="0">
              <a:solidFill>
                <a:srgbClr val="231F20"/>
              </a:solidFill>
              <a:ea typeface="+mn-ea"/>
              <a:cs typeface="+mn-cs"/>
            </a:endParaRPr>
          </a:p>
          <a:p>
            <a:pPr marL="571500" indent="-571500" eaLnBrk="1" hangingPunct="1">
              <a:spcBef>
                <a:spcPct val="50000"/>
              </a:spcBef>
              <a:buClr>
                <a:srgbClr val="0093D3"/>
              </a:buClr>
              <a:buFont typeface="Wingdings" pitchFamily="2" charset="2"/>
              <a:buChar char="l"/>
              <a:defRPr/>
            </a:pPr>
            <a:endParaRPr lang="en-US" sz="2200" dirty="0" smtClean="0">
              <a:solidFill>
                <a:srgbClr val="231F20"/>
              </a:solidFill>
              <a:ea typeface="+mn-ea"/>
              <a:cs typeface="+mn-cs"/>
            </a:endParaRPr>
          </a:p>
          <a:p>
            <a:pPr marL="571500" indent="-571500" eaLnBrk="1" hangingPunct="1">
              <a:spcBef>
                <a:spcPct val="50000"/>
              </a:spcBef>
              <a:buClr>
                <a:srgbClr val="0093D3"/>
              </a:buClr>
              <a:buFont typeface="Wingdings" pitchFamily="2" charset="2"/>
              <a:buNone/>
              <a:defRPr/>
            </a:pPr>
            <a:endParaRPr lang="en-US" dirty="0">
              <a:ea typeface="+mn-ea"/>
              <a:cs typeface="+mn-cs"/>
            </a:endParaRPr>
          </a:p>
          <a:p>
            <a:pPr marL="571500" indent="-571500" eaLnBrk="1" hangingPunct="1">
              <a:spcBef>
                <a:spcPct val="50000"/>
              </a:spcBef>
              <a:buClr>
                <a:srgbClr val="0093D3"/>
              </a:buClr>
              <a:buFont typeface="Wingdings" pitchFamily="2" charset="2"/>
              <a:buNone/>
              <a:defRPr/>
            </a:pPr>
            <a:endParaRPr lang="en-US" dirty="0" smtClean="0">
              <a:ea typeface="+mn-ea"/>
              <a:cs typeface="+mn-cs"/>
            </a:endParaRPr>
          </a:p>
          <a:p>
            <a:pPr marL="571500" indent="-571500" eaLnBrk="1" hangingPunct="1">
              <a:spcBef>
                <a:spcPct val="50000"/>
              </a:spcBef>
              <a:buClr>
                <a:srgbClr val="0093D3"/>
              </a:buClr>
              <a:buFont typeface="Wingdings" pitchFamily="2" charset="2"/>
              <a:buChar char="l"/>
              <a:defRPr/>
            </a:pPr>
            <a:endParaRPr lang="en-US" sz="2200" dirty="0" smtClean="0">
              <a:solidFill>
                <a:srgbClr val="231F20"/>
              </a:solidFill>
              <a:ea typeface="+mn-ea"/>
              <a:cs typeface="+mn-cs"/>
            </a:endParaRPr>
          </a:p>
          <a:p>
            <a:pPr marL="571500" indent="-571500" eaLnBrk="1" hangingPunct="1">
              <a:spcBef>
                <a:spcPct val="50000"/>
              </a:spcBef>
              <a:buClr>
                <a:srgbClr val="0093D3"/>
              </a:buClr>
              <a:buFont typeface="Wingdings" pitchFamily="2" charset="2"/>
              <a:buChar char="l"/>
              <a:defRPr/>
            </a:pPr>
            <a:endParaRPr lang="en-US" sz="2200" dirty="0" smtClean="0">
              <a:solidFill>
                <a:srgbClr val="231F20"/>
              </a:solidFill>
              <a:ea typeface="+mn-ea"/>
              <a:cs typeface="+mn-cs"/>
            </a:endParaRPr>
          </a:p>
        </p:txBody>
      </p:sp>
      <p:sp>
        <p:nvSpPr>
          <p:cNvPr id="24580" name="Text Box 308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1-12</a:t>
            </a:r>
          </a:p>
        </p:txBody>
      </p:sp>
      <p:sp>
        <p:nvSpPr>
          <p:cNvPr id="4" name="Rectangle 3"/>
          <p:cNvSpPr/>
          <p:nvPr/>
        </p:nvSpPr>
        <p:spPr>
          <a:xfrm>
            <a:off x="611364" y="2728913"/>
            <a:ext cx="3419475" cy="346249"/>
          </a:xfrm>
          <a:prstGeom prst="rect">
            <a:avLst/>
          </a:prstGeom>
        </p:spPr>
        <p:txBody>
          <a:bodyPr>
            <a:spAutoFit/>
          </a:bodyPr>
          <a:lstStyle/>
          <a:p>
            <a:pPr marL="571500" indent="-571500" algn="ctr">
              <a:lnSpc>
                <a:spcPct val="90000"/>
              </a:lnSpc>
              <a:spcBef>
                <a:spcPct val="50000"/>
              </a:spcBef>
              <a:buClr>
                <a:srgbClr val="0093D3"/>
              </a:buClr>
              <a:buSzPct val="75000"/>
              <a:defRPr/>
            </a:pPr>
            <a:r>
              <a:rPr lang="en-US" sz="1800" kern="0" dirty="0">
                <a:solidFill>
                  <a:srgbClr val="00AEEF"/>
                </a:solidFill>
                <a:latin typeface="+mj-lt"/>
                <a:ea typeface="+mn-ea"/>
                <a:cs typeface="+mn-cs"/>
              </a:rPr>
              <a:t>Time-temperature abuse</a:t>
            </a:r>
          </a:p>
        </p:txBody>
      </p:sp>
      <p:sp>
        <p:nvSpPr>
          <p:cNvPr id="5" name="Rectangle 4"/>
          <p:cNvSpPr/>
          <p:nvPr/>
        </p:nvSpPr>
        <p:spPr>
          <a:xfrm>
            <a:off x="5193762" y="2728913"/>
            <a:ext cx="2908300" cy="346249"/>
          </a:xfrm>
          <a:prstGeom prst="rect">
            <a:avLst/>
          </a:prstGeom>
        </p:spPr>
        <p:txBody>
          <a:bodyPr>
            <a:spAutoFit/>
          </a:bodyPr>
          <a:lstStyle/>
          <a:p>
            <a:pPr marL="571500" indent="-571500" algn="ctr">
              <a:lnSpc>
                <a:spcPct val="90000"/>
              </a:lnSpc>
              <a:spcBef>
                <a:spcPct val="50000"/>
              </a:spcBef>
              <a:buClr>
                <a:srgbClr val="0093D3"/>
              </a:buClr>
              <a:buSzPct val="75000"/>
              <a:defRPr/>
            </a:pPr>
            <a:r>
              <a:rPr lang="en-US" sz="1800" kern="0" dirty="0">
                <a:solidFill>
                  <a:srgbClr val="00AEEF"/>
                </a:solidFill>
                <a:latin typeface="+mj-lt"/>
                <a:ea typeface="+mn-ea"/>
                <a:cs typeface="+mn-cs"/>
              </a:rPr>
              <a:t>Cross-contamination</a:t>
            </a:r>
          </a:p>
        </p:txBody>
      </p:sp>
      <p:sp>
        <p:nvSpPr>
          <p:cNvPr id="6" name="Rectangle 5"/>
          <p:cNvSpPr/>
          <p:nvPr/>
        </p:nvSpPr>
        <p:spPr>
          <a:xfrm>
            <a:off x="813770" y="5243820"/>
            <a:ext cx="3014662" cy="346249"/>
          </a:xfrm>
          <a:prstGeom prst="rect">
            <a:avLst/>
          </a:prstGeom>
        </p:spPr>
        <p:txBody>
          <a:bodyPr>
            <a:spAutoFit/>
          </a:bodyPr>
          <a:lstStyle/>
          <a:p>
            <a:pPr marL="571500" indent="-571500" algn="ctr">
              <a:lnSpc>
                <a:spcPct val="90000"/>
              </a:lnSpc>
              <a:spcBef>
                <a:spcPct val="50000"/>
              </a:spcBef>
              <a:buClr>
                <a:srgbClr val="0093D3"/>
              </a:buClr>
              <a:buSzPct val="75000"/>
              <a:defRPr/>
            </a:pPr>
            <a:r>
              <a:rPr lang="en-US" sz="1800" kern="0" dirty="0">
                <a:solidFill>
                  <a:srgbClr val="00AEEF"/>
                </a:solidFill>
                <a:latin typeface="+mj-lt"/>
                <a:ea typeface="+mn-ea"/>
                <a:cs typeface="+mn-cs"/>
              </a:rPr>
              <a:t>Poor personal hygiene</a:t>
            </a:r>
          </a:p>
        </p:txBody>
      </p:sp>
      <p:sp>
        <p:nvSpPr>
          <p:cNvPr id="7" name="Rectangle 6"/>
          <p:cNvSpPr/>
          <p:nvPr/>
        </p:nvSpPr>
        <p:spPr>
          <a:xfrm>
            <a:off x="4761962" y="5243820"/>
            <a:ext cx="3771900" cy="346249"/>
          </a:xfrm>
          <a:prstGeom prst="rect">
            <a:avLst/>
          </a:prstGeom>
        </p:spPr>
        <p:txBody>
          <a:bodyPr>
            <a:spAutoFit/>
          </a:bodyPr>
          <a:lstStyle/>
          <a:p>
            <a:pPr marL="571500" indent="-571500" algn="ctr">
              <a:lnSpc>
                <a:spcPct val="90000"/>
              </a:lnSpc>
              <a:spcBef>
                <a:spcPct val="50000"/>
              </a:spcBef>
              <a:buClr>
                <a:srgbClr val="0093D3"/>
              </a:buClr>
              <a:buSzPct val="75000"/>
              <a:defRPr/>
            </a:pPr>
            <a:r>
              <a:rPr lang="en-US" sz="1800" kern="0" dirty="0">
                <a:solidFill>
                  <a:schemeClr val="accent3"/>
                </a:solidFill>
                <a:latin typeface="+mj-lt"/>
                <a:ea typeface="+mn-ea"/>
                <a:cs typeface="+mn-cs"/>
              </a:rPr>
              <a:t>Poor cleaning and sanitizing</a:t>
            </a:r>
          </a:p>
        </p:txBody>
      </p:sp>
      <p:pic>
        <p:nvPicPr>
          <p:cNvPr id="2" name="Picture 1" descr="6e_c01_5_cross contaminan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99400" y="1243013"/>
            <a:ext cx="2097024" cy="1484376"/>
          </a:xfrm>
          <a:prstGeom prst="rect">
            <a:avLst/>
          </a:prstGeom>
        </p:spPr>
      </p:pic>
      <p:pic>
        <p:nvPicPr>
          <p:cNvPr id="3" name="Picture 2" descr="6e_c01_5_personalhygiene.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71065" y="3605213"/>
            <a:ext cx="2100072" cy="1399032"/>
          </a:xfrm>
          <a:prstGeom prst="rect">
            <a:avLst/>
          </a:prstGeom>
        </p:spPr>
      </p:pic>
      <p:pic>
        <p:nvPicPr>
          <p:cNvPr id="8" name="Picture 7" descr="6e_c01_5_poorcleaning.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96352" y="3605213"/>
            <a:ext cx="2103120" cy="1652016"/>
          </a:xfrm>
          <a:prstGeom prst="rect">
            <a:avLst/>
          </a:prstGeom>
        </p:spPr>
      </p:pic>
      <p:pic>
        <p:nvPicPr>
          <p:cNvPr id="9" name="Picture 8" descr="6e_c01_5_PotatoSalad_TempChck.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72589" y="1226249"/>
            <a:ext cx="2097024" cy="150266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3"/>
          <p:cNvSpPr>
            <a:spLocks noGrp="1" noChangeArrowheads="1"/>
          </p:cNvSpPr>
          <p:nvPr>
            <p:ph type="body" idx="1"/>
          </p:nvPr>
        </p:nvSpPr>
        <p:spPr>
          <a:xfrm>
            <a:off x="393192" y="1143000"/>
            <a:ext cx="5829300" cy="5346700"/>
          </a:xfrm>
        </p:spPr>
        <p:txBody>
          <a:bodyPr/>
          <a:lstStyle/>
          <a:p>
            <a:pPr marL="0" indent="0" eaLnBrk="1" hangingPunct="1">
              <a:lnSpc>
                <a:spcPct val="80000"/>
              </a:lnSpc>
              <a:defRPr/>
            </a:pPr>
            <a:r>
              <a:rPr lang="en-US" dirty="0">
                <a:latin typeface="Arial Narrow" charset="0"/>
                <a:cs typeface="+mn-cs"/>
              </a:rPr>
              <a:t>Temperature Criteria for </a:t>
            </a:r>
            <a:r>
              <a:rPr lang="en-US" dirty="0" smtClean="0">
                <a:latin typeface="Arial Narrow" charset="0"/>
                <a:cs typeface="+mn-cs"/>
              </a:rPr>
              <a:t>Deliveries: </a:t>
            </a:r>
            <a:r>
              <a:rPr lang="en-US" sz="1800" i="1" dirty="0" smtClean="0">
                <a:latin typeface="Arial Narrow" charset="0"/>
                <a:cs typeface="+mn-cs"/>
              </a:rPr>
              <a:t>continued</a:t>
            </a:r>
            <a:endParaRPr lang="en-US" sz="1800" i="1" dirty="0">
              <a:latin typeface="Arial Narrow" charset="0"/>
              <a:cs typeface="+mn-cs"/>
            </a:endParaRPr>
          </a:p>
          <a:p>
            <a:pPr marL="347472" lvl="1" indent="-347472" eaLnBrk="1" hangingPunct="1">
              <a:lnSpc>
                <a:spcPct val="100000"/>
              </a:lnSpc>
              <a:spcBef>
                <a:spcPts val="900"/>
              </a:spcBef>
              <a:defRPr/>
            </a:pPr>
            <a:r>
              <a:rPr lang="en-US" b="1" dirty="0">
                <a:latin typeface="Arial Narrow" charset="0"/>
              </a:rPr>
              <a:t>Shell eggs: </a:t>
            </a:r>
            <a:r>
              <a:rPr lang="en-US" dirty="0">
                <a:latin typeface="Arial Narrow" charset="0"/>
              </a:rPr>
              <a:t>Receive at an air temperature of 45°F (7°C) or lower.</a:t>
            </a:r>
          </a:p>
          <a:p>
            <a:pPr marL="347472" lvl="1" indent="-347472" eaLnBrk="1" hangingPunct="1">
              <a:lnSpc>
                <a:spcPct val="100000"/>
              </a:lnSpc>
              <a:spcBef>
                <a:spcPts val="900"/>
              </a:spcBef>
              <a:defRPr/>
            </a:pPr>
            <a:r>
              <a:rPr lang="en-US" b="1" dirty="0">
                <a:latin typeface="Arial Narrow" charset="0"/>
              </a:rPr>
              <a:t>Milk:</a:t>
            </a:r>
            <a:r>
              <a:rPr lang="en-US" dirty="0">
                <a:latin typeface="Arial Narrow" charset="0"/>
              </a:rPr>
              <a:t> Receive at 45°F (7°C) or lower. </a:t>
            </a:r>
          </a:p>
          <a:p>
            <a:pPr marL="694944" lvl="2" indent="-347472" eaLnBrk="1" hangingPunct="1">
              <a:lnSpc>
                <a:spcPct val="100000"/>
              </a:lnSpc>
              <a:spcBef>
                <a:spcPts val="900"/>
              </a:spcBef>
              <a:defRPr/>
            </a:pPr>
            <a:r>
              <a:rPr lang="en-US" dirty="0">
                <a:latin typeface="Arial Narrow" charset="0"/>
              </a:rPr>
              <a:t>Cool the milk to 41°F (5°C) or lower in four hours.</a:t>
            </a:r>
          </a:p>
          <a:p>
            <a:pPr marL="347472" lvl="1" indent="-347472" eaLnBrk="1" hangingPunct="1">
              <a:lnSpc>
                <a:spcPct val="100000"/>
              </a:lnSpc>
              <a:spcBef>
                <a:spcPts val="900"/>
              </a:spcBef>
              <a:defRPr/>
            </a:pPr>
            <a:r>
              <a:rPr lang="en-US" b="1" dirty="0">
                <a:latin typeface="Arial Narrow" charset="0"/>
              </a:rPr>
              <a:t>Hot TCS food:</a:t>
            </a:r>
            <a:r>
              <a:rPr lang="en-US" dirty="0">
                <a:latin typeface="Arial Narrow" charset="0"/>
              </a:rPr>
              <a:t> Receive at 135°F (57°C) or higher.</a:t>
            </a:r>
          </a:p>
          <a:p>
            <a:pPr marL="347472" lvl="1" indent="-347472" eaLnBrk="1" hangingPunct="1">
              <a:lnSpc>
                <a:spcPct val="100000"/>
              </a:lnSpc>
              <a:spcBef>
                <a:spcPts val="900"/>
              </a:spcBef>
              <a:defRPr/>
            </a:pPr>
            <a:r>
              <a:rPr lang="en-US" b="1" dirty="0">
                <a:latin typeface="Arial Narrow" charset="0"/>
              </a:rPr>
              <a:t>Frozen food: </a:t>
            </a:r>
            <a:r>
              <a:rPr lang="en-US" dirty="0">
                <a:latin typeface="Arial Narrow" charset="0"/>
              </a:rPr>
              <a:t>Receive frozen solid. </a:t>
            </a:r>
            <a:endParaRPr lang="en-US" dirty="0">
              <a:solidFill>
                <a:srgbClr val="000000"/>
              </a:solidFill>
              <a:latin typeface="Arial Narrow" charset="0"/>
            </a:endParaRPr>
          </a:p>
        </p:txBody>
      </p:sp>
      <p:sp>
        <p:nvSpPr>
          <p:cNvPr id="131075"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5-12</a:t>
            </a:r>
          </a:p>
        </p:txBody>
      </p:sp>
      <p:sp>
        <p:nvSpPr>
          <p:cNvPr id="131076" name="Rectangle 9"/>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Receiving and Inspecting</a:t>
            </a:r>
          </a:p>
        </p:txBody>
      </p:sp>
      <p:pic>
        <p:nvPicPr>
          <p:cNvPr id="2" name="Picture 1" descr="6e_c05_1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40817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3"/>
          <p:cNvSpPr>
            <a:spLocks noGrp="1" noChangeArrowheads="1"/>
          </p:cNvSpPr>
          <p:nvPr>
            <p:ph type="body" idx="1"/>
          </p:nvPr>
        </p:nvSpPr>
        <p:spPr>
          <a:xfrm>
            <a:off x="393192" y="1143000"/>
            <a:ext cx="4832058" cy="5346700"/>
          </a:xfrm>
        </p:spPr>
        <p:txBody>
          <a:bodyPr/>
          <a:lstStyle/>
          <a:p>
            <a:pPr marL="0" indent="0" eaLnBrk="1" hangingPunct="1">
              <a:lnSpc>
                <a:spcPct val="80000"/>
              </a:lnSpc>
              <a:defRPr/>
            </a:pPr>
            <a:r>
              <a:rPr lang="en-US" dirty="0">
                <a:latin typeface="Arial Narrow" charset="0"/>
                <a:cs typeface="+mn-cs"/>
              </a:rPr>
              <a:t>Temperature Criteria for </a:t>
            </a:r>
            <a:r>
              <a:rPr lang="en-US" dirty="0" smtClean="0">
                <a:latin typeface="Arial Narrow" charset="0"/>
                <a:cs typeface="+mn-cs"/>
              </a:rPr>
              <a:t>Deliveries: </a:t>
            </a:r>
            <a:r>
              <a:rPr lang="en-US" sz="1800" i="1" dirty="0" smtClean="0">
                <a:latin typeface="Arial Narrow" charset="0"/>
                <a:cs typeface="+mn-cs"/>
              </a:rPr>
              <a:t>continued</a:t>
            </a:r>
            <a:endParaRPr lang="en-US" sz="1800" i="1" dirty="0">
              <a:latin typeface="Arial Narrow" charset="0"/>
              <a:cs typeface="+mn-cs"/>
            </a:endParaRPr>
          </a:p>
          <a:p>
            <a:pPr marL="347472" lvl="1" indent="-347472" eaLnBrk="1" hangingPunct="1">
              <a:lnSpc>
                <a:spcPct val="100000"/>
              </a:lnSpc>
              <a:spcBef>
                <a:spcPts val="900"/>
              </a:spcBef>
              <a:spcAft>
                <a:spcPts val="0"/>
              </a:spcAft>
              <a:defRPr/>
            </a:pPr>
            <a:r>
              <a:rPr lang="en-US" dirty="0">
                <a:latin typeface="Arial Narrow" charset="0"/>
              </a:rPr>
              <a:t>Reject frozen food if there is evidence of thawing and refreezing:</a:t>
            </a:r>
          </a:p>
          <a:p>
            <a:pPr marL="694944" lvl="2" indent="-347472" eaLnBrk="1" hangingPunct="1">
              <a:lnSpc>
                <a:spcPct val="100000"/>
              </a:lnSpc>
              <a:spcBef>
                <a:spcPts val="900"/>
              </a:spcBef>
              <a:spcAft>
                <a:spcPts val="0"/>
              </a:spcAft>
              <a:defRPr/>
            </a:pPr>
            <a:r>
              <a:rPr lang="en-US" dirty="0">
                <a:latin typeface="Arial Narrow" charset="0"/>
              </a:rPr>
              <a:t>Fluids or water stains in case bottoms or </a:t>
            </a:r>
            <a:r>
              <a:rPr lang="en-US" dirty="0" smtClean="0">
                <a:latin typeface="Arial Narrow" charset="0"/>
              </a:rPr>
              <a:t/>
            </a:r>
            <a:br>
              <a:rPr lang="en-US" dirty="0" smtClean="0">
                <a:latin typeface="Arial Narrow" charset="0"/>
              </a:rPr>
            </a:br>
            <a:r>
              <a:rPr lang="en-US" dirty="0" smtClean="0">
                <a:latin typeface="Arial Narrow" charset="0"/>
              </a:rPr>
              <a:t>on </a:t>
            </a:r>
            <a:r>
              <a:rPr lang="en-US" dirty="0">
                <a:latin typeface="Arial Narrow" charset="0"/>
              </a:rPr>
              <a:t>packaging</a:t>
            </a:r>
            <a:endParaRPr lang="en-US" dirty="0">
              <a:solidFill>
                <a:srgbClr val="000000"/>
              </a:solidFill>
              <a:latin typeface="Arial Narrow" charset="0"/>
            </a:endParaRPr>
          </a:p>
          <a:p>
            <a:pPr marL="694944" lvl="2" indent="-347472" eaLnBrk="1" hangingPunct="1">
              <a:lnSpc>
                <a:spcPct val="100000"/>
              </a:lnSpc>
              <a:spcBef>
                <a:spcPts val="900"/>
              </a:spcBef>
              <a:spcAft>
                <a:spcPts val="0"/>
              </a:spcAft>
              <a:defRPr/>
            </a:pPr>
            <a:r>
              <a:rPr lang="en-US" dirty="0">
                <a:latin typeface="Arial Narrow" charset="0"/>
              </a:rPr>
              <a:t>Ice crystals or frozen liquids on the food </a:t>
            </a:r>
            <a:r>
              <a:rPr lang="en-US" dirty="0" smtClean="0">
                <a:latin typeface="Arial Narrow" charset="0"/>
              </a:rPr>
              <a:t/>
            </a:r>
            <a:br>
              <a:rPr lang="en-US" dirty="0" smtClean="0">
                <a:latin typeface="Arial Narrow" charset="0"/>
              </a:rPr>
            </a:br>
            <a:r>
              <a:rPr lang="en-US" dirty="0" smtClean="0">
                <a:latin typeface="Arial Narrow" charset="0"/>
              </a:rPr>
              <a:t>or </a:t>
            </a:r>
            <a:r>
              <a:rPr lang="en-US" dirty="0">
                <a:latin typeface="Arial Narrow" charset="0"/>
              </a:rPr>
              <a:t>packaging</a:t>
            </a:r>
            <a:endParaRPr lang="en-US" dirty="0">
              <a:solidFill>
                <a:srgbClr val="000000"/>
              </a:solidFill>
              <a:latin typeface="Arial Narrow" charset="0"/>
            </a:endParaRPr>
          </a:p>
        </p:txBody>
      </p:sp>
      <p:sp>
        <p:nvSpPr>
          <p:cNvPr id="132099"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5-13</a:t>
            </a:r>
          </a:p>
        </p:txBody>
      </p:sp>
      <p:sp>
        <p:nvSpPr>
          <p:cNvPr id="132100" name="Rectangle 9"/>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Receiving and Inspecting</a:t>
            </a:r>
          </a:p>
        </p:txBody>
      </p:sp>
      <p:pic>
        <p:nvPicPr>
          <p:cNvPr id="2" name="Picture 1" descr="6e_c05_05_badshrimp.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30222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Rectangle 4"/>
          <p:cNvSpPr>
            <a:spLocks noGrp="1" noChangeArrowheads="1"/>
          </p:cNvSpPr>
          <p:nvPr>
            <p:ph type="body" idx="1"/>
          </p:nvPr>
        </p:nvSpPr>
        <p:spPr>
          <a:xfrm>
            <a:off x="393192" y="1143000"/>
            <a:ext cx="5745060" cy="5263161"/>
          </a:xfrm>
        </p:spPr>
        <p:txBody>
          <a:bodyPr/>
          <a:lstStyle/>
          <a:p>
            <a:pPr marL="0" indent="0" eaLnBrk="1" hangingPunct="1">
              <a:defRPr/>
            </a:pPr>
            <a:r>
              <a:rPr lang="en-US" dirty="0">
                <a:latin typeface="Arial Narrow" charset="0"/>
                <a:cs typeface="+mn-cs"/>
              </a:rPr>
              <a:t>Reject packaged items with:</a:t>
            </a:r>
          </a:p>
          <a:p>
            <a:pPr marL="347472" lvl="1" indent="-347472" eaLnBrk="1" hangingPunct="1">
              <a:lnSpc>
                <a:spcPct val="100000"/>
              </a:lnSpc>
              <a:spcBef>
                <a:spcPts val="900"/>
              </a:spcBef>
              <a:defRPr/>
            </a:pPr>
            <a:r>
              <a:rPr lang="en-US" dirty="0">
                <a:latin typeface="Arial Narrow" charset="0"/>
              </a:rPr>
              <a:t>Tears, holes, or punctures in packaging; reject cans with swollen ends, rust, or dents</a:t>
            </a:r>
          </a:p>
          <a:p>
            <a:pPr marL="347472" lvl="1" indent="-347472" eaLnBrk="1" hangingPunct="1">
              <a:lnSpc>
                <a:spcPct val="100000"/>
              </a:lnSpc>
              <a:spcBef>
                <a:spcPts val="900"/>
              </a:spcBef>
              <a:defRPr/>
            </a:pPr>
            <a:r>
              <a:rPr lang="en-US" dirty="0">
                <a:latin typeface="Arial Narrow" charset="0"/>
              </a:rPr>
              <a:t>Bloating or leaking (ROP food)</a:t>
            </a:r>
          </a:p>
          <a:p>
            <a:pPr marL="347472" lvl="1" indent="-347472" eaLnBrk="1" hangingPunct="1">
              <a:lnSpc>
                <a:spcPct val="100000"/>
              </a:lnSpc>
              <a:spcBef>
                <a:spcPts val="900"/>
              </a:spcBef>
              <a:defRPr/>
            </a:pPr>
            <a:r>
              <a:rPr lang="en-US" dirty="0">
                <a:latin typeface="Arial Narrow" charset="0"/>
              </a:rPr>
              <a:t>Broken cartons or seals </a:t>
            </a:r>
          </a:p>
          <a:p>
            <a:pPr marL="347472" lvl="1" indent="-347472" eaLnBrk="1" hangingPunct="1">
              <a:lnSpc>
                <a:spcPct val="100000"/>
              </a:lnSpc>
              <a:spcBef>
                <a:spcPts val="900"/>
              </a:spcBef>
              <a:defRPr/>
            </a:pPr>
            <a:r>
              <a:rPr lang="en-US" dirty="0">
                <a:latin typeface="Arial Narrow" charset="0"/>
              </a:rPr>
              <a:t>Dirty and discolored packaging</a:t>
            </a:r>
          </a:p>
          <a:p>
            <a:pPr marL="347472" lvl="1" indent="-347472" eaLnBrk="1" hangingPunct="1">
              <a:lnSpc>
                <a:spcPct val="100000"/>
              </a:lnSpc>
              <a:spcBef>
                <a:spcPts val="900"/>
              </a:spcBef>
              <a:defRPr/>
            </a:pPr>
            <a:r>
              <a:rPr lang="en-US" dirty="0">
                <a:latin typeface="Arial Narrow" charset="0"/>
              </a:rPr>
              <a:t>Leaks, dampness, or water stains</a:t>
            </a:r>
          </a:p>
          <a:p>
            <a:pPr marL="347472" lvl="1" indent="-347472" eaLnBrk="1" hangingPunct="1">
              <a:lnSpc>
                <a:spcPct val="100000"/>
              </a:lnSpc>
              <a:spcBef>
                <a:spcPts val="900"/>
              </a:spcBef>
              <a:defRPr/>
            </a:pPr>
            <a:r>
              <a:rPr lang="en-US" dirty="0">
                <a:latin typeface="Arial Narrow" charset="0"/>
              </a:rPr>
              <a:t>Signs of pests or pest damage</a:t>
            </a:r>
          </a:p>
          <a:p>
            <a:pPr marL="347472" lvl="1" indent="-347472" eaLnBrk="1" hangingPunct="1">
              <a:lnSpc>
                <a:spcPct val="100000"/>
              </a:lnSpc>
              <a:spcBef>
                <a:spcPts val="900"/>
              </a:spcBef>
              <a:defRPr/>
            </a:pPr>
            <a:r>
              <a:rPr lang="en-US" dirty="0">
                <a:latin typeface="Arial Narrow" charset="0"/>
              </a:rPr>
              <a:t>Expired use-by/expiration dates</a:t>
            </a:r>
          </a:p>
          <a:p>
            <a:pPr marL="347472" lvl="1" indent="-347472" eaLnBrk="1" hangingPunct="1">
              <a:lnSpc>
                <a:spcPct val="100000"/>
              </a:lnSpc>
              <a:spcBef>
                <a:spcPts val="900"/>
              </a:spcBef>
              <a:defRPr/>
            </a:pPr>
            <a:r>
              <a:rPr lang="en-US" dirty="0">
                <a:latin typeface="Arial Narrow" charset="0"/>
              </a:rPr>
              <a:t>Evidence of tampering</a:t>
            </a:r>
          </a:p>
        </p:txBody>
      </p:sp>
      <p:sp>
        <p:nvSpPr>
          <p:cNvPr id="133124" name="Text Box 11"/>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5-14</a:t>
            </a:r>
          </a:p>
        </p:txBody>
      </p:sp>
      <p:sp>
        <p:nvSpPr>
          <p:cNvPr id="133125" name="Rectangle 13"/>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Receiving and Inspecting</a:t>
            </a:r>
          </a:p>
        </p:txBody>
      </p:sp>
      <p:pic>
        <p:nvPicPr>
          <p:cNvPr id="2" name="Picture 1" descr="6e_c05_06_Stainedflou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215508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3"/>
          <p:cNvSpPr>
            <a:spLocks noGrp="1" noChangeArrowheads="1"/>
          </p:cNvSpPr>
          <p:nvPr>
            <p:ph type="body" idx="1"/>
          </p:nvPr>
        </p:nvSpPr>
        <p:spPr>
          <a:xfrm>
            <a:off x="393192" y="1143000"/>
            <a:ext cx="5073363" cy="4773805"/>
          </a:xfrm>
        </p:spPr>
        <p:txBody>
          <a:bodyPr/>
          <a:lstStyle/>
          <a:p>
            <a:pPr marL="0" indent="0" eaLnBrk="1" hangingPunct="1">
              <a:defRPr/>
            </a:pPr>
            <a:r>
              <a:rPr lang="en-US" dirty="0">
                <a:latin typeface="Arial Narrow" charset="0"/>
                <a:cs typeface="+mn-cs"/>
              </a:rPr>
              <a:t>Required Documents:</a:t>
            </a:r>
          </a:p>
          <a:p>
            <a:pPr marL="347472" lvl="1" indent="-347472" eaLnBrk="1" hangingPunct="1">
              <a:lnSpc>
                <a:spcPct val="100000"/>
              </a:lnSpc>
              <a:spcBef>
                <a:spcPts val="900"/>
              </a:spcBef>
              <a:defRPr/>
            </a:pPr>
            <a:r>
              <a:rPr lang="en-US" dirty="0">
                <a:latin typeface="Arial Narrow" charset="0"/>
              </a:rPr>
              <a:t>Shellfish must be received with </a:t>
            </a:r>
            <a:r>
              <a:rPr lang="en-US" dirty="0" err="1">
                <a:latin typeface="Arial Narrow" charset="0"/>
              </a:rPr>
              <a:t>shellstock</a:t>
            </a:r>
            <a:r>
              <a:rPr lang="en-US" dirty="0">
                <a:latin typeface="Arial Narrow" charset="0"/>
              </a:rPr>
              <a:t> identification tags: </a:t>
            </a:r>
          </a:p>
          <a:p>
            <a:pPr marL="694944" lvl="2" indent="-347472" eaLnBrk="1" hangingPunct="1">
              <a:lnSpc>
                <a:spcPct val="100000"/>
              </a:lnSpc>
              <a:spcBef>
                <a:spcPts val="900"/>
              </a:spcBef>
              <a:defRPr/>
            </a:pPr>
            <a:r>
              <a:rPr lang="en-US" dirty="0">
                <a:latin typeface="Arial Narrow" charset="0"/>
              </a:rPr>
              <a:t>Tags indicate when and where the shellfish were harvested. </a:t>
            </a:r>
          </a:p>
          <a:p>
            <a:pPr marL="694944" lvl="2" indent="-347472" eaLnBrk="1" hangingPunct="1">
              <a:lnSpc>
                <a:spcPct val="100000"/>
              </a:lnSpc>
              <a:spcBef>
                <a:spcPts val="900"/>
              </a:spcBef>
              <a:defRPr/>
            </a:pPr>
            <a:r>
              <a:rPr lang="en-US" dirty="0">
                <a:latin typeface="Arial Narrow" charset="0"/>
              </a:rPr>
              <a:t>Must be kept on file for 90 days from the date the last shellfish was used from its delivery container.</a:t>
            </a:r>
          </a:p>
        </p:txBody>
      </p:sp>
      <p:sp>
        <p:nvSpPr>
          <p:cNvPr id="134147"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5-15</a:t>
            </a:r>
          </a:p>
        </p:txBody>
      </p:sp>
      <p:sp>
        <p:nvSpPr>
          <p:cNvPr id="134148"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Receiving and Inspecting</a:t>
            </a:r>
          </a:p>
        </p:txBody>
      </p:sp>
      <p:pic>
        <p:nvPicPr>
          <p:cNvPr id="2" name="Picture 1" descr="6e_c05_1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40208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a:spLocks noGrp="1" noChangeArrowheads="1"/>
          </p:cNvSpPr>
          <p:nvPr>
            <p:ph type="body" idx="1"/>
          </p:nvPr>
        </p:nvSpPr>
        <p:spPr>
          <a:xfrm>
            <a:off x="393192" y="1143000"/>
            <a:ext cx="8240713" cy="4622888"/>
          </a:xfrm>
        </p:spPr>
        <p:txBody>
          <a:bodyPr/>
          <a:lstStyle/>
          <a:p>
            <a:pPr marL="0" indent="0" eaLnBrk="1" hangingPunct="1">
              <a:defRPr/>
            </a:pPr>
            <a:r>
              <a:rPr lang="en-US" dirty="0">
                <a:latin typeface="Arial Narrow" charset="0"/>
                <a:cs typeface="+mn-cs"/>
              </a:rPr>
              <a:t>Required </a:t>
            </a:r>
            <a:r>
              <a:rPr lang="en-US" dirty="0" smtClean="0">
                <a:latin typeface="Arial Narrow" charset="0"/>
                <a:cs typeface="+mn-cs"/>
              </a:rPr>
              <a:t>Documents: </a:t>
            </a:r>
            <a:r>
              <a:rPr lang="en-US" sz="1800" dirty="0" smtClean="0">
                <a:latin typeface="Arial Narrow" charset="0"/>
                <a:cs typeface="+mn-cs"/>
              </a:rPr>
              <a:t>continued</a:t>
            </a:r>
            <a:endParaRPr lang="en-US" sz="1800" dirty="0">
              <a:latin typeface="Arial Narrow" charset="0"/>
              <a:cs typeface="+mn-cs"/>
            </a:endParaRPr>
          </a:p>
          <a:p>
            <a:pPr marL="347472" lvl="1" indent="-347472" eaLnBrk="1" hangingPunct="1">
              <a:lnSpc>
                <a:spcPct val="100000"/>
              </a:lnSpc>
              <a:spcBef>
                <a:spcPts val="900"/>
              </a:spcBef>
              <a:defRPr/>
            </a:pPr>
            <a:r>
              <a:rPr lang="en-US" dirty="0">
                <a:latin typeface="Arial Narrow" charset="0"/>
              </a:rPr>
              <a:t>Fish that will be eaten raw or partially cooked</a:t>
            </a:r>
          </a:p>
          <a:p>
            <a:pPr marL="694944" lvl="2" indent="-347472" eaLnBrk="1" hangingPunct="1">
              <a:lnSpc>
                <a:spcPct val="100000"/>
              </a:lnSpc>
              <a:spcBef>
                <a:spcPts val="900"/>
              </a:spcBef>
              <a:defRPr/>
            </a:pPr>
            <a:r>
              <a:rPr lang="en-US" spc="-20" dirty="0">
                <a:latin typeface="Arial Narrow" charset="0"/>
              </a:rPr>
              <a:t>Documentation must show the fish was correctly frozen before being received.</a:t>
            </a:r>
            <a:r>
              <a:rPr lang="en-US" dirty="0">
                <a:latin typeface="Arial Narrow" charset="0"/>
              </a:rPr>
              <a:t> </a:t>
            </a:r>
          </a:p>
          <a:p>
            <a:pPr marL="694944" lvl="2" indent="-347472" eaLnBrk="1" hangingPunct="1">
              <a:lnSpc>
                <a:spcPct val="100000"/>
              </a:lnSpc>
              <a:spcBef>
                <a:spcPts val="900"/>
              </a:spcBef>
              <a:defRPr/>
            </a:pPr>
            <a:r>
              <a:rPr lang="en-US" dirty="0">
                <a:latin typeface="Arial Narrow" charset="0"/>
              </a:rPr>
              <a:t>Keep documents for 90 days from the sale of the fish. </a:t>
            </a:r>
          </a:p>
          <a:p>
            <a:pPr marL="347472" lvl="1" indent="-347472" eaLnBrk="1" hangingPunct="1">
              <a:lnSpc>
                <a:spcPct val="100000"/>
              </a:lnSpc>
              <a:spcBef>
                <a:spcPts val="900"/>
              </a:spcBef>
              <a:defRPr/>
            </a:pPr>
            <a:r>
              <a:rPr lang="en-US" dirty="0">
                <a:latin typeface="Arial Narrow" charset="0"/>
              </a:rPr>
              <a:t>Farm raised fish </a:t>
            </a:r>
          </a:p>
          <a:p>
            <a:pPr marL="694944" lvl="2" indent="-347472" eaLnBrk="1" hangingPunct="1">
              <a:lnSpc>
                <a:spcPct val="100000"/>
              </a:lnSpc>
              <a:spcBef>
                <a:spcPts val="900"/>
              </a:spcBef>
              <a:defRPr/>
            </a:pPr>
            <a:r>
              <a:rPr lang="en-US" dirty="0">
                <a:latin typeface="Arial Narrow" charset="0"/>
              </a:rPr>
              <a:t>Must have documentation stating the fish was raised to FDA standards. </a:t>
            </a:r>
          </a:p>
          <a:p>
            <a:pPr marL="694944" lvl="2" indent="-347472" eaLnBrk="1" hangingPunct="1">
              <a:lnSpc>
                <a:spcPct val="100000"/>
              </a:lnSpc>
              <a:spcBef>
                <a:spcPts val="900"/>
              </a:spcBef>
              <a:defRPr/>
            </a:pPr>
            <a:r>
              <a:rPr lang="en-US" dirty="0">
                <a:latin typeface="Arial Narrow" charset="0"/>
              </a:rPr>
              <a:t>Keep documents for 90 days from the sale of the fish</a:t>
            </a:r>
          </a:p>
        </p:txBody>
      </p:sp>
      <p:sp>
        <p:nvSpPr>
          <p:cNvPr id="135171"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5-16</a:t>
            </a:r>
          </a:p>
        </p:txBody>
      </p:sp>
      <p:sp>
        <p:nvSpPr>
          <p:cNvPr id="135172"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Receiving and Inspecting</a:t>
            </a:r>
          </a:p>
        </p:txBody>
      </p:sp>
    </p:spTree>
  </p:cSld>
  <p:clrMapOvr>
    <a:masterClrMapping/>
  </p:clrMapOvr>
  <p:timing>
    <p:tnLst>
      <p:par>
        <p:cTn xmlns:p14="http://schemas.microsoft.com/office/powerpoint/2010/mai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3"/>
          <p:cNvSpPr>
            <a:spLocks noGrp="1" noChangeArrowheads="1"/>
          </p:cNvSpPr>
          <p:nvPr>
            <p:ph type="body" idx="1"/>
          </p:nvPr>
        </p:nvSpPr>
        <p:spPr>
          <a:xfrm>
            <a:off x="393192" y="1143000"/>
            <a:ext cx="5486400" cy="4983163"/>
          </a:xfrm>
        </p:spPr>
        <p:txBody>
          <a:bodyPr/>
          <a:lstStyle/>
          <a:p>
            <a:pPr marL="0" indent="0" eaLnBrk="1" hangingPunct="1">
              <a:defRPr/>
            </a:pPr>
            <a:r>
              <a:rPr lang="en-US" dirty="0">
                <a:latin typeface="Arial Narrow" charset="0"/>
                <a:cs typeface="+mn-cs"/>
              </a:rPr>
              <a:t>Assessing Food Quality:</a:t>
            </a:r>
          </a:p>
          <a:p>
            <a:pPr marL="347472" lvl="1" indent="-347472" eaLnBrk="1" hangingPunct="1">
              <a:lnSpc>
                <a:spcPct val="100000"/>
              </a:lnSpc>
              <a:spcBef>
                <a:spcPts val="900"/>
              </a:spcBef>
              <a:defRPr/>
            </a:pPr>
            <a:r>
              <a:rPr lang="en-US" b="1" dirty="0">
                <a:latin typeface="Arial Narrow" charset="0"/>
              </a:rPr>
              <a:t>Appearance:</a:t>
            </a:r>
            <a:r>
              <a:rPr lang="en-US" dirty="0">
                <a:latin typeface="Arial Narrow" charset="0"/>
              </a:rPr>
              <a:t> Reject food that is moldy or has an abnormal color.</a:t>
            </a:r>
          </a:p>
          <a:p>
            <a:pPr marL="347472" lvl="1" indent="-347472" eaLnBrk="1" hangingPunct="1">
              <a:lnSpc>
                <a:spcPct val="100000"/>
              </a:lnSpc>
              <a:spcBef>
                <a:spcPts val="900"/>
              </a:spcBef>
              <a:defRPr/>
            </a:pPr>
            <a:r>
              <a:rPr lang="en-US" b="1" dirty="0">
                <a:latin typeface="Arial Narrow" charset="0"/>
              </a:rPr>
              <a:t>Texture:</a:t>
            </a:r>
            <a:r>
              <a:rPr lang="en-US" dirty="0">
                <a:latin typeface="Arial Narrow" charset="0"/>
              </a:rPr>
              <a:t> Reject meat, fish, or poultry if:</a:t>
            </a:r>
          </a:p>
          <a:p>
            <a:pPr marL="694944" lvl="2" indent="-347472" eaLnBrk="1" hangingPunct="1">
              <a:lnSpc>
                <a:spcPct val="100000"/>
              </a:lnSpc>
              <a:spcBef>
                <a:spcPts val="900"/>
              </a:spcBef>
              <a:defRPr/>
            </a:pPr>
            <a:r>
              <a:rPr lang="en-US" dirty="0">
                <a:latin typeface="Arial Narrow" charset="0"/>
              </a:rPr>
              <a:t>It is slimy, sticky, or dry</a:t>
            </a:r>
          </a:p>
          <a:p>
            <a:pPr marL="694944" lvl="2" indent="-347472" eaLnBrk="1" hangingPunct="1">
              <a:lnSpc>
                <a:spcPct val="100000"/>
              </a:lnSpc>
              <a:spcBef>
                <a:spcPts val="900"/>
              </a:spcBef>
              <a:defRPr/>
            </a:pPr>
            <a:r>
              <a:rPr lang="en-US" dirty="0">
                <a:latin typeface="Arial Narrow" charset="0"/>
              </a:rPr>
              <a:t>It has soft flesh that leaves an imprint when touched</a:t>
            </a:r>
          </a:p>
          <a:p>
            <a:pPr marL="347472" lvl="1" indent="-347472" eaLnBrk="1" hangingPunct="1">
              <a:lnSpc>
                <a:spcPct val="100000"/>
              </a:lnSpc>
              <a:spcBef>
                <a:spcPts val="900"/>
              </a:spcBef>
              <a:defRPr/>
            </a:pPr>
            <a:r>
              <a:rPr lang="en-US" b="1" dirty="0">
                <a:latin typeface="Arial Narrow" charset="0"/>
              </a:rPr>
              <a:t>Odor:</a:t>
            </a:r>
            <a:r>
              <a:rPr lang="en-US" dirty="0">
                <a:latin typeface="Arial Narrow" charset="0"/>
              </a:rPr>
              <a:t> Reject food with an abnormal or unpleasant odor</a:t>
            </a:r>
          </a:p>
          <a:p>
            <a:pPr marL="0" indent="0" eaLnBrk="1" hangingPunct="1">
              <a:defRPr/>
            </a:pPr>
            <a:endParaRPr lang="en-US" dirty="0">
              <a:latin typeface="Arial Narrow" charset="0"/>
              <a:cs typeface="+mn-cs"/>
            </a:endParaRPr>
          </a:p>
        </p:txBody>
      </p:sp>
      <p:sp>
        <p:nvSpPr>
          <p:cNvPr id="136195"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5-17</a:t>
            </a:r>
          </a:p>
        </p:txBody>
      </p:sp>
      <p:sp>
        <p:nvSpPr>
          <p:cNvPr id="136196"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Receiving and Inspecting</a:t>
            </a:r>
          </a:p>
        </p:txBody>
      </p:sp>
      <p:pic>
        <p:nvPicPr>
          <p:cNvPr id="2" name="Picture 1" descr="6e_c05_17.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3"/>
          <p:cNvSpPr>
            <a:spLocks noGrp="1" noChangeArrowheads="1"/>
          </p:cNvSpPr>
          <p:nvPr>
            <p:ph type="body" idx="1"/>
          </p:nvPr>
        </p:nvSpPr>
        <p:spPr>
          <a:xfrm>
            <a:off x="393192" y="1143000"/>
            <a:ext cx="5086350" cy="4983163"/>
          </a:xfrm>
        </p:spPr>
        <p:txBody>
          <a:bodyPr/>
          <a:lstStyle/>
          <a:p>
            <a:pPr marL="0" indent="0" eaLnBrk="1" hangingPunct="1">
              <a:tabLst>
                <a:tab pos="0" algn="l"/>
              </a:tabLst>
              <a:defRPr/>
            </a:pPr>
            <a:r>
              <a:rPr lang="en-US" dirty="0">
                <a:latin typeface="Arial Narrow" charset="0"/>
                <a:cs typeface="+mn-cs"/>
              </a:rPr>
              <a:t>Labeling Food for Use On-site</a:t>
            </a:r>
          </a:p>
          <a:p>
            <a:pPr marL="347472" lvl="1" indent="-347472" eaLnBrk="1" hangingPunct="1">
              <a:lnSpc>
                <a:spcPct val="100000"/>
              </a:lnSpc>
              <a:spcBef>
                <a:spcPts val="900"/>
              </a:spcBef>
              <a:tabLst>
                <a:tab pos="0" algn="l"/>
              </a:tabLst>
              <a:defRPr/>
            </a:pPr>
            <a:r>
              <a:rPr lang="en-US" dirty="0">
                <a:solidFill>
                  <a:schemeClr val="tx1"/>
                </a:solidFill>
                <a:latin typeface="Arial Narrow" charset="0"/>
              </a:rPr>
              <a:t>All items not in their original containers must be labeled</a:t>
            </a:r>
          </a:p>
          <a:p>
            <a:pPr marL="347472" lvl="1" indent="-347472" eaLnBrk="1" hangingPunct="1">
              <a:lnSpc>
                <a:spcPct val="100000"/>
              </a:lnSpc>
              <a:spcBef>
                <a:spcPts val="900"/>
              </a:spcBef>
              <a:tabLst>
                <a:tab pos="0" algn="l"/>
              </a:tabLst>
              <a:defRPr/>
            </a:pPr>
            <a:r>
              <a:rPr lang="en-US" dirty="0">
                <a:solidFill>
                  <a:schemeClr val="tx1"/>
                </a:solidFill>
                <a:latin typeface="Arial Narrow" charset="0"/>
              </a:rPr>
              <a:t>Food labels should include the common name of the food or a statement that clearly and accurately identifies it</a:t>
            </a:r>
          </a:p>
          <a:p>
            <a:pPr marL="347472" lvl="1" indent="-347472" eaLnBrk="1" hangingPunct="1">
              <a:lnSpc>
                <a:spcPct val="100000"/>
              </a:lnSpc>
              <a:spcBef>
                <a:spcPts val="900"/>
              </a:spcBef>
              <a:tabLst>
                <a:tab pos="0" algn="l"/>
              </a:tabLst>
              <a:defRPr/>
            </a:pPr>
            <a:r>
              <a:rPr lang="en-US" dirty="0">
                <a:solidFill>
                  <a:schemeClr val="tx1"/>
                </a:solidFill>
                <a:latin typeface="Arial Narrow" charset="0"/>
              </a:rPr>
              <a:t>It is not necessary to label food if it clearly will not be mistaken for another item. </a:t>
            </a:r>
          </a:p>
        </p:txBody>
      </p:sp>
      <p:sp>
        <p:nvSpPr>
          <p:cNvPr id="137219" name="Text Box 9"/>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5-18</a:t>
            </a:r>
          </a:p>
        </p:txBody>
      </p:sp>
      <p:sp>
        <p:nvSpPr>
          <p:cNvPr id="137220" name="Rectangle 11"/>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Storage</a:t>
            </a:r>
          </a:p>
        </p:txBody>
      </p:sp>
      <p:pic>
        <p:nvPicPr>
          <p:cNvPr id="2" name="Picture 1" descr="6e_c05_08_preplabel_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82494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3"/>
          <p:cNvSpPr>
            <a:spLocks noGrp="1" noChangeArrowheads="1"/>
          </p:cNvSpPr>
          <p:nvPr>
            <p:ph type="body" idx="1"/>
          </p:nvPr>
        </p:nvSpPr>
        <p:spPr>
          <a:xfrm>
            <a:off x="393192" y="1143000"/>
            <a:ext cx="7315200" cy="4983163"/>
          </a:xfrm>
        </p:spPr>
        <p:txBody>
          <a:bodyPr/>
          <a:lstStyle/>
          <a:p>
            <a:pPr marL="0" indent="0" eaLnBrk="1" hangingPunct="1">
              <a:tabLst>
                <a:tab pos="0" algn="l"/>
              </a:tabLst>
              <a:defRPr/>
            </a:pPr>
            <a:r>
              <a:rPr lang="en-US" dirty="0">
                <a:latin typeface="Arial Narrow" charset="0"/>
                <a:cs typeface="+mn-cs"/>
              </a:rPr>
              <a:t>Labeling Food Packaged On-site for Retail Sale</a:t>
            </a:r>
          </a:p>
          <a:p>
            <a:pPr marL="347472" lvl="1" indent="-347472" eaLnBrk="1" hangingPunct="1">
              <a:lnSpc>
                <a:spcPct val="100000"/>
              </a:lnSpc>
              <a:spcBef>
                <a:spcPts val="900"/>
              </a:spcBef>
              <a:tabLst>
                <a:tab pos="0" algn="l"/>
              </a:tabLst>
              <a:defRPr/>
            </a:pPr>
            <a:r>
              <a:rPr lang="en-US" dirty="0">
                <a:solidFill>
                  <a:schemeClr val="tx1"/>
                </a:solidFill>
                <a:latin typeface="Arial Narrow" charset="0"/>
              </a:rPr>
              <a:t>Common name of the food or a statement clearly identifying it.</a:t>
            </a:r>
          </a:p>
          <a:p>
            <a:pPr marL="347472" lvl="1" indent="-347472" eaLnBrk="1" hangingPunct="1">
              <a:lnSpc>
                <a:spcPct val="100000"/>
              </a:lnSpc>
              <a:spcBef>
                <a:spcPts val="900"/>
              </a:spcBef>
              <a:tabLst>
                <a:tab pos="0" algn="l"/>
              </a:tabLst>
              <a:defRPr/>
            </a:pPr>
            <a:r>
              <a:rPr lang="en-US" dirty="0">
                <a:solidFill>
                  <a:schemeClr val="tx1"/>
                </a:solidFill>
                <a:latin typeface="Arial Narrow" charset="0"/>
              </a:rPr>
              <a:t>Quantity of the food.</a:t>
            </a:r>
          </a:p>
          <a:p>
            <a:pPr marL="347472" lvl="1" indent="-347472" eaLnBrk="1" hangingPunct="1">
              <a:lnSpc>
                <a:spcPct val="100000"/>
              </a:lnSpc>
              <a:spcBef>
                <a:spcPts val="900"/>
              </a:spcBef>
              <a:tabLst>
                <a:tab pos="0" algn="l"/>
              </a:tabLst>
              <a:defRPr/>
            </a:pPr>
            <a:r>
              <a:rPr lang="en-US" dirty="0">
                <a:solidFill>
                  <a:schemeClr val="tx1"/>
                </a:solidFill>
                <a:latin typeface="Arial Narrow" charset="0"/>
              </a:rPr>
              <a:t>If the item contains two or more ingredients, list the ingredients </a:t>
            </a:r>
            <a:r>
              <a:rPr lang="en-US" dirty="0" smtClean="0">
                <a:solidFill>
                  <a:schemeClr val="tx1"/>
                </a:solidFill>
                <a:latin typeface="Arial Narrow" charset="0"/>
              </a:rPr>
              <a:t/>
            </a:r>
            <a:br>
              <a:rPr lang="en-US" dirty="0" smtClean="0">
                <a:solidFill>
                  <a:schemeClr val="tx1"/>
                </a:solidFill>
                <a:latin typeface="Arial Narrow" charset="0"/>
              </a:rPr>
            </a:br>
            <a:r>
              <a:rPr lang="en-US" dirty="0" smtClean="0">
                <a:solidFill>
                  <a:schemeClr val="tx1"/>
                </a:solidFill>
                <a:latin typeface="Arial Narrow" charset="0"/>
              </a:rPr>
              <a:t>in </a:t>
            </a:r>
            <a:r>
              <a:rPr lang="en-US" dirty="0">
                <a:solidFill>
                  <a:schemeClr val="tx1"/>
                </a:solidFill>
                <a:latin typeface="Arial Narrow" charset="0"/>
              </a:rPr>
              <a:t>descending order by weight.</a:t>
            </a:r>
          </a:p>
          <a:p>
            <a:pPr marL="347472" lvl="1" indent="-347472" eaLnBrk="1" hangingPunct="1">
              <a:lnSpc>
                <a:spcPct val="100000"/>
              </a:lnSpc>
              <a:spcBef>
                <a:spcPts val="900"/>
              </a:spcBef>
              <a:tabLst>
                <a:tab pos="0" algn="l"/>
              </a:tabLst>
              <a:defRPr/>
            </a:pPr>
            <a:r>
              <a:rPr lang="en-US" dirty="0">
                <a:solidFill>
                  <a:schemeClr val="tx1"/>
                </a:solidFill>
                <a:latin typeface="Arial Narrow" charset="0"/>
              </a:rPr>
              <a:t>List of artificial colors and flavors in the food including </a:t>
            </a:r>
            <a:r>
              <a:rPr lang="en-US" dirty="0" smtClean="0">
                <a:solidFill>
                  <a:schemeClr val="tx1"/>
                </a:solidFill>
                <a:latin typeface="Arial Narrow" charset="0"/>
              </a:rPr>
              <a:t/>
            </a:r>
            <a:br>
              <a:rPr lang="en-US" dirty="0" smtClean="0">
                <a:solidFill>
                  <a:schemeClr val="tx1"/>
                </a:solidFill>
                <a:latin typeface="Arial Narrow" charset="0"/>
              </a:rPr>
            </a:br>
            <a:r>
              <a:rPr lang="en-US" dirty="0" smtClean="0">
                <a:solidFill>
                  <a:schemeClr val="tx1"/>
                </a:solidFill>
                <a:latin typeface="Arial Narrow" charset="0"/>
              </a:rPr>
              <a:t>chemical </a:t>
            </a:r>
            <a:r>
              <a:rPr lang="en-US" dirty="0">
                <a:solidFill>
                  <a:schemeClr val="tx1"/>
                </a:solidFill>
                <a:latin typeface="Arial Narrow" charset="0"/>
              </a:rPr>
              <a:t>preservatives</a:t>
            </a:r>
          </a:p>
          <a:p>
            <a:pPr marL="347472" lvl="1" indent="-347472" eaLnBrk="1" hangingPunct="1">
              <a:lnSpc>
                <a:spcPct val="100000"/>
              </a:lnSpc>
              <a:spcBef>
                <a:spcPts val="900"/>
              </a:spcBef>
              <a:tabLst>
                <a:tab pos="0" algn="l"/>
              </a:tabLst>
              <a:defRPr/>
            </a:pPr>
            <a:r>
              <a:rPr lang="en-US" dirty="0">
                <a:solidFill>
                  <a:schemeClr val="tx1"/>
                </a:solidFill>
                <a:latin typeface="Arial Narrow" charset="0"/>
              </a:rPr>
              <a:t>Name and place of business of the manufacturer, packer, </a:t>
            </a:r>
            <a:r>
              <a:rPr lang="en-US" dirty="0" smtClean="0">
                <a:solidFill>
                  <a:schemeClr val="tx1"/>
                </a:solidFill>
                <a:latin typeface="Arial Narrow" charset="0"/>
              </a:rPr>
              <a:t/>
            </a:r>
            <a:br>
              <a:rPr lang="en-US" dirty="0" smtClean="0">
                <a:solidFill>
                  <a:schemeClr val="tx1"/>
                </a:solidFill>
                <a:latin typeface="Arial Narrow" charset="0"/>
              </a:rPr>
            </a:br>
            <a:r>
              <a:rPr lang="en-US" dirty="0" smtClean="0">
                <a:solidFill>
                  <a:schemeClr val="tx1"/>
                </a:solidFill>
                <a:latin typeface="Arial Narrow" charset="0"/>
              </a:rPr>
              <a:t>or </a:t>
            </a:r>
            <a:r>
              <a:rPr lang="en-US" dirty="0">
                <a:solidFill>
                  <a:schemeClr val="tx1"/>
                </a:solidFill>
                <a:latin typeface="Arial Narrow" charset="0"/>
              </a:rPr>
              <a:t>distributor.</a:t>
            </a:r>
          </a:p>
          <a:p>
            <a:pPr marL="347472" lvl="1" indent="-347472" eaLnBrk="1" hangingPunct="1">
              <a:lnSpc>
                <a:spcPct val="100000"/>
              </a:lnSpc>
              <a:spcBef>
                <a:spcPts val="900"/>
              </a:spcBef>
              <a:tabLst>
                <a:tab pos="0" algn="l"/>
              </a:tabLst>
              <a:defRPr/>
            </a:pPr>
            <a:r>
              <a:rPr lang="en-US" dirty="0">
                <a:solidFill>
                  <a:schemeClr val="tx1"/>
                </a:solidFill>
                <a:latin typeface="Arial Narrow" charset="0"/>
              </a:rPr>
              <a:t>Source of each major food allergen contained in the food. </a:t>
            </a:r>
          </a:p>
        </p:txBody>
      </p:sp>
      <p:sp>
        <p:nvSpPr>
          <p:cNvPr id="138243" name="Text Box 9"/>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5-19</a:t>
            </a:r>
          </a:p>
        </p:txBody>
      </p:sp>
      <p:sp>
        <p:nvSpPr>
          <p:cNvPr id="138244" name="Rectangle 11"/>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Storage</a:t>
            </a:r>
          </a:p>
        </p:txBody>
      </p:sp>
    </p:spTree>
  </p:cSld>
  <p:clrMapOvr>
    <a:masterClrMapping/>
  </p:clrMapOvr>
  <p:timing>
    <p:tnLst>
      <p:par>
        <p:cTn xmlns:p14="http://schemas.microsoft.com/office/powerpoint/2010/mai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3"/>
          <p:cNvSpPr>
            <a:spLocks noGrp="1" noChangeArrowheads="1"/>
          </p:cNvSpPr>
          <p:nvPr>
            <p:ph type="body" idx="1"/>
          </p:nvPr>
        </p:nvSpPr>
        <p:spPr>
          <a:xfrm>
            <a:off x="393192" y="1143000"/>
            <a:ext cx="5086350" cy="4983163"/>
          </a:xfrm>
        </p:spPr>
        <p:txBody>
          <a:bodyPr/>
          <a:lstStyle/>
          <a:p>
            <a:pPr marL="0" indent="0" eaLnBrk="1" hangingPunct="1">
              <a:buFont typeface="Wingdings" pitchFamily="2" charset="2"/>
              <a:buNone/>
              <a:defRPr/>
            </a:pPr>
            <a:r>
              <a:rPr lang="en-US" dirty="0" smtClean="0">
                <a:ea typeface="+mn-ea"/>
                <a:cs typeface="+mn-cs"/>
              </a:rPr>
              <a:t>Date marking</a:t>
            </a:r>
          </a:p>
          <a:p>
            <a:pPr marL="347472" lvl="1" indent="-347472" eaLnBrk="1" hangingPunct="1">
              <a:lnSpc>
                <a:spcPct val="100000"/>
              </a:lnSpc>
              <a:spcBef>
                <a:spcPts val="900"/>
              </a:spcBef>
              <a:buFont typeface="Wingdings" pitchFamily="2" charset="2"/>
              <a:buChar char="l"/>
              <a:tabLst>
                <a:tab pos="0" algn="l"/>
              </a:tabLst>
              <a:defRPr/>
            </a:pPr>
            <a:r>
              <a:rPr lang="en-US" dirty="0" smtClean="0"/>
              <a:t>Ready-to-eat TCS </a:t>
            </a:r>
            <a:r>
              <a:rPr lang="en-US" dirty="0" smtClean="0">
                <a:solidFill>
                  <a:srgbClr val="000000"/>
                </a:solidFill>
              </a:rPr>
              <a:t>food must be marked if held for longer than 24 hours. </a:t>
            </a:r>
          </a:p>
          <a:p>
            <a:pPr marL="694944" lvl="2" indent="-347472" eaLnBrk="1" hangingPunct="1">
              <a:lnSpc>
                <a:spcPct val="100000"/>
              </a:lnSpc>
              <a:spcBef>
                <a:spcPts val="900"/>
              </a:spcBef>
              <a:buFont typeface="Courier New" pitchFamily="49" charset="0"/>
              <a:buChar char="o"/>
              <a:tabLst>
                <a:tab pos="0" algn="l"/>
              </a:tabLst>
              <a:defRPr/>
            </a:pPr>
            <a:r>
              <a:rPr lang="en-US" dirty="0" smtClean="0">
                <a:solidFill>
                  <a:srgbClr val="000000"/>
                </a:solidFill>
              </a:rPr>
              <a:t>Date mark must indicate when the food must be sold, eaten, or thrown out.</a:t>
            </a:r>
            <a:endParaRPr lang="en-US" dirty="0">
              <a:solidFill>
                <a:srgbClr val="000000"/>
              </a:solidFill>
            </a:endParaRPr>
          </a:p>
          <a:p>
            <a:pPr marL="576263" lvl="2" indent="0" eaLnBrk="1" hangingPunct="1">
              <a:buFont typeface="Courier New" pitchFamily="49" charset="0"/>
              <a:buNone/>
              <a:tabLst>
                <a:tab pos="0" algn="l"/>
              </a:tabLst>
              <a:defRPr/>
            </a:pPr>
            <a:endParaRPr lang="en-US" dirty="0" smtClean="0">
              <a:solidFill>
                <a:srgbClr val="000000"/>
              </a:solidFill>
            </a:endParaRPr>
          </a:p>
        </p:txBody>
      </p:sp>
      <p:sp>
        <p:nvSpPr>
          <p:cNvPr id="139267"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5-20</a:t>
            </a:r>
          </a:p>
        </p:txBody>
      </p:sp>
      <p:sp>
        <p:nvSpPr>
          <p:cNvPr id="139268"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Storage</a:t>
            </a:r>
          </a:p>
        </p:txBody>
      </p:sp>
      <p:pic>
        <p:nvPicPr>
          <p:cNvPr id="2" name="Picture 1" descr="6e_c05_09_potatosala_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4816" y="1243013"/>
            <a:ext cx="2100072" cy="165506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1"/>
          </p:nvPr>
        </p:nvSpPr>
        <p:spPr>
          <a:xfrm>
            <a:off x="393192" y="1143000"/>
            <a:ext cx="5086350" cy="4983163"/>
          </a:xfrm>
        </p:spPr>
        <p:txBody>
          <a:bodyPr/>
          <a:lstStyle/>
          <a:p>
            <a:pPr marL="0" indent="0" eaLnBrk="1" hangingPunct="1">
              <a:defRPr/>
            </a:pPr>
            <a:r>
              <a:rPr lang="en-US" dirty="0">
                <a:latin typeface="Arial Narrow" charset="0"/>
                <a:cs typeface="+mn-cs"/>
              </a:rPr>
              <a:t>Date Marking </a:t>
            </a:r>
            <a:r>
              <a:rPr lang="en-US" sz="1800" i="1" dirty="0">
                <a:latin typeface="Arial Narrow" charset="0"/>
                <a:cs typeface="+mn-cs"/>
              </a:rPr>
              <a:t>continued</a:t>
            </a:r>
            <a:endParaRPr lang="en-US" sz="1800" dirty="0">
              <a:latin typeface="Arial Narrow" charset="0"/>
              <a:cs typeface="+mn-cs"/>
            </a:endParaRPr>
          </a:p>
          <a:p>
            <a:pPr marL="347472" lvl="1" indent="-347472" eaLnBrk="1" hangingPunct="1">
              <a:lnSpc>
                <a:spcPct val="100000"/>
              </a:lnSpc>
              <a:spcBef>
                <a:spcPts val="900"/>
              </a:spcBef>
              <a:defRPr/>
            </a:pPr>
            <a:r>
              <a:rPr lang="en-US" dirty="0">
                <a:latin typeface="Arial Narrow" charset="0"/>
              </a:rPr>
              <a:t>Ready-to-eat TCS food can be stored for only seven days if it is held at 41°F (5°C) </a:t>
            </a:r>
            <a:r>
              <a:rPr lang="en-US" dirty="0" smtClean="0">
                <a:latin typeface="Arial Narrow" charset="0"/>
              </a:rPr>
              <a:t/>
            </a:r>
            <a:br>
              <a:rPr lang="en-US" dirty="0" smtClean="0">
                <a:latin typeface="Arial Narrow" charset="0"/>
              </a:rPr>
            </a:br>
            <a:r>
              <a:rPr lang="en-US" dirty="0" smtClean="0">
                <a:latin typeface="Arial Narrow" charset="0"/>
              </a:rPr>
              <a:t>or </a:t>
            </a:r>
            <a:r>
              <a:rPr lang="en-US" dirty="0">
                <a:latin typeface="Arial Narrow" charset="0"/>
              </a:rPr>
              <a:t>lower</a:t>
            </a:r>
          </a:p>
          <a:p>
            <a:pPr marL="694944" lvl="2" indent="-347472" eaLnBrk="1" hangingPunct="1">
              <a:lnSpc>
                <a:spcPct val="100000"/>
              </a:lnSpc>
              <a:spcBef>
                <a:spcPts val="900"/>
              </a:spcBef>
              <a:defRPr/>
            </a:pPr>
            <a:r>
              <a:rPr lang="en-US" dirty="0">
                <a:solidFill>
                  <a:srgbClr val="000000"/>
                </a:solidFill>
                <a:latin typeface="Arial Narrow" charset="0"/>
              </a:rPr>
              <a:t>The count begins on the day that the food was prepared or a commercial container </a:t>
            </a:r>
            <a:r>
              <a:rPr lang="en-US" dirty="0" smtClean="0">
                <a:solidFill>
                  <a:srgbClr val="000000"/>
                </a:solidFill>
                <a:latin typeface="Arial Narrow" charset="0"/>
              </a:rPr>
              <a:t/>
            </a:r>
            <a:br>
              <a:rPr lang="en-US" dirty="0" smtClean="0">
                <a:solidFill>
                  <a:srgbClr val="000000"/>
                </a:solidFill>
                <a:latin typeface="Arial Narrow" charset="0"/>
              </a:rPr>
            </a:br>
            <a:r>
              <a:rPr lang="en-US" dirty="0" smtClean="0">
                <a:solidFill>
                  <a:srgbClr val="000000"/>
                </a:solidFill>
                <a:latin typeface="Arial Narrow" charset="0"/>
              </a:rPr>
              <a:t>was </a:t>
            </a:r>
            <a:r>
              <a:rPr lang="en-US" dirty="0">
                <a:solidFill>
                  <a:srgbClr val="000000"/>
                </a:solidFill>
                <a:latin typeface="Arial Narrow" charset="0"/>
              </a:rPr>
              <a:t>opened</a:t>
            </a:r>
          </a:p>
          <a:p>
            <a:pPr marL="694944" lvl="2" indent="-347472" eaLnBrk="1" hangingPunct="1">
              <a:lnSpc>
                <a:spcPct val="100000"/>
              </a:lnSpc>
              <a:spcBef>
                <a:spcPts val="900"/>
              </a:spcBef>
              <a:defRPr/>
            </a:pPr>
            <a:r>
              <a:rPr lang="en-US" dirty="0">
                <a:solidFill>
                  <a:srgbClr val="000000"/>
                </a:solidFill>
                <a:latin typeface="Arial Narrow" charset="0"/>
              </a:rPr>
              <a:t>For example, potato salad prepared and stored  on October 1 would have a discard date of October 7 on the label</a:t>
            </a:r>
          </a:p>
          <a:p>
            <a:pPr marL="694944" lvl="2" indent="-347472" eaLnBrk="1" hangingPunct="1">
              <a:lnSpc>
                <a:spcPct val="100000"/>
              </a:lnSpc>
              <a:spcBef>
                <a:spcPts val="900"/>
              </a:spcBef>
              <a:defRPr/>
            </a:pPr>
            <a:r>
              <a:rPr lang="en-US" dirty="0">
                <a:solidFill>
                  <a:srgbClr val="000000"/>
                </a:solidFill>
                <a:latin typeface="Arial Narrow" charset="0"/>
              </a:rPr>
              <a:t>Some operations write the day or date the food was prepared on the label. Others write the use-by day or date on the label.</a:t>
            </a:r>
          </a:p>
          <a:p>
            <a:pPr marL="0" indent="0" eaLnBrk="1" hangingPunct="1">
              <a:defRPr/>
            </a:pPr>
            <a:r>
              <a:rPr lang="en-US" b="0" dirty="0">
                <a:latin typeface="Arial Narrow" charset="0"/>
                <a:cs typeface="+mn-cs"/>
              </a:rPr>
              <a:t>.</a:t>
            </a:r>
            <a:endParaRPr lang="en-US" dirty="0">
              <a:solidFill>
                <a:srgbClr val="000000"/>
              </a:solidFill>
              <a:latin typeface="Arial Narrow" charset="0"/>
              <a:cs typeface="+mn-cs"/>
            </a:endParaRPr>
          </a:p>
        </p:txBody>
      </p:sp>
      <p:sp>
        <p:nvSpPr>
          <p:cNvPr id="140291"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5-21</a:t>
            </a:r>
          </a:p>
        </p:txBody>
      </p:sp>
      <p:sp>
        <p:nvSpPr>
          <p:cNvPr id="140292"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Storage</a:t>
            </a:r>
          </a:p>
        </p:txBody>
      </p:sp>
      <p:pic>
        <p:nvPicPr>
          <p:cNvPr id="2" name="Picture 1" descr="6e_c05_2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4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How Food Becomes Unsafe </a:t>
            </a:r>
          </a:p>
        </p:txBody>
      </p:sp>
      <p:sp>
        <p:nvSpPr>
          <p:cNvPr id="25604" name="Rectangle 3"/>
          <p:cNvSpPr>
            <a:spLocks noGrp="1" noChangeArrowheads="1"/>
          </p:cNvSpPr>
          <p:nvPr>
            <p:ph idx="1"/>
          </p:nvPr>
        </p:nvSpPr>
        <p:spPr>
          <a:xfrm>
            <a:off x="390524" y="1143000"/>
            <a:ext cx="5167313" cy="2444750"/>
          </a:xfrm>
        </p:spPr>
        <p:txBody>
          <a:bodyPr/>
          <a:lstStyle/>
          <a:p>
            <a:pPr marL="0" indent="0" eaLnBrk="1" hangingPunct="1">
              <a:buFont typeface="Wingdings" pitchFamily="2" charset="2"/>
              <a:buNone/>
              <a:defRPr/>
            </a:pPr>
            <a:r>
              <a:rPr lang="en-US" dirty="0">
                <a:ea typeface="+mn-ea"/>
                <a:cs typeface="+mn-cs"/>
              </a:rPr>
              <a:t>T</a:t>
            </a:r>
            <a:r>
              <a:rPr lang="en-US" dirty="0" smtClean="0">
                <a:ea typeface="+mn-ea"/>
                <a:cs typeface="+mn-cs"/>
              </a:rPr>
              <a:t>ime-temperature abuse:</a:t>
            </a:r>
          </a:p>
          <a:p>
            <a:pPr marL="347472" lvl="1" indent="-347472" eaLnBrk="1" hangingPunct="1">
              <a:lnSpc>
                <a:spcPct val="100000"/>
              </a:lnSpc>
              <a:spcBef>
                <a:spcPts val="900"/>
              </a:spcBef>
              <a:buFont typeface="Wingdings" pitchFamily="2" charset="2"/>
              <a:buChar char="l"/>
              <a:defRPr/>
            </a:pPr>
            <a:r>
              <a:rPr lang="en-US" dirty="0" smtClean="0"/>
              <a:t>When food has stayed too long at temperatures good for pathogen </a:t>
            </a:r>
            <a:r>
              <a:rPr lang="en-US" dirty="0" smtClean="0"/>
              <a:t>growth</a:t>
            </a:r>
            <a:endParaRPr lang="en-US" dirty="0"/>
          </a:p>
          <a:p>
            <a:pPr marL="114300" lvl="1" indent="0" eaLnBrk="1" hangingPunct="1">
              <a:buFont typeface="Wingdings" pitchFamily="2" charset="2"/>
              <a:buNone/>
              <a:defRPr/>
            </a:pPr>
            <a:endParaRPr lang="en-US" dirty="0" smtClean="0"/>
          </a:p>
        </p:txBody>
      </p:sp>
      <p:sp>
        <p:nvSpPr>
          <p:cNvPr id="2" name="Text Box 104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1-13</a:t>
            </a:r>
          </a:p>
        </p:txBody>
      </p:sp>
      <p:pic>
        <p:nvPicPr>
          <p:cNvPr id="7" name="Picture 6" descr="6e_c01_5_PotatoSalad_TempChck.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9451" y="1243013"/>
            <a:ext cx="2097024" cy="150266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3"/>
          <p:cNvSpPr>
            <a:spLocks noGrp="1" noChangeArrowheads="1"/>
          </p:cNvSpPr>
          <p:nvPr>
            <p:ph type="body" idx="1"/>
          </p:nvPr>
        </p:nvSpPr>
        <p:spPr>
          <a:xfrm>
            <a:off x="393192" y="1143000"/>
            <a:ext cx="8240713" cy="4328993"/>
          </a:xfrm>
        </p:spPr>
        <p:txBody>
          <a:bodyPr/>
          <a:lstStyle/>
          <a:p>
            <a:pPr marL="0" indent="0" eaLnBrk="1" hangingPunct="1">
              <a:buFont typeface="Wingdings" pitchFamily="2" charset="2"/>
              <a:buNone/>
              <a:defRPr/>
            </a:pPr>
            <a:r>
              <a:rPr lang="en-US" dirty="0" smtClean="0">
                <a:ea typeface="+mn-ea"/>
                <a:cs typeface="+mn-cs"/>
              </a:rPr>
              <a:t>Date marking </a:t>
            </a:r>
            <a:r>
              <a:rPr lang="en-US" sz="1800" i="1" dirty="0" smtClean="0">
                <a:ea typeface="+mn-ea"/>
                <a:cs typeface="+mn-cs"/>
              </a:rPr>
              <a:t>continued</a:t>
            </a:r>
            <a:endParaRPr lang="en-US" sz="1800" dirty="0" smtClean="0">
              <a:ea typeface="+mn-ea"/>
              <a:cs typeface="+mn-cs"/>
            </a:endParaRPr>
          </a:p>
          <a:p>
            <a:pPr marL="0" lvl="1" indent="0" eaLnBrk="1" hangingPunct="1">
              <a:buFont typeface="Wingdings" pitchFamily="2" charset="2"/>
              <a:buNone/>
              <a:defRPr/>
            </a:pPr>
            <a:r>
              <a:rPr lang="en-US" sz="2400" b="1" dirty="0" smtClean="0">
                <a:solidFill>
                  <a:srgbClr val="005CAB"/>
                </a:solidFill>
                <a:ea typeface="+mn-ea"/>
                <a:cs typeface="+mn-cs"/>
              </a:rPr>
              <a:t>If: </a:t>
            </a:r>
            <a:endParaRPr lang="en-US" dirty="0"/>
          </a:p>
          <a:p>
            <a:pPr marL="347472" lvl="1" indent="-347472" eaLnBrk="1" hangingPunct="1">
              <a:lnSpc>
                <a:spcPct val="100000"/>
              </a:lnSpc>
              <a:spcBef>
                <a:spcPts val="900"/>
              </a:spcBef>
              <a:buFont typeface="Wingdings" pitchFamily="2" charset="2"/>
              <a:buChar char="l"/>
              <a:tabLst>
                <a:tab pos="0" algn="l"/>
              </a:tabLst>
              <a:defRPr/>
            </a:pPr>
            <a:r>
              <a:rPr lang="en-US" dirty="0" smtClean="0">
                <a:solidFill>
                  <a:srgbClr val="000000"/>
                </a:solidFill>
              </a:rPr>
              <a:t>A commercially processed food has a use-by date that is less </a:t>
            </a:r>
            <a:br>
              <a:rPr lang="en-US" dirty="0" smtClean="0">
                <a:solidFill>
                  <a:srgbClr val="000000"/>
                </a:solidFill>
              </a:rPr>
            </a:br>
            <a:r>
              <a:rPr lang="en-US" dirty="0" smtClean="0">
                <a:solidFill>
                  <a:srgbClr val="000000"/>
                </a:solidFill>
              </a:rPr>
              <a:t>than seven days from the date the container was opened.</a:t>
            </a:r>
          </a:p>
          <a:p>
            <a:pPr marL="0" lvl="1" indent="0" eaLnBrk="1" hangingPunct="1">
              <a:buFont typeface="Wingdings" pitchFamily="2" charset="2"/>
              <a:buNone/>
              <a:defRPr/>
            </a:pPr>
            <a:r>
              <a:rPr lang="en-US" sz="2000" b="1" dirty="0" smtClean="0">
                <a:solidFill>
                  <a:srgbClr val="005CAB"/>
                </a:solidFill>
              </a:rPr>
              <a:t>Then:</a:t>
            </a:r>
            <a:endParaRPr lang="en-US" dirty="0"/>
          </a:p>
          <a:p>
            <a:pPr marL="347472" lvl="1" indent="-347472" eaLnBrk="1" hangingPunct="1">
              <a:lnSpc>
                <a:spcPct val="100000"/>
              </a:lnSpc>
              <a:spcBef>
                <a:spcPts val="900"/>
              </a:spcBef>
              <a:buFont typeface="Wingdings" pitchFamily="2" charset="2"/>
              <a:buChar char="l"/>
              <a:tabLst>
                <a:tab pos="0" algn="l"/>
              </a:tabLst>
              <a:defRPr/>
            </a:pPr>
            <a:r>
              <a:rPr lang="en-US" dirty="0" smtClean="0">
                <a:solidFill>
                  <a:srgbClr val="000000"/>
                </a:solidFill>
              </a:rPr>
              <a:t>The container should be marked with this use-by date </a:t>
            </a:r>
            <a:r>
              <a:rPr lang="en-US" dirty="0">
                <a:solidFill>
                  <a:srgbClr val="000000"/>
                </a:solidFill>
              </a:rPr>
              <a:t/>
            </a:r>
            <a:br>
              <a:rPr lang="en-US" dirty="0">
                <a:solidFill>
                  <a:srgbClr val="000000"/>
                </a:solidFill>
              </a:rPr>
            </a:br>
            <a:r>
              <a:rPr lang="en-US" dirty="0" smtClean="0">
                <a:solidFill>
                  <a:srgbClr val="000000"/>
                </a:solidFill>
              </a:rPr>
              <a:t>As long as the date is based on food safety </a:t>
            </a:r>
          </a:p>
          <a:p>
            <a:pPr marL="538163" lvl="2" indent="0" eaLnBrk="1" hangingPunct="1">
              <a:buFont typeface="Courier New" pitchFamily="49" charset="0"/>
              <a:buChar char="o"/>
              <a:defRPr/>
            </a:pPr>
            <a:endParaRPr lang="en-US" dirty="0" smtClean="0">
              <a:solidFill>
                <a:srgbClr val="000000"/>
              </a:solidFill>
            </a:endParaRPr>
          </a:p>
          <a:p>
            <a:pPr marL="538163" lvl="2" indent="0" eaLnBrk="1" hangingPunct="1">
              <a:buFont typeface="Courier New" pitchFamily="49" charset="0"/>
              <a:buChar char="o"/>
              <a:defRPr/>
            </a:pPr>
            <a:endParaRPr lang="en-US" dirty="0" smtClean="0">
              <a:solidFill>
                <a:srgbClr val="000000"/>
              </a:solidFill>
            </a:endParaRPr>
          </a:p>
        </p:txBody>
      </p:sp>
      <p:sp>
        <p:nvSpPr>
          <p:cNvPr id="141315"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5-22</a:t>
            </a:r>
          </a:p>
        </p:txBody>
      </p:sp>
      <p:sp>
        <p:nvSpPr>
          <p:cNvPr id="141316"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Storage</a:t>
            </a:r>
          </a:p>
        </p:txBody>
      </p:sp>
    </p:spTree>
  </p:cSld>
  <p:clrMapOvr>
    <a:masterClrMapping/>
  </p:clrMapOvr>
  <p:timing>
    <p:tnLst>
      <p:par>
        <p:cTn xmlns:p14="http://schemas.microsoft.com/office/powerpoint/2010/mai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body" idx="1"/>
          </p:nvPr>
        </p:nvSpPr>
        <p:spPr>
          <a:xfrm>
            <a:off x="393192" y="1143000"/>
            <a:ext cx="5715000" cy="4983163"/>
          </a:xfrm>
        </p:spPr>
        <p:txBody>
          <a:bodyPr/>
          <a:lstStyle/>
          <a:p>
            <a:pPr marL="0" indent="0" eaLnBrk="1" hangingPunct="1">
              <a:buFont typeface="Wingdings" pitchFamily="2" charset="2"/>
              <a:buNone/>
              <a:defRPr/>
            </a:pPr>
            <a:r>
              <a:rPr lang="en-US" dirty="0" smtClean="0">
                <a:ea typeface="+mn-ea"/>
                <a:cs typeface="+mn-cs"/>
              </a:rPr>
              <a:t>Date marking </a:t>
            </a:r>
            <a:r>
              <a:rPr lang="en-US" sz="1800" i="1" dirty="0" smtClean="0">
                <a:ea typeface="+mn-ea"/>
                <a:cs typeface="+mn-cs"/>
              </a:rPr>
              <a:t>continued</a:t>
            </a:r>
            <a:endParaRPr lang="en-US" sz="1800" i="1" dirty="0">
              <a:ea typeface="+mn-ea"/>
              <a:cs typeface="+mn-cs"/>
            </a:endParaRPr>
          </a:p>
          <a:p>
            <a:pPr marL="347472" lvl="1" indent="-347472" eaLnBrk="1" hangingPunct="1">
              <a:lnSpc>
                <a:spcPct val="100000"/>
              </a:lnSpc>
              <a:spcBef>
                <a:spcPts val="900"/>
              </a:spcBef>
              <a:buFont typeface="Wingdings" pitchFamily="2" charset="2"/>
              <a:buChar char="l"/>
              <a:tabLst>
                <a:tab pos="0" algn="l"/>
              </a:tabLst>
              <a:defRPr/>
            </a:pPr>
            <a:r>
              <a:rPr lang="en-US" dirty="0" smtClean="0">
                <a:solidFill>
                  <a:srgbClr val="000000"/>
                </a:solidFill>
              </a:rPr>
              <a:t>When combining food in a dish with different </a:t>
            </a:r>
            <a:r>
              <a:rPr lang="en-US" dirty="0" smtClean="0">
                <a:solidFill>
                  <a:srgbClr val="000000"/>
                </a:solidFill>
              </a:rPr>
              <a:t/>
            </a:r>
            <a:br>
              <a:rPr lang="en-US" dirty="0" smtClean="0">
                <a:solidFill>
                  <a:srgbClr val="000000"/>
                </a:solidFill>
              </a:rPr>
            </a:br>
            <a:r>
              <a:rPr lang="en-US" dirty="0" smtClean="0">
                <a:solidFill>
                  <a:srgbClr val="000000"/>
                </a:solidFill>
              </a:rPr>
              <a:t>use</a:t>
            </a:r>
            <a:r>
              <a:rPr lang="en-US" dirty="0" smtClean="0">
                <a:solidFill>
                  <a:srgbClr val="000000"/>
                </a:solidFill>
              </a:rPr>
              <a:t>-by dates, the discard date of the dish should be based on the earliest prepared food</a:t>
            </a:r>
          </a:p>
          <a:p>
            <a:pPr marL="347472" lvl="1" indent="-347472" eaLnBrk="1" hangingPunct="1">
              <a:lnSpc>
                <a:spcPct val="100000"/>
              </a:lnSpc>
              <a:spcBef>
                <a:spcPts val="900"/>
              </a:spcBef>
              <a:buFont typeface="Wingdings" pitchFamily="2" charset="2"/>
              <a:buChar char="l"/>
              <a:tabLst>
                <a:tab pos="0" algn="l"/>
              </a:tabLst>
              <a:defRPr/>
            </a:pPr>
            <a:r>
              <a:rPr lang="en-US" dirty="0" smtClean="0">
                <a:solidFill>
                  <a:srgbClr val="000000"/>
                </a:solidFill>
              </a:rPr>
              <a:t>Consider</a:t>
            </a:r>
            <a:r>
              <a:rPr lang="en-US" dirty="0">
                <a:solidFill>
                  <a:srgbClr val="000000"/>
                </a:solidFill>
              </a:rPr>
              <a:t> </a:t>
            </a:r>
            <a:r>
              <a:rPr lang="en-US" dirty="0" smtClean="0">
                <a:solidFill>
                  <a:srgbClr val="000000"/>
                </a:solidFill>
              </a:rPr>
              <a:t>a shrimp and sausage jambalaya prepared on December 4.</a:t>
            </a:r>
            <a:endParaRPr lang="en-US" dirty="0">
              <a:solidFill>
                <a:srgbClr val="000000"/>
              </a:solidFill>
            </a:endParaRPr>
          </a:p>
          <a:p>
            <a:pPr marL="694944" lvl="2" indent="-347472" eaLnBrk="1" hangingPunct="1">
              <a:lnSpc>
                <a:spcPct val="100000"/>
              </a:lnSpc>
              <a:spcBef>
                <a:spcPts val="900"/>
              </a:spcBef>
              <a:buFont typeface="Courier New" pitchFamily="49" charset="0"/>
              <a:buChar char="o"/>
              <a:defRPr/>
            </a:pPr>
            <a:r>
              <a:rPr lang="en-US" dirty="0" smtClean="0">
                <a:solidFill>
                  <a:srgbClr val="000000"/>
                </a:solidFill>
              </a:rPr>
              <a:t>The shrimp has a use-by date of December 8. </a:t>
            </a:r>
          </a:p>
          <a:p>
            <a:pPr marL="694944" lvl="2" indent="-347472" eaLnBrk="1" hangingPunct="1">
              <a:lnSpc>
                <a:spcPct val="100000"/>
              </a:lnSpc>
              <a:spcBef>
                <a:spcPts val="900"/>
              </a:spcBef>
              <a:buFont typeface="Courier New" pitchFamily="49" charset="0"/>
              <a:buChar char="o"/>
              <a:defRPr/>
            </a:pPr>
            <a:r>
              <a:rPr lang="en-US" dirty="0" smtClean="0">
                <a:solidFill>
                  <a:srgbClr val="000000"/>
                </a:solidFill>
              </a:rPr>
              <a:t>The sausage has a use-by date of December 10. </a:t>
            </a:r>
          </a:p>
          <a:p>
            <a:pPr marL="694944" lvl="2" indent="-347472" eaLnBrk="1" hangingPunct="1">
              <a:lnSpc>
                <a:spcPct val="100000"/>
              </a:lnSpc>
              <a:spcBef>
                <a:spcPts val="900"/>
              </a:spcBef>
              <a:buFont typeface="Courier New" pitchFamily="49" charset="0"/>
              <a:buChar char="o"/>
              <a:defRPr/>
            </a:pPr>
            <a:r>
              <a:rPr lang="en-US" dirty="0" smtClean="0">
                <a:solidFill>
                  <a:srgbClr val="000000"/>
                </a:solidFill>
              </a:rPr>
              <a:t>The use-by date of the jambalaya is December 8.</a:t>
            </a:r>
          </a:p>
          <a:p>
            <a:pPr marL="538163" lvl="2" indent="0" eaLnBrk="1" hangingPunct="1">
              <a:buFont typeface="Courier New" pitchFamily="49" charset="0"/>
              <a:buChar char="o"/>
              <a:defRPr/>
            </a:pPr>
            <a:endParaRPr lang="en-US" dirty="0" smtClean="0">
              <a:solidFill>
                <a:srgbClr val="000000"/>
              </a:solidFill>
            </a:endParaRPr>
          </a:p>
          <a:p>
            <a:pPr marL="538163" lvl="2" indent="0" eaLnBrk="1" hangingPunct="1">
              <a:buFont typeface="Courier New" pitchFamily="49" charset="0"/>
              <a:buChar char="o"/>
              <a:defRPr/>
            </a:pPr>
            <a:endParaRPr lang="en-US" dirty="0" smtClean="0">
              <a:solidFill>
                <a:srgbClr val="000000"/>
              </a:solidFill>
            </a:endParaRPr>
          </a:p>
        </p:txBody>
      </p:sp>
      <p:sp>
        <p:nvSpPr>
          <p:cNvPr id="142339"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5-23</a:t>
            </a:r>
          </a:p>
        </p:txBody>
      </p:sp>
      <p:sp>
        <p:nvSpPr>
          <p:cNvPr id="142340"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Storage</a:t>
            </a:r>
          </a:p>
        </p:txBody>
      </p:sp>
      <p:pic>
        <p:nvPicPr>
          <p:cNvPr id="2" name="Picture 1" descr="6e_c05_2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3"/>
          <p:cNvSpPr>
            <a:spLocks noGrp="1" noChangeArrowheads="1"/>
          </p:cNvSpPr>
          <p:nvPr>
            <p:ph type="body" idx="1"/>
          </p:nvPr>
        </p:nvSpPr>
        <p:spPr>
          <a:xfrm>
            <a:off x="393192" y="1143000"/>
            <a:ext cx="5086350" cy="4983163"/>
          </a:xfrm>
        </p:spPr>
        <p:txBody>
          <a:bodyPr/>
          <a:lstStyle/>
          <a:p>
            <a:pPr marL="0" indent="0" eaLnBrk="1" hangingPunct="1">
              <a:defRPr/>
            </a:pPr>
            <a:r>
              <a:rPr lang="en-US" dirty="0">
                <a:latin typeface="Arial Narrow" charset="0"/>
                <a:cs typeface="+mn-cs"/>
              </a:rPr>
              <a:t>Temperatures</a:t>
            </a:r>
          </a:p>
          <a:p>
            <a:pPr marL="347472" lvl="1" indent="-347472" eaLnBrk="1" hangingPunct="1">
              <a:lnSpc>
                <a:spcPct val="100000"/>
              </a:lnSpc>
              <a:spcBef>
                <a:spcPts val="900"/>
              </a:spcBef>
              <a:defRPr/>
            </a:pPr>
            <a:r>
              <a:rPr lang="en-US" dirty="0">
                <a:solidFill>
                  <a:srgbClr val="000000"/>
                </a:solidFill>
                <a:latin typeface="Arial Narrow" charset="0"/>
              </a:rPr>
              <a:t>Store TCS food at an internal temperature </a:t>
            </a:r>
            <a:r>
              <a:rPr lang="en-US" dirty="0" smtClean="0">
                <a:solidFill>
                  <a:srgbClr val="000000"/>
                </a:solidFill>
                <a:latin typeface="Arial Narrow" charset="0"/>
              </a:rPr>
              <a:t/>
            </a:r>
            <a:br>
              <a:rPr lang="en-US" dirty="0" smtClean="0">
                <a:solidFill>
                  <a:srgbClr val="000000"/>
                </a:solidFill>
                <a:latin typeface="Arial Narrow" charset="0"/>
              </a:rPr>
            </a:br>
            <a:r>
              <a:rPr lang="en-US" dirty="0" smtClean="0">
                <a:solidFill>
                  <a:srgbClr val="000000"/>
                </a:solidFill>
                <a:latin typeface="Arial Narrow" charset="0"/>
              </a:rPr>
              <a:t>of </a:t>
            </a:r>
            <a:r>
              <a:rPr lang="en-US" dirty="0">
                <a:solidFill>
                  <a:srgbClr val="000000"/>
                </a:solidFill>
                <a:latin typeface="Arial Narrow" charset="0"/>
              </a:rPr>
              <a:t>41°F (5°C) or lower or 135°F (57°C) </a:t>
            </a:r>
            <a:r>
              <a:rPr lang="en-US" dirty="0" smtClean="0">
                <a:solidFill>
                  <a:srgbClr val="000000"/>
                </a:solidFill>
                <a:latin typeface="Arial Narrow" charset="0"/>
              </a:rPr>
              <a:t/>
            </a:r>
            <a:br>
              <a:rPr lang="en-US" dirty="0" smtClean="0">
                <a:solidFill>
                  <a:srgbClr val="000000"/>
                </a:solidFill>
                <a:latin typeface="Arial Narrow" charset="0"/>
              </a:rPr>
            </a:br>
            <a:r>
              <a:rPr lang="en-US" dirty="0" smtClean="0">
                <a:solidFill>
                  <a:srgbClr val="000000"/>
                </a:solidFill>
                <a:latin typeface="Arial Narrow" charset="0"/>
              </a:rPr>
              <a:t>or </a:t>
            </a:r>
            <a:r>
              <a:rPr lang="en-US" dirty="0">
                <a:solidFill>
                  <a:srgbClr val="000000"/>
                </a:solidFill>
                <a:latin typeface="Arial Narrow" charset="0"/>
              </a:rPr>
              <a:t>higher.</a:t>
            </a:r>
          </a:p>
          <a:p>
            <a:pPr marL="347472" lvl="1" indent="-347472" eaLnBrk="1" hangingPunct="1">
              <a:lnSpc>
                <a:spcPct val="100000"/>
              </a:lnSpc>
              <a:spcBef>
                <a:spcPts val="900"/>
              </a:spcBef>
              <a:defRPr/>
            </a:pPr>
            <a:r>
              <a:rPr lang="en-US" dirty="0">
                <a:solidFill>
                  <a:srgbClr val="000000"/>
                </a:solidFill>
                <a:latin typeface="Arial Narrow" charset="0"/>
              </a:rPr>
              <a:t>Store frozen food at temperatures that keep it frozen.</a:t>
            </a:r>
          </a:p>
          <a:p>
            <a:pPr marL="347472" lvl="1" indent="-347472" eaLnBrk="1" hangingPunct="1">
              <a:lnSpc>
                <a:spcPct val="100000"/>
              </a:lnSpc>
              <a:spcBef>
                <a:spcPts val="900"/>
              </a:spcBef>
              <a:defRPr/>
            </a:pPr>
            <a:r>
              <a:rPr lang="en-US" dirty="0">
                <a:solidFill>
                  <a:srgbClr val="000000"/>
                </a:solidFill>
                <a:latin typeface="Arial Narrow" charset="0"/>
              </a:rPr>
              <a:t>Make sure storage units have at least one air temperature measuring device. It must be accurate to +/- 3°F or +/- 1.5°C.</a:t>
            </a:r>
          </a:p>
          <a:p>
            <a:pPr marL="347472" lvl="1" indent="-347472" eaLnBrk="1" hangingPunct="1">
              <a:lnSpc>
                <a:spcPct val="100000"/>
              </a:lnSpc>
              <a:spcBef>
                <a:spcPts val="900"/>
              </a:spcBef>
              <a:defRPr/>
            </a:pPr>
            <a:r>
              <a:rPr lang="en-US" dirty="0">
                <a:solidFill>
                  <a:srgbClr val="000000"/>
                </a:solidFill>
                <a:latin typeface="Arial Narrow" charset="0"/>
              </a:rPr>
              <a:t>Place the device in the warmest part of refrigerated units, and the coldest part of hot holding units. </a:t>
            </a:r>
          </a:p>
          <a:p>
            <a:pPr marL="571500" lvl="1" indent="-457200" eaLnBrk="1" hangingPunct="1">
              <a:defRPr/>
            </a:pPr>
            <a:endParaRPr lang="en-US" dirty="0">
              <a:solidFill>
                <a:srgbClr val="000000"/>
              </a:solidFill>
              <a:latin typeface="Arial Narrow" charset="0"/>
            </a:endParaRPr>
          </a:p>
        </p:txBody>
      </p:sp>
      <p:pic>
        <p:nvPicPr>
          <p:cNvPr id="143363" name="Picture 4"/>
          <p:cNvPicPr>
            <a:picLocks noChangeAspect="1" noChangeArrowheads="1"/>
          </p:cNvPicPr>
          <p:nvPr/>
        </p:nvPicPr>
        <p:blipFill>
          <a:blip r:embed="rId3">
            <a:extLst>
              <a:ext uri="{28A0092B-C50C-407E-A947-70E740481C1C}">
                <a14:useLocalDpi xmlns:a14="http://schemas.microsoft.com/office/drawing/2010/main" val="0"/>
              </a:ext>
            </a:extLst>
          </a:blip>
          <a:srcRect l="10088" t="3528" r="12010" b="10583"/>
          <a:stretch>
            <a:fillRect/>
          </a:stretch>
        </p:blipFill>
        <p:spPr bwMode="auto">
          <a:xfrm>
            <a:off x="6466082" y="1186313"/>
            <a:ext cx="2194560" cy="2086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43364"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5-24</a:t>
            </a:r>
          </a:p>
        </p:txBody>
      </p:sp>
      <p:sp>
        <p:nvSpPr>
          <p:cNvPr id="143365"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Storage</a:t>
            </a:r>
          </a:p>
        </p:txBody>
      </p:sp>
    </p:spTree>
  </p:cSld>
  <p:clrMapOvr>
    <a:masterClrMapping/>
  </p:clrMapOvr>
  <p:timing>
    <p:tnLst>
      <p:par>
        <p:cTn xmlns:p14="http://schemas.microsoft.com/office/powerpoint/2010/mai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3"/>
          <p:cNvSpPr>
            <a:spLocks noGrp="1" noChangeArrowheads="1"/>
          </p:cNvSpPr>
          <p:nvPr>
            <p:ph type="body" idx="1"/>
          </p:nvPr>
        </p:nvSpPr>
        <p:spPr>
          <a:xfrm>
            <a:off x="393192" y="1143000"/>
            <a:ext cx="5408613" cy="4864302"/>
          </a:xfrm>
        </p:spPr>
        <p:txBody>
          <a:bodyPr/>
          <a:lstStyle/>
          <a:p>
            <a:pPr marL="0" indent="0" eaLnBrk="1" hangingPunct="1">
              <a:defRPr/>
            </a:pPr>
            <a:r>
              <a:rPr lang="en-US" dirty="0">
                <a:latin typeface="Arial Narrow" charset="0"/>
                <a:cs typeface="+mn-cs"/>
              </a:rPr>
              <a:t>Temperatures </a:t>
            </a:r>
            <a:r>
              <a:rPr lang="en-US" sz="1800" i="1" dirty="0">
                <a:latin typeface="Arial Narrow" charset="0"/>
                <a:cs typeface="+mn-cs"/>
              </a:rPr>
              <a:t>continued</a:t>
            </a:r>
          </a:p>
          <a:p>
            <a:pPr marL="347472" lvl="1" indent="-347472" eaLnBrk="1" hangingPunct="1">
              <a:lnSpc>
                <a:spcPct val="100000"/>
              </a:lnSpc>
              <a:spcBef>
                <a:spcPts val="900"/>
              </a:spcBef>
              <a:defRPr/>
            </a:pPr>
            <a:r>
              <a:rPr lang="en-US" dirty="0">
                <a:solidFill>
                  <a:srgbClr val="000000"/>
                </a:solidFill>
                <a:latin typeface="Arial Narrow" charset="0"/>
              </a:rPr>
              <a:t>Do not overload coolers or freezers</a:t>
            </a:r>
          </a:p>
          <a:p>
            <a:pPr marL="694944" lvl="2" indent="-347472" eaLnBrk="1" hangingPunct="1">
              <a:lnSpc>
                <a:spcPct val="100000"/>
              </a:lnSpc>
              <a:spcBef>
                <a:spcPts val="900"/>
              </a:spcBef>
              <a:defRPr/>
            </a:pPr>
            <a:r>
              <a:rPr lang="en-US" dirty="0">
                <a:solidFill>
                  <a:srgbClr val="000000"/>
                </a:solidFill>
                <a:latin typeface="Arial Narrow" charset="0"/>
              </a:rPr>
              <a:t>Prevents airflow</a:t>
            </a:r>
          </a:p>
          <a:p>
            <a:pPr marL="694944" lvl="2" indent="-347472" eaLnBrk="1" hangingPunct="1">
              <a:lnSpc>
                <a:spcPct val="100000"/>
              </a:lnSpc>
              <a:spcBef>
                <a:spcPts val="900"/>
              </a:spcBef>
              <a:defRPr/>
            </a:pPr>
            <a:r>
              <a:rPr lang="en-US" dirty="0">
                <a:solidFill>
                  <a:srgbClr val="000000"/>
                </a:solidFill>
                <a:latin typeface="Arial Narrow" charset="0"/>
              </a:rPr>
              <a:t>Makes unit work harder</a:t>
            </a:r>
          </a:p>
          <a:p>
            <a:pPr marL="347472" lvl="1" indent="-347472" eaLnBrk="1" hangingPunct="1">
              <a:lnSpc>
                <a:spcPct val="100000"/>
              </a:lnSpc>
              <a:spcBef>
                <a:spcPts val="900"/>
              </a:spcBef>
              <a:defRPr/>
            </a:pPr>
            <a:r>
              <a:rPr lang="en-US" dirty="0">
                <a:solidFill>
                  <a:srgbClr val="000000"/>
                </a:solidFill>
                <a:latin typeface="Arial Narrow" charset="0"/>
              </a:rPr>
              <a:t>Frequent opening of the cooler lets warm air inside, which can affect food safety</a:t>
            </a:r>
          </a:p>
          <a:p>
            <a:pPr marL="347472" lvl="1" indent="-347472" eaLnBrk="1" hangingPunct="1">
              <a:lnSpc>
                <a:spcPct val="100000"/>
              </a:lnSpc>
              <a:spcBef>
                <a:spcPts val="900"/>
              </a:spcBef>
              <a:defRPr/>
            </a:pPr>
            <a:r>
              <a:rPr lang="en-US" dirty="0">
                <a:solidFill>
                  <a:srgbClr val="000000"/>
                </a:solidFill>
                <a:latin typeface="Arial Narrow" charset="0"/>
              </a:rPr>
              <a:t>Use open shelving</a:t>
            </a:r>
          </a:p>
          <a:p>
            <a:pPr marL="694944" lvl="2" indent="-347472" eaLnBrk="1" hangingPunct="1">
              <a:lnSpc>
                <a:spcPct val="100000"/>
              </a:lnSpc>
              <a:spcBef>
                <a:spcPts val="900"/>
              </a:spcBef>
              <a:defRPr/>
            </a:pPr>
            <a:r>
              <a:rPr lang="en-US" dirty="0">
                <a:solidFill>
                  <a:srgbClr val="000000"/>
                </a:solidFill>
                <a:latin typeface="Arial Narrow" charset="0"/>
              </a:rPr>
              <a:t>Lining shelving restricts circulation</a:t>
            </a:r>
          </a:p>
          <a:p>
            <a:pPr marL="347472" lvl="1" indent="-347472" eaLnBrk="1" hangingPunct="1">
              <a:lnSpc>
                <a:spcPct val="100000"/>
              </a:lnSpc>
              <a:spcBef>
                <a:spcPts val="900"/>
              </a:spcBef>
              <a:defRPr/>
            </a:pPr>
            <a:r>
              <a:rPr lang="en-US" dirty="0">
                <a:solidFill>
                  <a:srgbClr val="000000"/>
                </a:solidFill>
                <a:latin typeface="Arial Narrow" charset="0"/>
              </a:rPr>
              <a:t>Monitor food temperatures regularly</a:t>
            </a:r>
          </a:p>
          <a:p>
            <a:pPr marL="694944" lvl="2" indent="-347472" eaLnBrk="1" hangingPunct="1">
              <a:lnSpc>
                <a:spcPct val="100000"/>
              </a:lnSpc>
              <a:spcBef>
                <a:spcPts val="900"/>
              </a:spcBef>
              <a:defRPr/>
            </a:pPr>
            <a:r>
              <a:rPr lang="en-US" dirty="0">
                <a:solidFill>
                  <a:srgbClr val="000000"/>
                </a:solidFill>
                <a:latin typeface="Arial Narrow" charset="0"/>
              </a:rPr>
              <a:t>Randomly sample food temperatures</a:t>
            </a:r>
          </a:p>
        </p:txBody>
      </p:sp>
      <p:sp>
        <p:nvSpPr>
          <p:cNvPr id="144387"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5-25</a:t>
            </a:r>
          </a:p>
        </p:txBody>
      </p:sp>
      <p:sp>
        <p:nvSpPr>
          <p:cNvPr id="144388"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Storage</a:t>
            </a:r>
          </a:p>
        </p:txBody>
      </p:sp>
    </p:spTree>
  </p:cSld>
  <p:clrMapOvr>
    <a:masterClrMapping/>
  </p:clrMapOvr>
  <p:timing>
    <p:tnLst>
      <p:par>
        <p:cTn xmlns:p14="http://schemas.microsoft.com/office/powerpoint/2010/mai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10"/>
          <p:cNvSpPr>
            <a:spLocks noChangeArrowheads="1"/>
          </p:cNvSpPr>
          <p:nvPr/>
        </p:nvSpPr>
        <p:spPr bwMode="auto">
          <a:xfrm>
            <a:off x="6164263" y="1751013"/>
            <a:ext cx="2200275" cy="2092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cs typeface="+mn-cs"/>
            </a:endParaRPr>
          </a:p>
        </p:txBody>
      </p:sp>
      <p:sp>
        <p:nvSpPr>
          <p:cNvPr id="145411" name="Rectangle 3"/>
          <p:cNvSpPr>
            <a:spLocks noGrp="1" noChangeArrowheads="1"/>
          </p:cNvSpPr>
          <p:nvPr>
            <p:ph type="body" idx="1"/>
          </p:nvPr>
        </p:nvSpPr>
        <p:spPr>
          <a:xfrm>
            <a:off x="393192" y="1143000"/>
            <a:ext cx="5965461" cy="5000754"/>
          </a:xfrm>
        </p:spPr>
        <p:txBody>
          <a:bodyPr/>
          <a:lstStyle/>
          <a:p>
            <a:pPr marL="0" indent="0" eaLnBrk="1" hangingPunct="1">
              <a:defRPr/>
            </a:pPr>
            <a:r>
              <a:rPr lang="en-US" dirty="0">
                <a:latin typeface="Arial Narrow" charset="0"/>
                <a:cs typeface="+mn-cs"/>
              </a:rPr>
              <a:t>Rotate food to use the oldest inventory first</a:t>
            </a:r>
          </a:p>
          <a:p>
            <a:pPr marL="347472" lvl="1" indent="-347472" eaLnBrk="1" hangingPunct="1">
              <a:lnSpc>
                <a:spcPct val="100000"/>
              </a:lnSpc>
              <a:spcBef>
                <a:spcPts val="900"/>
              </a:spcBef>
              <a:defRPr/>
            </a:pPr>
            <a:r>
              <a:rPr lang="en-US" dirty="0">
                <a:solidFill>
                  <a:srgbClr val="000000"/>
                </a:solidFill>
                <a:latin typeface="Arial Narrow" charset="0"/>
              </a:rPr>
              <a:t>One way to rotate products is to follow FIFO:</a:t>
            </a:r>
          </a:p>
          <a:p>
            <a:pPr marL="694944" lvl="2" indent="-347472" eaLnBrk="1" hangingPunct="1">
              <a:lnSpc>
                <a:spcPct val="100000"/>
              </a:lnSpc>
              <a:spcBef>
                <a:spcPts val="900"/>
              </a:spcBef>
              <a:buSzPct val="100000"/>
              <a:buFont typeface="Arial Narrow" charset="0"/>
              <a:buAutoNum type="arabicPeriod"/>
              <a:defRPr/>
            </a:pPr>
            <a:r>
              <a:rPr lang="en-US" dirty="0">
                <a:solidFill>
                  <a:srgbClr val="000000"/>
                </a:solidFill>
                <a:latin typeface="Arial Narrow" charset="0"/>
              </a:rPr>
              <a:t>Identify the food item</a:t>
            </a:r>
            <a:r>
              <a:rPr lang="ja-JP" altLang="en-US" dirty="0">
                <a:solidFill>
                  <a:srgbClr val="000000"/>
                </a:solidFill>
                <a:latin typeface="Arial Narrow" charset="0"/>
              </a:rPr>
              <a:t>’</a:t>
            </a:r>
            <a:r>
              <a:rPr lang="en-US" dirty="0">
                <a:solidFill>
                  <a:srgbClr val="000000"/>
                </a:solidFill>
                <a:latin typeface="Arial Narrow" charset="0"/>
              </a:rPr>
              <a:t>s use-by or expiration date</a:t>
            </a:r>
          </a:p>
          <a:p>
            <a:pPr marL="694944" lvl="2" indent="-347472" eaLnBrk="1" hangingPunct="1">
              <a:lnSpc>
                <a:spcPct val="100000"/>
              </a:lnSpc>
              <a:spcBef>
                <a:spcPts val="900"/>
              </a:spcBef>
              <a:buSzPct val="100000"/>
              <a:buFont typeface="Arial Narrow" charset="0"/>
              <a:buAutoNum type="arabicPeriod"/>
              <a:defRPr/>
            </a:pPr>
            <a:r>
              <a:rPr lang="en-US" dirty="0">
                <a:solidFill>
                  <a:srgbClr val="000000"/>
                </a:solidFill>
                <a:latin typeface="Arial Narrow" charset="0"/>
              </a:rPr>
              <a:t>Store items with the earliest use-by or expiration dates in front of items with later dates</a:t>
            </a:r>
          </a:p>
          <a:p>
            <a:pPr marL="694944" lvl="2" indent="-347472" eaLnBrk="1" hangingPunct="1">
              <a:lnSpc>
                <a:spcPct val="100000"/>
              </a:lnSpc>
              <a:spcBef>
                <a:spcPts val="900"/>
              </a:spcBef>
              <a:buSzPct val="100000"/>
              <a:buFont typeface="Arial Narrow" charset="0"/>
              <a:buAutoNum type="arabicPeriod"/>
              <a:defRPr/>
            </a:pPr>
            <a:r>
              <a:rPr lang="en-US" dirty="0">
                <a:solidFill>
                  <a:srgbClr val="000000"/>
                </a:solidFill>
                <a:latin typeface="Arial Narrow" charset="0"/>
              </a:rPr>
              <a:t>Once shelved, use those items stored in front first.</a:t>
            </a:r>
          </a:p>
          <a:p>
            <a:pPr marL="694944" lvl="2" indent="-347472" eaLnBrk="1" hangingPunct="1">
              <a:lnSpc>
                <a:spcPct val="100000"/>
              </a:lnSpc>
              <a:spcBef>
                <a:spcPts val="900"/>
              </a:spcBef>
              <a:buSzPct val="100000"/>
              <a:buFont typeface="Arial Narrow" charset="0"/>
              <a:buAutoNum type="arabicPeriod"/>
              <a:defRPr/>
            </a:pPr>
            <a:r>
              <a:rPr lang="en-US" dirty="0">
                <a:solidFill>
                  <a:srgbClr val="000000"/>
                </a:solidFill>
                <a:latin typeface="Arial Narrow" charset="0"/>
              </a:rPr>
              <a:t>Throw  out food that has passed its manufacturer</a:t>
            </a:r>
            <a:r>
              <a:rPr lang="ja-JP" altLang="en-US" dirty="0">
                <a:solidFill>
                  <a:srgbClr val="000000"/>
                </a:solidFill>
                <a:latin typeface="Arial Narrow" charset="0"/>
              </a:rPr>
              <a:t>’</a:t>
            </a:r>
            <a:r>
              <a:rPr lang="en-US" dirty="0">
                <a:solidFill>
                  <a:srgbClr val="000000"/>
                </a:solidFill>
                <a:latin typeface="Arial Narrow" charset="0"/>
              </a:rPr>
              <a:t>s use-by or expiration date.</a:t>
            </a:r>
            <a:endParaRPr lang="en-US" dirty="0">
              <a:latin typeface="Arial Narrow" charset="0"/>
            </a:endParaRPr>
          </a:p>
        </p:txBody>
      </p:sp>
      <p:sp>
        <p:nvSpPr>
          <p:cNvPr id="145413" name="Text Box 13"/>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5-26</a:t>
            </a:r>
          </a:p>
        </p:txBody>
      </p:sp>
      <p:sp>
        <p:nvSpPr>
          <p:cNvPr id="145414" name="Rectangle 15"/>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Storage</a:t>
            </a:r>
          </a:p>
        </p:txBody>
      </p:sp>
      <p:pic>
        <p:nvPicPr>
          <p:cNvPr id="2" name="Picture 1" descr="6e_c05_10_stockRotat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80049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3"/>
          <p:cNvSpPr>
            <a:spLocks noGrp="1" noChangeArrowheads="1"/>
          </p:cNvSpPr>
          <p:nvPr>
            <p:ph type="body" idx="1"/>
          </p:nvPr>
        </p:nvSpPr>
        <p:spPr>
          <a:xfrm>
            <a:off x="393192" y="1143000"/>
            <a:ext cx="5629612" cy="4874799"/>
          </a:xfrm>
        </p:spPr>
        <p:txBody>
          <a:bodyPr/>
          <a:lstStyle/>
          <a:p>
            <a:pPr marL="0" indent="0" eaLnBrk="1" hangingPunct="1">
              <a:lnSpc>
                <a:spcPct val="80000"/>
              </a:lnSpc>
              <a:defRPr/>
            </a:pPr>
            <a:r>
              <a:rPr lang="en-US" dirty="0">
                <a:latin typeface="Arial Narrow" charset="0"/>
                <a:cs typeface="+mn-cs"/>
              </a:rPr>
              <a:t>Preventing Cross Contamination: </a:t>
            </a:r>
            <a:endParaRPr lang="en-US" b="0" i="1" dirty="0">
              <a:solidFill>
                <a:srgbClr val="000000"/>
              </a:solidFill>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Store all items in designated storage areas.</a:t>
            </a:r>
          </a:p>
          <a:p>
            <a:pPr marL="694944" lvl="2" indent="-347472" eaLnBrk="1" hangingPunct="1">
              <a:lnSpc>
                <a:spcPct val="100000"/>
              </a:lnSpc>
              <a:spcBef>
                <a:spcPts val="900"/>
              </a:spcBef>
              <a:defRPr/>
            </a:pPr>
            <a:r>
              <a:rPr lang="en-US" dirty="0">
                <a:solidFill>
                  <a:srgbClr val="000000"/>
                </a:solidFill>
                <a:latin typeface="Arial Narrow" charset="0"/>
              </a:rPr>
              <a:t>Store items away from walls and at least </a:t>
            </a:r>
            <a:r>
              <a:rPr lang="en-US" dirty="0" smtClean="0">
                <a:solidFill>
                  <a:srgbClr val="000000"/>
                </a:solidFill>
                <a:latin typeface="Arial Narrow" charset="0"/>
              </a:rPr>
              <a:t/>
            </a:r>
            <a:br>
              <a:rPr lang="en-US" dirty="0" smtClean="0">
                <a:solidFill>
                  <a:srgbClr val="000000"/>
                </a:solidFill>
                <a:latin typeface="Arial Narrow" charset="0"/>
              </a:rPr>
            </a:br>
            <a:r>
              <a:rPr lang="en-US" dirty="0" smtClean="0">
                <a:solidFill>
                  <a:srgbClr val="000000"/>
                </a:solidFill>
                <a:latin typeface="Arial Narrow" charset="0"/>
              </a:rPr>
              <a:t>six </a:t>
            </a:r>
            <a:r>
              <a:rPr lang="en-US" dirty="0">
                <a:solidFill>
                  <a:srgbClr val="000000"/>
                </a:solidFill>
                <a:latin typeface="Arial Narrow" charset="0"/>
              </a:rPr>
              <a:t>inches (15 centimeters) off the floor </a:t>
            </a:r>
          </a:p>
          <a:p>
            <a:pPr marL="694944" lvl="2" indent="-347472" eaLnBrk="1" hangingPunct="1">
              <a:lnSpc>
                <a:spcPct val="100000"/>
              </a:lnSpc>
              <a:spcBef>
                <a:spcPts val="900"/>
              </a:spcBef>
              <a:defRPr/>
            </a:pPr>
            <a:r>
              <a:rPr lang="en-US" dirty="0">
                <a:solidFill>
                  <a:srgbClr val="000000"/>
                </a:solidFill>
                <a:latin typeface="Arial Narrow" charset="0"/>
              </a:rPr>
              <a:t>Store single-use items (e.g., sleeve of </a:t>
            </a:r>
            <a:r>
              <a:rPr lang="en-US" dirty="0" smtClean="0">
                <a:solidFill>
                  <a:srgbClr val="000000"/>
                </a:solidFill>
                <a:latin typeface="Arial Narrow" charset="0"/>
              </a:rPr>
              <a:t/>
            </a:r>
            <a:br>
              <a:rPr lang="en-US" dirty="0" smtClean="0">
                <a:solidFill>
                  <a:srgbClr val="000000"/>
                </a:solidFill>
                <a:latin typeface="Arial Narrow" charset="0"/>
              </a:rPr>
            </a:br>
            <a:r>
              <a:rPr lang="en-US" dirty="0" smtClean="0">
                <a:solidFill>
                  <a:srgbClr val="000000"/>
                </a:solidFill>
                <a:latin typeface="Arial Narrow" charset="0"/>
              </a:rPr>
              <a:t>single</a:t>
            </a:r>
            <a:r>
              <a:rPr lang="en-US" dirty="0">
                <a:solidFill>
                  <a:srgbClr val="000000"/>
                </a:solidFill>
                <a:latin typeface="Arial Narrow" charset="0"/>
              </a:rPr>
              <a:t>-use cups, single-use gloves) in </a:t>
            </a:r>
            <a:r>
              <a:rPr lang="en-US" dirty="0" smtClean="0">
                <a:solidFill>
                  <a:srgbClr val="000000"/>
                </a:solidFill>
                <a:latin typeface="Arial Narrow" charset="0"/>
              </a:rPr>
              <a:t/>
            </a:r>
            <a:br>
              <a:rPr lang="en-US" dirty="0" smtClean="0">
                <a:solidFill>
                  <a:srgbClr val="000000"/>
                </a:solidFill>
                <a:latin typeface="Arial Narrow" charset="0"/>
              </a:rPr>
            </a:br>
            <a:r>
              <a:rPr lang="en-US" dirty="0" smtClean="0">
                <a:solidFill>
                  <a:srgbClr val="000000"/>
                </a:solidFill>
                <a:latin typeface="Arial Narrow" charset="0"/>
              </a:rPr>
              <a:t>original </a:t>
            </a:r>
            <a:r>
              <a:rPr lang="en-US" dirty="0">
                <a:solidFill>
                  <a:srgbClr val="000000"/>
                </a:solidFill>
                <a:latin typeface="Arial Narrow" charset="0"/>
              </a:rPr>
              <a:t>packaging.</a:t>
            </a:r>
          </a:p>
        </p:txBody>
      </p:sp>
      <p:sp>
        <p:nvSpPr>
          <p:cNvPr id="146435" name="Text Box 4"/>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5-27</a:t>
            </a:r>
          </a:p>
        </p:txBody>
      </p:sp>
      <p:sp>
        <p:nvSpPr>
          <p:cNvPr id="146436" name="Rectangle 6"/>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Storage</a:t>
            </a:r>
          </a:p>
        </p:txBody>
      </p:sp>
      <p:pic>
        <p:nvPicPr>
          <p:cNvPr id="2" name="Picture 1" descr="6e_c05_10_ShelfHeight_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4816" y="1243013"/>
            <a:ext cx="2100072" cy="177088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3"/>
          <p:cNvSpPr>
            <a:spLocks noGrp="1" noChangeArrowheads="1"/>
          </p:cNvSpPr>
          <p:nvPr>
            <p:ph type="body" idx="1"/>
          </p:nvPr>
        </p:nvSpPr>
        <p:spPr>
          <a:xfrm>
            <a:off x="393192" y="1143000"/>
            <a:ext cx="4775360" cy="5372100"/>
          </a:xfrm>
        </p:spPr>
        <p:txBody>
          <a:bodyPr/>
          <a:lstStyle/>
          <a:p>
            <a:pPr marL="0" indent="0" eaLnBrk="1" hangingPunct="1">
              <a:lnSpc>
                <a:spcPct val="80000"/>
              </a:lnSpc>
              <a:defRPr/>
            </a:pPr>
            <a:r>
              <a:rPr lang="en-US" dirty="0">
                <a:latin typeface="Arial Narrow" charset="0"/>
                <a:cs typeface="+mn-cs"/>
              </a:rPr>
              <a:t>Preventing Cross Contamination: </a:t>
            </a:r>
            <a:r>
              <a:rPr lang="en-US" sz="1800" i="1" dirty="0">
                <a:latin typeface="Arial Narrow" charset="0"/>
                <a:cs typeface="+mn-cs"/>
              </a:rPr>
              <a:t>continued</a:t>
            </a:r>
            <a:r>
              <a:rPr lang="en-US" sz="1800" dirty="0">
                <a:latin typeface="Arial Narrow" charset="0"/>
                <a:cs typeface="+mn-cs"/>
              </a:rPr>
              <a:t>  </a:t>
            </a:r>
            <a:endParaRPr lang="en-US" sz="1800" i="1" dirty="0">
              <a:solidFill>
                <a:srgbClr val="000000"/>
              </a:solidFill>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Store food in durable containers intended </a:t>
            </a:r>
            <a:r>
              <a:rPr lang="en-US" dirty="0" smtClean="0">
                <a:solidFill>
                  <a:srgbClr val="000000"/>
                </a:solidFill>
                <a:latin typeface="Arial Narrow" charset="0"/>
              </a:rPr>
              <a:t>for </a:t>
            </a:r>
            <a:r>
              <a:rPr lang="en-US" dirty="0">
                <a:solidFill>
                  <a:srgbClr val="000000"/>
                </a:solidFill>
                <a:latin typeface="Arial Narrow" charset="0"/>
              </a:rPr>
              <a:t>food.</a:t>
            </a:r>
          </a:p>
          <a:p>
            <a:pPr marL="347472" lvl="1" indent="-347472" eaLnBrk="1" hangingPunct="1">
              <a:lnSpc>
                <a:spcPct val="100000"/>
              </a:lnSpc>
              <a:spcBef>
                <a:spcPts val="900"/>
              </a:spcBef>
              <a:defRPr/>
            </a:pPr>
            <a:r>
              <a:rPr lang="en-US" dirty="0">
                <a:solidFill>
                  <a:srgbClr val="000000"/>
                </a:solidFill>
                <a:latin typeface="Arial Narrow" charset="0"/>
              </a:rPr>
              <a:t>Use containers that are durable, leak proof, </a:t>
            </a:r>
            <a:r>
              <a:rPr lang="en-US" dirty="0" smtClean="0">
                <a:solidFill>
                  <a:srgbClr val="000000"/>
                </a:solidFill>
                <a:latin typeface="Arial Narrow" charset="0"/>
              </a:rPr>
              <a:t>and </a:t>
            </a:r>
            <a:r>
              <a:rPr lang="en-US" dirty="0">
                <a:solidFill>
                  <a:srgbClr val="000000"/>
                </a:solidFill>
                <a:latin typeface="Arial Narrow" charset="0"/>
              </a:rPr>
              <a:t>able to be sealed or covered.</a:t>
            </a:r>
          </a:p>
          <a:p>
            <a:pPr marL="347472" lvl="1" indent="-347472" eaLnBrk="1" hangingPunct="1">
              <a:lnSpc>
                <a:spcPct val="100000"/>
              </a:lnSpc>
              <a:spcBef>
                <a:spcPts val="900"/>
              </a:spcBef>
              <a:defRPr/>
            </a:pPr>
            <a:r>
              <a:rPr lang="en-US" dirty="0">
                <a:solidFill>
                  <a:srgbClr val="000000"/>
                </a:solidFill>
                <a:latin typeface="Arial Narrow" charset="0"/>
              </a:rPr>
              <a:t>Never use empty food containers to store chemicals. Never put food in empty chemical containers.</a:t>
            </a:r>
          </a:p>
        </p:txBody>
      </p:sp>
      <p:sp>
        <p:nvSpPr>
          <p:cNvPr id="147459" name="Text Box 4"/>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5-29</a:t>
            </a:r>
          </a:p>
        </p:txBody>
      </p:sp>
      <p:sp>
        <p:nvSpPr>
          <p:cNvPr id="147460" name="Rectangle 6"/>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Storage</a:t>
            </a:r>
          </a:p>
        </p:txBody>
      </p:sp>
      <p:pic>
        <p:nvPicPr>
          <p:cNvPr id="2" name="Picture 1" descr="6e_c05_29.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3"/>
          <p:cNvSpPr>
            <a:spLocks noGrp="1" noChangeArrowheads="1"/>
          </p:cNvSpPr>
          <p:nvPr>
            <p:ph type="body" idx="1"/>
          </p:nvPr>
        </p:nvSpPr>
        <p:spPr>
          <a:xfrm>
            <a:off x="393192" y="1143000"/>
            <a:ext cx="4832059" cy="4641417"/>
          </a:xfrm>
        </p:spPr>
        <p:txBody>
          <a:bodyPr/>
          <a:lstStyle/>
          <a:p>
            <a:pPr marL="0" indent="0" eaLnBrk="1" hangingPunct="1">
              <a:defRPr/>
            </a:pPr>
            <a:r>
              <a:rPr lang="en-US" dirty="0">
                <a:latin typeface="Arial Narrow" charset="0"/>
                <a:cs typeface="+mn-cs"/>
              </a:rPr>
              <a:t>Preventing Cross Contamination: </a:t>
            </a:r>
            <a:r>
              <a:rPr lang="en-US" sz="1800" i="1" dirty="0">
                <a:latin typeface="Arial Narrow" charset="0"/>
                <a:cs typeface="+mn-cs"/>
              </a:rPr>
              <a:t>continued</a:t>
            </a:r>
            <a:r>
              <a:rPr lang="en-US" sz="1800" dirty="0">
                <a:latin typeface="Arial Narrow" charset="0"/>
                <a:cs typeface="+mn-cs"/>
              </a:rPr>
              <a:t>   </a:t>
            </a:r>
            <a:endParaRPr lang="en-US" sz="1800" i="1" dirty="0">
              <a:solidFill>
                <a:srgbClr val="000000"/>
              </a:solidFill>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Keep all storage areas clean and dry</a:t>
            </a:r>
          </a:p>
          <a:p>
            <a:pPr marL="347472" lvl="1" indent="-347472" eaLnBrk="1" hangingPunct="1">
              <a:lnSpc>
                <a:spcPct val="100000"/>
              </a:lnSpc>
              <a:spcBef>
                <a:spcPts val="900"/>
              </a:spcBef>
              <a:defRPr/>
            </a:pPr>
            <a:r>
              <a:rPr lang="en-US" dirty="0">
                <a:solidFill>
                  <a:srgbClr val="000000"/>
                </a:solidFill>
                <a:latin typeface="Arial Narrow" charset="0"/>
              </a:rPr>
              <a:t>Clean up spills and leaks right away</a:t>
            </a:r>
          </a:p>
          <a:p>
            <a:pPr marL="347472" lvl="1" indent="-347472" eaLnBrk="1" hangingPunct="1">
              <a:lnSpc>
                <a:spcPct val="100000"/>
              </a:lnSpc>
              <a:spcBef>
                <a:spcPts val="900"/>
              </a:spcBef>
              <a:defRPr/>
            </a:pPr>
            <a:r>
              <a:rPr lang="en-US" dirty="0">
                <a:solidFill>
                  <a:srgbClr val="000000"/>
                </a:solidFill>
                <a:latin typeface="Arial Narrow" charset="0"/>
              </a:rPr>
              <a:t>Clean dollies, carts, transporters, and trays often</a:t>
            </a:r>
          </a:p>
          <a:p>
            <a:pPr marL="347472" lvl="1" indent="-347472" eaLnBrk="1" hangingPunct="1">
              <a:lnSpc>
                <a:spcPct val="100000"/>
              </a:lnSpc>
              <a:spcBef>
                <a:spcPts val="900"/>
              </a:spcBef>
              <a:defRPr/>
            </a:pPr>
            <a:r>
              <a:rPr lang="en-US" dirty="0">
                <a:solidFill>
                  <a:srgbClr val="000000"/>
                </a:solidFill>
                <a:latin typeface="Arial Narrow" charset="0"/>
              </a:rPr>
              <a:t>Store food in containers that have been cleaned and sanitized</a:t>
            </a:r>
          </a:p>
          <a:p>
            <a:pPr marL="347472" lvl="1" indent="-347472" eaLnBrk="1" hangingPunct="1">
              <a:lnSpc>
                <a:spcPct val="100000"/>
              </a:lnSpc>
              <a:spcBef>
                <a:spcPts val="900"/>
              </a:spcBef>
              <a:defRPr/>
            </a:pPr>
            <a:r>
              <a:rPr lang="en-US" dirty="0">
                <a:solidFill>
                  <a:srgbClr val="000000"/>
                </a:solidFill>
                <a:latin typeface="Arial Narrow" charset="0"/>
              </a:rPr>
              <a:t>Store dirty linens in clean nonabsorbent containers or washable laundry bags.</a:t>
            </a:r>
            <a:endParaRPr lang="en-US" dirty="0">
              <a:latin typeface="Arial Narrow" charset="0"/>
            </a:endParaRPr>
          </a:p>
        </p:txBody>
      </p:sp>
      <p:sp>
        <p:nvSpPr>
          <p:cNvPr id="148484"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5-30</a:t>
            </a:r>
          </a:p>
        </p:txBody>
      </p:sp>
      <p:sp>
        <p:nvSpPr>
          <p:cNvPr id="148485"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Storage</a:t>
            </a:r>
          </a:p>
        </p:txBody>
      </p:sp>
      <p:pic>
        <p:nvPicPr>
          <p:cNvPr id="2" name="Picture 1" descr="6e_c05_10_cleanCooler_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8720" y="1243013"/>
            <a:ext cx="2106168" cy="206654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5-31</a:t>
            </a:r>
          </a:p>
        </p:txBody>
      </p:sp>
      <p:sp>
        <p:nvSpPr>
          <p:cNvPr id="149507"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Storage</a:t>
            </a:r>
          </a:p>
        </p:txBody>
      </p:sp>
      <p:sp>
        <p:nvSpPr>
          <p:cNvPr id="5" name="Rectangle 3"/>
          <p:cNvSpPr txBox="1">
            <a:spLocks noChangeArrowheads="1"/>
          </p:cNvSpPr>
          <p:nvPr/>
        </p:nvSpPr>
        <p:spPr bwMode="auto">
          <a:xfrm>
            <a:off x="393192" y="1143000"/>
            <a:ext cx="4922775" cy="4811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lgn="l" rtl="0" eaLnBrk="0" fontAlgn="base" hangingPunct="0">
              <a:lnSpc>
                <a:spcPct val="90000"/>
              </a:lnSpc>
              <a:spcBef>
                <a:spcPct val="100000"/>
              </a:spcBef>
              <a:spcAft>
                <a:spcPct val="0"/>
              </a:spcAft>
              <a:buClr>
                <a:srgbClr val="009DDC"/>
              </a:buClr>
              <a:buSzPct val="75000"/>
              <a:buFont typeface="Wingdings" pitchFamily="2" charset="2"/>
              <a:defRPr sz="2400" b="1">
                <a:solidFill>
                  <a:srgbClr val="005CAB"/>
                </a:solidFill>
                <a:latin typeface="+mj-lt"/>
                <a:ea typeface="+mn-ea"/>
                <a:cs typeface="+mn-cs"/>
              </a:defRPr>
            </a:lvl1pPr>
            <a:lvl2pPr marL="533400" indent="-419100" algn="l" rtl="0" eaLnBrk="0" fontAlgn="base" hangingPunct="0">
              <a:lnSpc>
                <a:spcPct val="90000"/>
              </a:lnSpc>
              <a:spcBef>
                <a:spcPct val="50000"/>
              </a:spcBef>
              <a:spcAft>
                <a:spcPct val="0"/>
              </a:spcAft>
              <a:buClr>
                <a:srgbClr val="005CAB"/>
              </a:buClr>
              <a:buSzPct val="75000"/>
              <a:buFont typeface="Wingdings" pitchFamily="2" charset="2"/>
              <a:buChar char="l"/>
              <a:defRPr sz="2200">
                <a:solidFill>
                  <a:srgbClr val="231F20"/>
                </a:solidFill>
                <a:latin typeface="+mj-lt"/>
              </a:defRPr>
            </a:lvl2pPr>
            <a:lvl3pPr marL="995363" indent="-419100" algn="l" rtl="0" eaLnBrk="0" fontAlgn="base" hangingPunct="0">
              <a:lnSpc>
                <a:spcPct val="90000"/>
              </a:lnSpc>
              <a:spcBef>
                <a:spcPct val="50000"/>
              </a:spcBef>
              <a:spcAft>
                <a:spcPct val="0"/>
              </a:spcAft>
              <a:buClr>
                <a:srgbClr val="005CAB"/>
              </a:buClr>
              <a:buSzPct val="75000"/>
              <a:buFont typeface="Courier New" pitchFamily="49" charset="0"/>
              <a:buChar char="o"/>
              <a:defRPr sz="2000">
                <a:solidFill>
                  <a:srgbClr val="231F20"/>
                </a:solidFill>
                <a:latin typeface="+mj-lt"/>
              </a:defRPr>
            </a:lvl3pPr>
            <a:lvl4pPr marL="1447800" indent="-419100" algn="l" rtl="0" eaLnBrk="0" fontAlgn="base" hangingPunct="0">
              <a:lnSpc>
                <a:spcPct val="90000"/>
              </a:lnSpc>
              <a:spcBef>
                <a:spcPct val="50000"/>
              </a:spcBef>
              <a:spcAft>
                <a:spcPct val="0"/>
              </a:spcAft>
              <a:buClr>
                <a:srgbClr val="005CAB"/>
              </a:buClr>
              <a:buSzPct val="75000"/>
              <a:buFont typeface="Wingdings" pitchFamily="2" charset="2"/>
              <a:buChar char="§"/>
              <a:defRPr>
                <a:solidFill>
                  <a:srgbClr val="231F20"/>
                </a:solidFill>
                <a:latin typeface="+mj-lt"/>
              </a:defRPr>
            </a:lvl4pPr>
            <a:lvl5pPr marL="1909763" indent="-419100" algn="l" rtl="0" eaLnBrk="0" fontAlgn="base" hangingPunct="0">
              <a:lnSpc>
                <a:spcPct val="90000"/>
              </a:lnSpc>
              <a:spcBef>
                <a:spcPct val="50000"/>
              </a:spcBef>
              <a:spcAft>
                <a:spcPct val="0"/>
              </a:spcAft>
              <a:buClr>
                <a:srgbClr val="005CAB"/>
              </a:buClr>
              <a:buSzPct val="75000"/>
              <a:buFont typeface="Arial" charset="0"/>
              <a:buChar char="•"/>
              <a:defRPr sz="1600">
                <a:solidFill>
                  <a:srgbClr val="231F20"/>
                </a:solidFill>
                <a:latin typeface="+mj-lt"/>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indent="0" eaLnBrk="1" hangingPunct="1">
              <a:defRPr/>
            </a:pPr>
            <a:r>
              <a:rPr lang="en-US" dirty="0"/>
              <a:t>Preventing Cross Contamination: </a:t>
            </a:r>
            <a:r>
              <a:rPr lang="en-US" sz="1800" i="1" dirty="0"/>
              <a:t>continued</a:t>
            </a:r>
          </a:p>
          <a:p>
            <a:pPr marL="347472" lvl="1" indent="-347472" eaLnBrk="1" hangingPunct="1">
              <a:lnSpc>
                <a:spcPct val="100000"/>
              </a:lnSpc>
              <a:spcBef>
                <a:spcPts val="900"/>
              </a:spcBef>
              <a:defRPr/>
            </a:pPr>
            <a:r>
              <a:rPr lang="en-US" b="0" dirty="0">
                <a:solidFill>
                  <a:srgbClr val="000000"/>
                </a:solidFill>
                <a:ea typeface="+mn-ea"/>
                <a:cs typeface="+mn-cs"/>
              </a:rPr>
              <a:t>Wrap or cover food</a:t>
            </a:r>
          </a:p>
          <a:p>
            <a:pPr marL="347472" lvl="1" indent="-347472" eaLnBrk="1" hangingPunct="1">
              <a:lnSpc>
                <a:spcPct val="100000"/>
              </a:lnSpc>
              <a:spcBef>
                <a:spcPts val="900"/>
              </a:spcBef>
              <a:defRPr/>
            </a:pPr>
            <a:r>
              <a:rPr lang="en-US" b="0" dirty="0">
                <a:solidFill>
                  <a:srgbClr val="000000"/>
                </a:solidFill>
                <a:ea typeface="+mn-ea"/>
                <a:cs typeface="+mn-cs"/>
              </a:rPr>
              <a:t>Store raw meat, poultry, and seafood separately from ready-to-eat food</a:t>
            </a:r>
          </a:p>
          <a:p>
            <a:pPr marL="694944" lvl="2" indent="-347472" eaLnBrk="1" hangingPunct="1">
              <a:lnSpc>
                <a:spcPct val="100000"/>
              </a:lnSpc>
              <a:spcBef>
                <a:spcPts val="900"/>
              </a:spcBef>
              <a:defRPr/>
            </a:pPr>
            <a:r>
              <a:rPr lang="en-US" b="0" dirty="0">
                <a:solidFill>
                  <a:srgbClr val="000000"/>
                </a:solidFill>
                <a:ea typeface="+mn-ea"/>
                <a:cs typeface="+mn-cs"/>
              </a:rPr>
              <a:t>If this is not possible, store ready-to-eat food above raw meat, poultry, and seafood</a:t>
            </a:r>
          </a:p>
          <a:p>
            <a:pPr marL="694944" lvl="2" indent="-347472" eaLnBrk="1" hangingPunct="1">
              <a:lnSpc>
                <a:spcPct val="100000"/>
              </a:lnSpc>
              <a:spcBef>
                <a:spcPts val="900"/>
              </a:spcBef>
              <a:defRPr/>
            </a:pPr>
            <a:r>
              <a:rPr lang="en-US" b="0" dirty="0">
                <a:solidFill>
                  <a:srgbClr val="000000"/>
                </a:solidFill>
                <a:ea typeface="+mn-ea"/>
                <a:cs typeface="+mn-cs"/>
              </a:rPr>
              <a:t>This will prevent juices from raw food from dripping onto ready-to-eat food</a:t>
            </a:r>
          </a:p>
          <a:p>
            <a:pPr marL="576263" lvl="2" indent="0" eaLnBrk="1" hangingPunct="1">
              <a:buFont typeface="Courier New" pitchFamily="49" charset="0"/>
              <a:buNone/>
              <a:tabLst>
                <a:tab pos="0" algn="l"/>
              </a:tabLst>
              <a:defRPr/>
            </a:pPr>
            <a:endParaRPr lang="en-US" dirty="0" smtClean="0">
              <a:solidFill>
                <a:srgbClr val="000000"/>
              </a:solidFill>
              <a:ea typeface="+mn-ea"/>
              <a:cs typeface="+mn-cs"/>
            </a:endParaRPr>
          </a:p>
        </p:txBody>
      </p:sp>
      <p:pic>
        <p:nvPicPr>
          <p:cNvPr id="2" name="Picture 1" descr="6e_c05_3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body" idx="1"/>
          </p:nvPr>
        </p:nvSpPr>
        <p:spPr>
          <a:xfrm>
            <a:off x="393192" y="1143000"/>
            <a:ext cx="4582587" cy="4947604"/>
          </a:xfrm>
        </p:spPr>
        <p:txBody>
          <a:bodyPr/>
          <a:lstStyle/>
          <a:p>
            <a:pPr marL="0" indent="0" eaLnBrk="1" hangingPunct="1">
              <a:defRPr/>
            </a:pPr>
            <a:r>
              <a:rPr lang="en-US" dirty="0">
                <a:latin typeface="Arial Narrow" charset="0"/>
                <a:cs typeface="+mn-cs"/>
              </a:rPr>
              <a:t>Preventing Cross Contamination: </a:t>
            </a:r>
            <a:r>
              <a:rPr lang="en-US" sz="1800" i="1" dirty="0">
                <a:latin typeface="Arial Narrow" charset="0"/>
                <a:cs typeface="+mn-cs"/>
              </a:rPr>
              <a:t>continued</a:t>
            </a:r>
          </a:p>
          <a:p>
            <a:pPr marL="347472" lvl="1" indent="-347472" eaLnBrk="1" hangingPunct="1">
              <a:lnSpc>
                <a:spcPct val="100000"/>
              </a:lnSpc>
              <a:spcBef>
                <a:spcPts val="900"/>
              </a:spcBef>
              <a:defRPr/>
            </a:pPr>
            <a:r>
              <a:rPr lang="en-US" dirty="0">
                <a:solidFill>
                  <a:srgbClr val="000000"/>
                </a:solidFill>
                <a:latin typeface="Arial Narrow" charset="0"/>
              </a:rPr>
              <a:t>Store food items in the following </a:t>
            </a:r>
            <a:r>
              <a:rPr lang="en-US" dirty="0" smtClean="0">
                <a:solidFill>
                  <a:srgbClr val="000000"/>
                </a:solidFill>
                <a:latin typeface="Arial Narrow" charset="0"/>
              </a:rPr>
              <a:t/>
            </a:r>
            <a:br>
              <a:rPr lang="en-US" dirty="0" smtClean="0">
                <a:solidFill>
                  <a:srgbClr val="000000"/>
                </a:solidFill>
                <a:latin typeface="Arial Narrow" charset="0"/>
              </a:rPr>
            </a:br>
            <a:r>
              <a:rPr lang="en-US" dirty="0" smtClean="0">
                <a:solidFill>
                  <a:srgbClr val="000000"/>
                </a:solidFill>
                <a:latin typeface="Arial Narrow" charset="0"/>
              </a:rPr>
              <a:t>top</a:t>
            </a:r>
            <a:r>
              <a:rPr lang="en-US" dirty="0">
                <a:solidFill>
                  <a:srgbClr val="000000"/>
                </a:solidFill>
                <a:latin typeface="Arial Narrow" charset="0"/>
              </a:rPr>
              <a:t>-to-bottom order:</a:t>
            </a:r>
          </a:p>
          <a:p>
            <a:pPr marL="804672" lvl="2" indent="-457200" eaLnBrk="1" hangingPunct="1">
              <a:lnSpc>
                <a:spcPct val="100000"/>
              </a:lnSpc>
              <a:spcBef>
                <a:spcPts val="900"/>
              </a:spcBef>
              <a:buSzPct val="100000"/>
              <a:buFont typeface="+mj-lt"/>
              <a:buAutoNum type="alphaUcPeriod"/>
              <a:defRPr/>
            </a:pPr>
            <a:r>
              <a:rPr lang="en-US" dirty="0" smtClean="0">
                <a:latin typeface="Arial Narrow" charset="0"/>
              </a:rPr>
              <a:t>Ready</a:t>
            </a:r>
            <a:r>
              <a:rPr lang="en-US" dirty="0">
                <a:latin typeface="Arial Narrow" charset="0"/>
              </a:rPr>
              <a:t>-to-eat food</a:t>
            </a:r>
          </a:p>
          <a:p>
            <a:pPr marL="804672" lvl="2" indent="-457200" eaLnBrk="1" hangingPunct="1">
              <a:lnSpc>
                <a:spcPct val="100000"/>
              </a:lnSpc>
              <a:spcBef>
                <a:spcPts val="900"/>
              </a:spcBef>
              <a:buSzPct val="100000"/>
              <a:buFont typeface="+mj-lt"/>
              <a:buAutoNum type="alphaUcPeriod"/>
              <a:defRPr/>
            </a:pPr>
            <a:r>
              <a:rPr lang="en-US" dirty="0" smtClean="0">
                <a:latin typeface="Arial Narrow" charset="0"/>
              </a:rPr>
              <a:t>Seafood</a:t>
            </a:r>
            <a:endParaRPr lang="en-US" dirty="0">
              <a:latin typeface="Arial Narrow" charset="0"/>
            </a:endParaRPr>
          </a:p>
          <a:p>
            <a:pPr marL="804672" lvl="2" indent="-457200" eaLnBrk="1" hangingPunct="1">
              <a:lnSpc>
                <a:spcPct val="100000"/>
              </a:lnSpc>
              <a:spcBef>
                <a:spcPts val="900"/>
              </a:spcBef>
              <a:buSzPct val="100000"/>
              <a:buFont typeface="+mj-lt"/>
              <a:buAutoNum type="alphaUcPeriod"/>
              <a:defRPr/>
            </a:pPr>
            <a:r>
              <a:rPr lang="en-US" dirty="0" smtClean="0">
                <a:latin typeface="Arial Narrow" charset="0"/>
              </a:rPr>
              <a:t>Whole </a:t>
            </a:r>
            <a:r>
              <a:rPr lang="en-US" dirty="0">
                <a:latin typeface="Arial Narrow" charset="0"/>
              </a:rPr>
              <a:t>cuts of beef and pork</a:t>
            </a:r>
          </a:p>
          <a:p>
            <a:pPr marL="804672" lvl="2" indent="-457200" eaLnBrk="1" hangingPunct="1">
              <a:lnSpc>
                <a:spcPct val="100000"/>
              </a:lnSpc>
              <a:spcBef>
                <a:spcPts val="900"/>
              </a:spcBef>
              <a:buSzPct val="100000"/>
              <a:buFont typeface="+mj-lt"/>
              <a:buAutoNum type="alphaUcPeriod"/>
              <a:defRPr/>
            </a:pPr>
            <a:r>
              <a:rPr lang="en-US" dirty="0" smtClean="0">
                <a:latin typeface="Arial Narrow" charset="0"/>
              </a:rPr>
              <a:t>Ground </a:t>
            </a:r>
            <a:r>
              <a:rPr lang="en-US" dirty="0">
                <a:latin typeface="Arial Narrow" charset="0"/>
              </a:rPr>
              <a:t>meat and ground fish</a:t>
            </a:r>
          </a:p>
          <a:p>
            <a:pPr marL="804672" lvl="2" indent="-457200" eaLnBrk="1" hangingPunct="1">
              <a:lnSpc>
                <a:spcPct val="100000"/>
              </a:lnSpc>
              <a:spcBef>
                <a:spcPts val="900"/>
              </a:spcBef>
              <a:buSzPct val="100000"/>
              <a:buFont typeface="+mj-lt"/>
              <a:buAutoNum type="alphaUcPeriod"/>
              <a:defRPr/>
            </a:pPr>
            <a:r>
              <a:rPr lang="en-US" dirty="0" smtClean="0">
                <a:latin typeface="Arial Narrow" charset="0"/>
              </a:rPr>
              <a:t>Whole </a:t>
            </a:r>
            <a:r>
              <a:rPr lang="en-US" dirty="0">
                <a:latin typeface="Arial Narrow" charset="0"/>
              </a:rPr>
              <a:t>and ground poultry</a:t>
            </a:r>
            <a:endParaRPr lang="en-US" i="1" dirty="0">
              <a:latin typeface="Arial Narrow" charset="0"/>
            </a:endParaRPr>
          </a:p>
          <a:p>
            <a:pPr marL="347472" lvl="1" indent="-347472" eaLnBrk="1" hangingPunct="1">
              <a:lnSpc>
                <a:spcPct val="100000"/>
              </a:lnSpc>
              <a:spcBef>
                <a:spcPts val="900"/>
              </a:spcBef>
              <a:defRPr/>
            </a:pPr>
            <a:r>
              <a:rPr lang="en-US" dirty="0">
                <a:solidFill>
                  <a:srgbClr val="000000"/>
                </a:solidFill>
                <a:latin typeface="Arial Narrow" charset="0"/>
              </a:rPr>
              <a:t>This storage order is based on the minimum internal cooking temperature of each food.</a:t>
            </a:r>
          </a:p>
        </p:txBody>
      </p:sp>
      <p:sp>
        <p:nvSpPr>
          <p:cNvPr id="150532"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5-32</a:t>
            </a:r>
          </a:p>
        </p:txBody>
      </p:sp>
      <p:sp>
        <p:nvSpPr>
          <p:cNvPr id="150533"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Storage</a:t>
            </a:r>
          </a:p>
        </p:txBody>
      </p:sp>
      <p:pic>
        <p:nvPicPr>
          <p:cNvPr id="2" name="Picture 1" descr="6e_c05_11_tallcoole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288427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4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How Food Becomes Unsafe </a:t>
            </a:r>
          </a:p>
        </p:txBody>
      </p:sp>
      <p:sp>
        <p:nvSpPr>
          <p:cNvPr id="25604" name="Rectangle 3"/>
          <p:cNvSpPr>
            <a:spLocks noGrp="1" noChangeArrowheads="1"/>
          </p:cNvSpPr>
          <p:nvPr>
            <p:ph idx="1"/>
          </p:nvPr>
        </p:nvSpPr>
        <p:spPr>
          <a:xfrm>
            <a:off x="390524" y="1143000"/>
            <a:ext cx="4294189" cy="4983163"/>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Food has been time-temperature abused when: </a:t>
            </a:r>
            <a:endParaRPr lang="en-US" sz="2400" b="1" dirty="0">
              <a:solidFill>
                <a:srgbClr val="005CAB"/>
              </a:solidFill>
              <a:ea typeface="+mn-ea"/>
              <a:cs typeface="+mn-cs"/>
            </a:endParaRPr>
          </a:p>
          <a:p>
            <a:pPr lvl="1" eaLnBrk="1" hangingPunct="1">
              <a:buFont typeface="Wingdings" pitchFamily="2" charset="2"/>
              <a:buChar char="l"/>
              <a:defRPr/>
            </a:pPr>
            <a:r>
              <a:rPr lang="en-US" dirty="0" smtClean="0"/>
              <a:t>It has not been held or stored at correct temperatures</a:t>
            </a:r>
          </a:p>
          <a:p>
            <a:pPr lvl="1" eaLnBrk="1" hangingPunct="1">
              <a:buFont typeface="Wingdings" pitchFamily="2" charset="2"/>
              <a:buChar char="l"/>
              <a:defRPr/>
            </a:pPr>
            <a:r>
              <a:rPr lang="en-US" dirty="0" smtClean="0"/>
              <a:t>It is not cooked or reheated enough to kill pathogens</a:t>
            </a:r>
          </a:p>
          <a:p>
            <a:pPr lvl="1" eaLnBrk="1" hangingPunct="1">
              <a:buFont typeface="Wingdings" pitchFamily="2" charset="2"/>
              <a:buChar char="l"/>
              <a:defRPr/>
            </a:pPr>
            <a:r>
              <a:rPr lang="en-US" dirty="0" smtClean="0"/>
              <a:t>It is not cooled correctly</a:t>
            </a:r>
            <a:endParaRPr lang="en-US" dirty="0"/>
          </a:p>
          <a:p>
            <a:pPr marL="114300" lvl="1" indent="0" eaLnBrk="1" hangingPunct="1">
              <a:buFont typeface="Wingdings" pitchFamily="2" charset="2"/>
              <a:buNone/>
              <a:defRPr/>
            </a:pPr>
            <a:endParaRPr lang="en-US" dirty="0"/>
          </a:p>
          <a:p>
            <a:pPr marL="114300" lvl="1" indent="0" eaLnBrk="1" hangingPunct="1">
              <a:buFont typeface="Wingdings" pitchFamily="2" charset="2"/>
              <a:buNone/>
              <a:defRPr/>
            </a:pPr>
            <a:endParaRPr lang="en-US" dirty="0" smtClean="0"/>
          </a:p>
        </p:txBody>
      </p:sp>
      <p:sp>
        <p:nvSpPr>
          <p:cNvPr id="26628" name="Text Box 104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1-14</a:t>
            </a:r>
          </a:p>
        </p:txBody>
      </p:sp>
      <p:sp>
        <p:nvSpPr>
          <p:cNvPr id="56324" name="TextBox 6"/>
          <p:cNvSpPr txBox="1">
            <a:spLocks noChangeArrowheads="1"/>
          </p:cNvSpPr>
          <p:nvPr/>
        </p:nvSpPr>
        <p:spPr bwMode="auto">
          <a:xfrm>
            <a:off x="6948488" y="2400300"/>
            <a:ext cx="1714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FFFFFF"/>
                </a:solidFill>
                <a:latin typeface="Arial" charset="0"/>
                <a:ea typeface="ＭＳ Ｐゴシック" charset="0"/>
                <a:cs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r>
              <a:rPr lang="en-US" sz="1200"/>
              <a:t>Pg  1.5 SSF 6e</a:t>
            </a:r>
          </a:p>
        </p:txBody>
      </p:sp>
      <p:sp>
        <p:nvSpPr>
          <p:cNvPr id="56325" name="TextBox 7"/>
          <p:cNvSpPr txBox="1">
            <a:spLocks noChangeArrowheads="1"/>
          </p:cNvSpPr>
          <p:nvPr/>
        </p:nvSpPr>
        <p:spPr bwMode="auto">
          <a:xfrm>
            <a:off x="6629400" y="2695575"/>
            <a:ext cx="1714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FFFFFF"/>
                </a:solidFill>
                <a:latin typeface="Arial" charset="0"/>
                <a:ea typeface="ＭＳ Ｐゴシック" charset="0"/>
                <a:cs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r>
              <a:rPr lang="en-US" sz="1200"/>
              <a:t>Pg  1.5 SSF 6e</a:t>
            </a:r>
          </a:p>
        </p:txBody>
      </p:sp>
      <p:sp>
        <p:nvSpPr>
          <p:cNvPr id="56326" name="TextBox 9"/>
          <p:cNvSpPr txBox="1">
            <a:spLocks noChangeArrowheads="1"/>
          </p:cNvSpPr>
          <p:nvPr/>
        </p:nvSpPr>
        <p:spPr bwMode="auto">
          <a:xfrm>
            <a:off x="6670675" y="2555875"/>
            <a:ext cx="17145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FFFFFF"/>
                </a:solidFill>
                <a:latin typeface="Arial" charset="0"/>
                <a:ea typeface="ＭＳ Ｐゴシック" charset="0"/>
                <a:cs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r>
              <a:rPr lang="en-US" sz="1200"/>
              <a:t>Pg  1.5 SSF 6e</a:t>
            </a:r>
          </a:p>
        </p:txBody>
      </p:sp>
      <p:pic>
        <p:nvPicPr>
          <p:cNvPr id="10" name="Picture 9" descr="6e_c01_5_PotatoSalad_TempChck.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9451" y="1243013"/>
            <a:ext cx="2097024" cy="150266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3"/>
          <p:cNvSpPr>
            <a:spLocks noGrp="1" noChangeArrowheads="1"/>
          </p:cNvSpPr>
          <p:nvPr>
            <p:ph type="body" idx="1"/>
          </p:nvPr>
        </p:nvSpPr>
        <p:spPr>
          <a:xfrm>
            <a:off x="392113" y="1143000"/>
            <a:ext cx="7315200" cy="4983163"/>
          </a:xfrm>
        </p:spPr>
        <p:txBody>
          <a:bodyPr/>
          <a:lstStyle/>
          <a:p>
            <a:pPr marL="0" indent="0" eaLnBrk="1" hangingPunct="1">
              <a:defRPr/>
            </a:pPr>
            <a:r>
              <a:rPr lang="en-US" dirty="0">
                <a:latin typeface="Arial Narrow" charset="0"/>
                <a:cs typeface="+mn-cs"/>
              </a:rPr>
              <a:t>Food should be stored in a clean, dry location away from dust and other contaminants </a:t>
            </a:r>
            <a:endParaRPr lang="en-US" dirty="0">
              <a:solidFill>
                <a:srgbClr val="000000"/>
              </a:solidFill>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To prevent contamination, NEVER store food in these areas.</a:t>
            </a:r>
          </a:p>
          <a:p>
            <a:pPr marL="694944" lvl="2" indent="-347472" eaLnBrk="1" hangingPunct="1">
              <a:lnSpc>
                <a:spcPct val="100000"/>
              </a:lnSpc>
              <a:spcBef>
                <a:spcPts val="900"/>
              </a:spcBef>
              <a:defRPr/>
            </a:pPr>
            <a:r>
              <a:rPr lang="en-US" dirty="0">
                <a:solidFill>
                  <a:srgbClr val="000000"/>
                </a:solidFill>
                <a:latin typeface="Arial Narrow" charset="0"/>
              </a:rPr>
              <a:t>Locker rooms or dressing rooms</a:t>
            </a:r>
          </a:p>
          <a:p>
            <a:pPr marL="694944" lvl="2" indent="-347472" eaLnBrk="1" hangingPunct="1">
              <a:lnSpc>
                <a:spcPct val="100000"/>
              </a:lnSpc>
              <a:spcBef>
                <a:spcPts val="900"/>
              </a:spcBef>
              <a:defRPr/>
            </a:pPr>
            <a:r>
              <a:rPr lang="en-US" dirty="0">
                <a:solidFill>
                  <a:srgbClr val="000000"/>
                </a:solidFill>
                <a:latin typeface="Arial Narrow" charset="0"/>
              </a:rPr>
              <a:t>Restroom or garbage rooms</a:t>
            </a:r>
          </a:p>
          <a:p>
            <a:pPr marL="694944" lvl="2" indent="-347472" eaLnBrk="1" hangingPunct="1">
              <a:lnSpc>
                <a:spcPct val="100000"/>
              </a:lnSpc>
              <a:spcBef>
                <a:spcPts val="900"/>
              </a:spcBef>
              <a:defRPr/>
            </a:pPr>
            <a:r>
              <a:rPr lang="en-US" dirty="0">
                <a:solidFill>
                  <a:srgbClr val="000000"/>
                </a:solidFill>
                <a:latin typeface="Arial Narrow" charset="0"/>
              </a:rPr>
              <a:t>Mechanical rooms</a:t>
            </a:r>
          </a:p>
          <a:p>
            <a:pPr marL="694944" lvl="2" indent="-347472" eaLnBrk="1" hangingPunct="1">
              <a:lnSpc>
                <a:spcPct val="100000"/>
              </a:lnSpc>
              <a:spcBef>
                <a:spcPts val="900"/>
              </a:spcBef>
              <a:defRPr/>
            </a:pPr>
            <a:r>
              <a:rPr lang="en-US" dirty="0">
                <a:solidFill>
                  <a:srgbClr val="000000"/>
                </a:solidFill>
                <a:latin typeface="Arial Narrow" charset="0"/>
              </a:rPr>
              <a:t>Under unshielded sewer lines or leaking water lines</a:t>
            </a:r>
          </a:p>
          <a:p>
            <a:pPr marL="694944" lvl="2" indent="-347472" eaLnBrk="1" hangingPunct="1">
              <a:lnSpc>
                <a:spcPct val="100000"/>
              </a:lnSpc>
              <a:spcBef>
                <a:spcPts val="900"/>
              </a:spcBef>
              <a:defRPr/>
            </a:pPr>
            <a:r>
              <a:rPr lang="en-US" dirty="0">
                <a:solidFill>
                  <a:srgbClr val="000000"/>
                </a:solidFill>
                <a:latin typeface="Arial Narrow" charset="0"/>
              </a:rPr>
              <a:t>Under stairwells</a:t>
            </a:r>
          </a:p>
        </p:txBody>
      </p:sp>
      <p:sp>
        <p:nvSpPr>
          <p:cNvPr id="151555" name="Text Box 4"/>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5-33</a:t>
            </a:r>
          </a:p>
        </p:txBody>
      </p:sp>
      <p:sp>
        <p:nvSpPr>
          <p:cNvPr id="151556" name="Rectangle 6"/>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Storage</a:t>
            </a:r>
          </a:p>
        </p:txBody>
      </p:sp>
    </p:spTree>
  </p:cSld>
  <p:clrMapOvr>
    <a:masterClrMapping/>
  </p:clrMapOvr>
  <p:timing>
    <p:tnLst>
      <p:par>
        <p:cTn xmlns:p14="http://schemas.microsoft.com/office/powerpoint/2010/mai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xmlns:p14="http://schemas.microsoft.com/office/powerpoint/2010/mai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4"/>
          <p:cNvSpPr>
            <a:spLocks noGrp="1" noChangeArrowheads="1"/>
          </p:cNvSpPr>
          <p:nvPr>
            <p:ph type="body" idx="1"/>
          </p:nvPr>
        </p:nvSpPr>
        <p:spPr>
          <a:xfrm>
            <a:off x="393192" y="1143000"/>
            <a:ext cx="6836568" cy="4807885"/>
          </a:xfrm>
        </p:spPr>
        <p:txBody>
          <a:bodyPr/>
          <a:lstStyle/>
          <a:p>
            <a:pPr marL="0" indent="0" eaLnBrk="1" hangingPunct="1">
              <a:defRPr/>
            </a:pPr>
            <a:r>
              <a:rPr lang="en-US" dirty="0">
                <a:latin typeface="Arial Narrow" charset="0"/>
                <a:cs typeface="+mn-cs"/>
              </a:rPr>
              <a:t>Objectives:</a:t>
            </a:r>
            <a:endParaRPr lang="en-US" i="1" dirty="0">
              <a:latin typeface="Arial Narrow" charset="0"/>
              <a:cs typeface="+mn-cs"/>
            </a:endParaRPr>
          </a:p>
          <a:p>
            <a:pPr lvl="1" eaLnBrk="1" hangingPunct="1">
              <a:defRPr/>
            </a:pPr>
            <a:r>
              <a:rPr lang="en-US" dirty="0">
                <a:latin typeface="Arial Narrow" charset="0"/>
              </a:rPr>
              <a:t>Prevent cross-contamination and time-temperature abuse</a:t>
            </a:r>
          </a:p>
          <a:p>
            <a:pPr lvl="1" eaLnBrk="1" hangingPunct="1">
              <a:defRPr/>
            </a:pPr>
            <a:r>
              <a:rPr lang="en-US" dirty="0">
                <a:latin typeface="Arial Narrow" charset="0"/>
              </a:rPr>
              <a:t>Thaw food correctly</a:t>
            </a:r>
          </a:p>
          <a:p>
            <a:pPr lvl="1" eaLnBrk="1" hangingPunct="1">
              <a:defRPr/>
            </a:pPr>
            <a:r>
              <a:rPr lang="en-US" dirty="0">
                <a:latin typeface="Arial Narrow" charset="0"/>
              </a:rPr>
              <a:t>Cook food to a minimum internal temperature</a:t>
            </a:r>
          </a:p>
          <a:p>
            <a:pPr lvl="1" eaLnBrk="1" hangingPunct="1">
              <a:defRPr/>
            </a:pPr>
            <a:r>
              <a:rPr lang="en-US" dirty="0">
                <a:latin typeface="Arial Narrow" charset="0"/>
              </a:rPr>
              <a:t>Cool and reheat food to the correct temperature in the correct amount of time</a:t>
            </a:r>
          </a:p>
        </p:txBody>
      </p:sp>
      <p:sp>
        <p:nvSpPr>
          <p:cNvPr id="152579"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6-2</a:t>
            </a:r>
          </a:p>
        </p:txBody>
      </p:sp>
      <p:sp>
        <p:nvSpPr>
          <p:cNvPr id="152580" name="Rectangle 9"/>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General Preparation Practices</a:t>
            </a:r>
          </a:p>
        </p:txBody>
      </p:sp>
    </p:spTree>
  </p:cSld>
  <p:clrMapOvr>
    <a:masterClrMapping/>
  </p:clrMapOvr>
  <p:timing>
    <p:tnLst>
      <p:par>
        <p:cTn xmlns:p14="http://schemas.microsoft.com/office/powerpoint/2010/mai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4"/>
          <p:cNvSpPr>
            <a:spLocks noGrp="1" noChangeArrowheads="1"/>
          </p:cNvSpPr>
          <p:nvPr>
            <p:ph type="body" idx="1"/>
          </p:nvPr>
        </p:nvSpPr>
        <p:spPr>
          <a:xfrm>
            <a:off x="393192" y="1143000"/>
            <a:ext cx="5016500" cy="3575685"/>
          </a:xfrm>
        </p:spPr>
        <p:txBody>
          <a:bodyPr/>
          <a:lstStyle/>
          <a:p>
            <a:pPr marL="0" indent="0" eaLnBrk="1" hangingPunct="1">
              <a:defRPr/>
            </a:pPr>
            <a:r>
              <a:rPr lang="en-US" dirty="0">
                <a:latin typeface="Arial Narrow" charset="0"/>
                <a:cs typeface="+mn-cs"/>
              </a:rPr>
              <a:t>When prepping food:</a:t>
            </a:r>
            <a:endParaRPr lang="en-US" i="1" dirty="0">
              <a:latin typeface="Arial Narrow" charset="0"/>
              <a:cs typeface="+mn-cs"/>
            </a:endParaRPr>
          </a:p>
          <a:p>
            <a:pPr lvl="1" eaLnBrk="1" hangingPunct="1">
              <a:defRPr/>
            </a:pPr>
            <a:r>
              <a:rPr lang="en-US" dirty="0">
                <a:latin typeface="Arial Narrow" charset="0"/>
              </a:rPr>
              <a:t>Only remove as much food from the cooler as you can prep in a short period of time.</a:t>
            </a:r>
          </a:p>
          <a:p>
            <a:pPr lvl="2" eaLnBrk="1" hangingPunct="1">
              <a:defRPr/>
            </a:pPr>
            <a:r>
              <a:rPr lang="en-US" dirty="0">
                <a:latin typeface="Arial Narrow" charset="0"/>
              </a:rPr>
              <a:t>This limits time-temperature abuse </a:t>
            </a:r>
          </a:p>
          <a:p>
            <a:pPr lvl="1" eaLnBrk="1" hangingPunct="1">
              <a:defRPr/>
            </a:pPr>
            <a:r>
              <a:rPr lang="en-US" dirty="0">
                <a:latin typeface="Arial Narrow" charset="0"/>
              </a:rPr>
              <a:t>Return prepped food to the cooler or cook it as quickly as possible.</a:t>
            </a:r>
          </a:p>
          <a:p>
            <a:pPr lvl="1" eaLnBrk="1" hangingPunct="1">
              <a:defRPr/>
            </a:pPr>
            <a:r>
              <a:rPr lang="en-US" dirty="0">
                <a:latin typeface="Arial Narrow" charset="0"/>
              </a:rPr>
              <a:t>Make sure workstations, cutting boards, and utensils are clean and sanitized. </a:t>
            </a:r>
          </a:p>
        </p:txBody>
      </p:sp>
      <p:sp>
        <p:nvSpPr>
          <p:cNvPr id="153604"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6-3</a:t>
            </a:r>
          </a:p>
        </p:txBody>
      </p:sp>
      <p:sp>
        <p:nvSpPr>
          <p:cNvPr id="153605" name="Rectangle 9"/>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General Preparation Practices</a:t>
            </a:r>
          </a:p>
        </p:txBody>
      </p:sp>
      <p:pic>
        <p:nvPicPr>
          <p:cNvPr id="2" name="Picture 1" descr="6e_c06_02_TunaSld_rc.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96556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4"/>
          <p:cNvSpPr>
            <a:spLocks noGrp="1" noChangeArrowheads="1"/>
          </p:cNvSpPr>
          <p:nvPr>
            <p:ph type="body" idx="1"/>
          </p:nvPr>
        </p:nvSpPr>
        <p:spPr>
          <a:xfrm>
            <a:off x="393192" y="1143000"/>
            <a:ext cx="7214398" cy="4664872"/>
          </a:xfrm>
        </p:spPr>
        <p:txBody>
          <a:bodyPr/>
          <a:lstStyle/>
          <a:p>
            <a:pPr marL="0" indent="0" eaLnBrk="1" hangingPunct="1">
              <a:defRPr/>
            </a:pPr>
            <a:r>
              <a:rPr lang="en-US" dirty="0">
                <a:latin typeface="Arial Narrow" charset="0"/>
                <a:cs typeface="+mn-cs"/>
              </a:rPr>
              <a:t>Food and Color Additives:</a:t>
            </a:r>
            <a:endParaRPr lang="en-US" i="1" dirty="0">
              <a:latin typeface="Arial Narrow" charset="0"/>
              <a:cs typeface="+mn-cs"/>
            </a:endParaRPr>
          </a:p>
          <a:p>
            <a:pPr lvl="1" eaLnBrk="1" hangingPunct="1">
              <a:defRPr/>
            </a:pPr>
            <a:r>
              <a:rPr lang="en-US" dirty="0">
                <a:latin typeface="Arial Narrow" charset="0"/>
              </a:rPr>
              <a:t>Only use additives approved by your local regulatory authority.</a:t>
            </a:r>
          </a:p>
          <a:p>
            <a:pPr lvl="1" eaLnBrk="1" hangingPunct="1">
              <a:defRPr/>
            </a:pPr>
            <a:r>
              <a:rPr lang="en-US" dirty="0">
                <a:latin typeface="Arial Narrow" charset="0"/>
              </a:rPr>
              <a:t>Never use more additives than are allowed by law </a:t>
            </a:r>
          </a:p>
          <a:p>
            <a:pPr lvl="1" eaLnBrk="1" hangingPunct="1">
              <a:defRPr/>
            </a:pPr>
            <a:r>
              <a:rPr lang="en-US" dirty="0">
                <a:latin typeface="Arial Narrow" charset="0"/>
              </a:rPr>
              <a:t>Never use additives to alter the appearance of food. </a:t>
            </a:r>
          </a:p>
          <a:p>
            <a:pPr lvl="1" eaLnBrk="1" hangingPunct="1">
              <a:defRPr/>
            </a:pPr>
            <a:r>
              <a:rPr lang="en-US" dirty="0">
                <a:latin typeface="Arial Narrow" charset="0"/>
              </a:rPr>
              <a:t>Do not sell produce treated with sulfites before it was received in the operation. </a:t>
            </a:r>
          </a:p>
          <a:p>
            <a:pPr lvl="1" eaLnBrk="1" hangingPunct="1">
              <a:defRPr/>
            </a:pPr>
            <a:r>
              <a:rPr lang="en-US" dirty="0">
                <a:latin typeface="Arial Narrow" charset="0"/>
              </a:rPr>
              <a:t>Never add sulfites to produce that will be eaten raw.</a:t>
            </a:r>
          </a:p>
          <a:p>
            <a:pPr marL="571500" lvl="1" indent="-457200" eaLnBrk="1" hangingPunct="1">
              <a:defRPr/>
            </a:pPr>
            <a:endParaRPr lang="en-US" dirty="0">
              <a:latin typeface="Arial Narrow" charset="0"/>
            </a:endParaRPr>
          </a:p>
        </p:txBody>
      </p:sp>
      <p:sp>
        <p:nvSpPr>
          <p:cNvPr id="154627"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6-4</a:t>
            </a:r>
          </a:p>
        </p:txBody>
      </p:sp>
      <p:sp>
        <p:nvSpPr>
          <p:cNvPr id="154628" name="Rectangle 9"/>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General Preparation Practices</a:t>
            </a:r>
          </a:p>
        </p:txBody>
      </p:sp>
    </p:spTree>
  </p:cSld>
  <p:clrMapOvr>
    <a:masterClrMapping/>
  </p:clrMapOvr>
  <p:timing>
    <p:tnLst>
      <p:par>
        <p:cTn xmlns:p14="http://schemas.microsoft.com/office/powerpoint/2010/mai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4"/>
          <p:cNvSpPr>
            <a:spLocks noGrp="1" noChangeArrowheads="1"/>
          </p:cNvSpPr>
          <p:nvPr>
            <p:ph type="body" idx="1"/>
          </p:nvPr>
        </p:nvSpPr>
        <p:spPr>
          <a:xfrm>
            <a:off x="393192" y="1143000"/>
            <a:ext cx="5016500" cy="5503863"/>
          </a:xfrm>
        </p:spPr>
        <p:txBody>
          <a:bodyPr/>
          <a:lstStyle/>
          <a:p>
            <a:pPr marL="0" indent="0" eaLnBrk="1" hangingPunct="1">
              <a:defRPr/>
            </a:pPr>
            <a:r>
              <a:rPr lang="en-US" dirty="0">
                <a:latin typeface="Arial Narrow" charset="0"/>
                <a:cs typeface="+mn-cs"/>
              </a:rPr>
              <a:t>Present Food Honestly:</a:t>
            </a:r>
            <a:endParaRPr lang="en-US" i="1" dirty="0">
              <a:latin typeface="Arial Narrow" charset="0"/>
              <a:cs typeface="+mn-cs"/>
            </a:endParaRPr>
          </a:p>
          <a:p>
            <a:pPr lvl="1" eaLnBrk="1" hangingPunct="1">
              <a:defRPr/>
            </a:pPr>
            <a:r>
              <a:rPr lang="en-US" dirty="0">
                <a:latin typeface="Arial Narrow" charset="0"/>
              </a:rPr>
              <a:t>Do not use the following to misrepresent the appearance of food</a:t>
            </a:r>
          </a:p>
          <a:p>
            <a:pPr lvl="2" eaLnBrk="1" hangingPunct="1">
              <a:defRPr/>
            </a:pPr>
            <a:r>
              <a:rPr lang="en-US" dirty="0">
                <a:latin typeface="Arial Narrow" charset="0"/>
              </a:rPr>
              <a:t>Food additives or color additive</a:t>
            </a:r>
          </a:p>
          <a:p>
            <a:pPr lvl="2" eaLnBrk="1" hangingPunct="1">
              <a:defRPr/>
            </a:pPr>
            <a:r>
              <a:rPr lang="en-US" dirty="0">
                <a:latin typeface="Arial Narrow" charset="0"/>
              </a:rPr>
              <a:t>Colored overwraps</a:t>
            </a:r>
          </a:p>
          <a:p>
            <a:pPr lvl="2" eaLnBrk="1" hangingPunct="1">
              <a:defRPr/>
            </a:pPr>
            <a:r>
              <a:rPr lang="en-US" dirty="0">
                <a:latin typeface="Arial Narrow" charset="0"/>
              </a:rPr>
              <a:t>Lights</a:t>
            </a:r>
          </a:p>
          <a:p>
            <a:pPr lvl="1" eaLnBrk="1" hangingPunct="1">
              <a:defRPr/>
            </a:pPr>
            <a:r>
              <a:rPr lang="en-US" dirty="0">
                <a:latin typeface="Arial Narrow" charset="0"/>
              </a:rPr>
              <a:t>Food not presented honestly must be thrown out</a:t>
            </a:r>
          </a:p>
        </p:txBody>
      </p:sp>
      <p:sp>
        <p:nvSpPr>
          <p:cNvPr id="155651"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6-5</a:t>
            </a:r>
          </a:p>
        </p:txBody>
      </p:sp>
      <p:sp>
        <p:nvSpPr>
          <p:cNvPr id="155652" name="Rectangle 9"/>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General Preparation Practices</a:t>
            </a:r>
          </a:p>
        </p:txBody>
      </p:sp>
    </p:spTree>
  </p:cSld>
  <p:clrMapOvr>
    <a:masterClrMapping/>
  </p:clrMapOvr>
  <p:timing>
    <p:tnLst>
      <p:par>
        <p:cTn xmlns:p14="http://schemas.microsoft.com/office/powerpoint/2010/mai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4"/>
          <p:cNvSpPr>
            <a:spLocks noGrp="1" noChangeArrowheads="1"/>
          </p:cNvSpPr>
          <p:nvPr>
            <p:ph type="body" idx="1"/>
          </p:nvPr>
        </p:nvSpPr>
        <p:spPr>
          <a:xfrm>
            <a:off x="393192" y="1143000"/>
            <a:ext cx="6165313" cy="4584433"/>
          </a:xfrm>
        </p:spPr>
        <p:txBody>
          <a:bodyPr/>
          <a:lstStyle/>
          <a:p>
            <a:pPr marL="0" indent="0" eaLnBrk="1" hangingPunct="1">
              <a:defRPr/>
            </a:pPr>
            <a:r>
              <a:rPr lang="en-US" dirty="0">
                <a:latin typeface="Arial Narrow" charset="0"/>
                <a:cs typeface="+mn-cs"/>
              </a:rPr>
              <a:t>Corrective Actions:</a:t>
            </a:r>
            <a:endParaRPr lang="en-US" i="1" dirty="0">
              <a:latin typeface="Arial Narrow" charset="0"/>
              <a:cs typeface="+mn-cs"/>
            </a:endParaRPr>
          </a:p>
          <a:p>
            <a:pPr lvl="1" eaLnBrk="1" hangingPunct="1">
              <a:defRPr/>
            </a:pPr>
            <a:r>
              <a:rPr lang="en-US" dirty="0">
                <a:latin typeface="Arial Narrow" charset="0"/>
              </a:rPr>
              <a:t>Food must be thrown out in the following situations.</a:t>
            </a:r>
          </a:p>
          <a:p>
            <a:pPr lvl="2" eaLnBrk="1" hangingPunct="1">
              <a:defRPr/>
            </a:pPr>
            <a:r>
              <a:rPr lang="en-US" dirty="0">
                <a:latin typeface="Arial Narrow" charset="0"/>
              </a:rPr>
              <a:t>When it is handled by staff who have been restricted or excluded from the operation due to illness</a:t>
            </a:r>
          </a:p>
          <a:p>
            <a:pPr lvl="2" eaLnBrk="1" hangingPunct="1">
              <a:defRPr/>
            </a:pPr>
            <a:r>
              <a:rPr lang="en-US" dirty="0">
                <a:latin typeface="Arial Narrow" charset="0"/>
              </a:rPr>
              <a:t>When it is contaminated by hands or bodily fluids from the nose or mouth</a:t>
            </a:r>
          </a:p>
          <a:p>
            <a:pPr lvl="2" eaLnBrk="1" hangingPunct="1">
              <a:defRPr/>
            </a:pPr>
            <a:r>
              <a:rPr lang="en-US" dirty="0">
                <a:latin typeface="Arial Narrow" charset="0"/>
              </a:rPr>
              <a:t>When it has exceeded the time and temperature requirements designed to keep food safe</a:t>
            </a:r>
          </a:p>
        </p:txBody>
      </p:sp>
      <p:sp>
        <p:nvSpPr>
          <p:cNvPr id="156675"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6-6</a:t>
            </a:r>
          </a:p>
        </p:txBody>
      </p:sp>
      <p:sp>
        <p:nvSpPr>
          <p:cNvPr id="156676" name="Rectangle 9"/>
          <p:cNvSpPr>
            <a:spLocks noGrp="1" noChangeArrowheads="1"/>
          </p:cNvSpPr>
          <p:nvPr>
            <p:ph type="title"/>
          </p:nvPr>
        </p:nvSpPr>
        <p:spPr>
          <a:xfrm>
            <a:off x="393192" y="158750"/>
            <a:ext cx="8240713" cy="519112"/>
          </a:xfrm>
        </p:spPr>
        <p:txBody>
          <a:bodyPr/>
          <a:lstStyle/>
          <a:p>
            <a:pPr eaLnBrk="1" hangingPunct="1">
              <a:defRPr/>
            </a:pPr>
            <a:r>
              <a:rPr lang="en-US" dirty="0">
                <a:latin typeface="Arial Narrow" charset="0"/>
                <a:cs typeface="+mj-cs"/>
              </a:rPr>
              <a:t>General Preparation Practices</a:t>
            </a:r>
          </a:p>
        </p:txBody>
      </p:sp>
    </p:spTree>
  </p:cSld>
  <p:clrMapOvr>
    <a:masterClrMapping/>
  </p:clrMapOvr>
  <p:timing>
    <p:tnLst>
      <p:par>
        <p:cTn xmlns:p14="http://schemas.microsoft.com/office/powerpoint/2010/mai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15"/>
          <p:cNvSpPr>
            <a:spLocks noGrp="1" noChangeArrowheads="1"/>
          </p:cNvSpPr>
          <p:nvPr>
            <p:ph type="body" idx="1"/>
          </p:nvPr>
        </p:nvSpPr>
        <p:spPr>
          <a:xfrm>
            <a:off x="393192" y="1143000"/>
            <a:ext cx="5016500" cy="5503863"/>
          </a:xfrm>
        </p:spPr>
        <p:txBody>
          <a:bodyPr/>
          <a:lstStyle/>
          <a:p>
            <a:pPr marL="0" indent="0" eaLnBrk="1" hangingPunct="1">
              <a:defRPr/>
            </a:pPr>
            <a:r>
              <a:rPr lang="en-US" dirty="0">
                <a:latin typeface="Arial Narrow" charset="0"/>
                <a:cs typeface="+mn-cs"/>
              </a:rPr>
              <a:t> Four Methods for Thawing Food</a:t>
            </a:r>
            <a:endParaRPr lang="en-US" i="1" dirty="0">
              <a:latin typeface="Arial Narrow" charset="0"/>
              <a:cs typeface="+mn-cs"/>
            </a:endParaRPr>
          </a:p>
          <a:p>
            <a:pPr lvl="1" eaLnBrk="1" hangingPunct="1">
              <a:buSzTx/>
              <a:buFont typeface="Wingdings" charset="0"/>
              <a:buAutoNum type="arabicPeriod"/>
              <a:defRPr/>
            </a:pPr>
            <a:r>
              <a:rPr lang="en-US" dirty="0">
                <a:latin typeface="Arial Narrow" charset="0"/>
              </a:rPr>
              <a:t>Thaw food in a cooler, keeping its temperature at 41°F (5°C) or lower </a:t>
            </a:r>
          </a:p>
          <a:p>
            <a:pPr lvl="1" eaLnBrk="1" hangingPunct="1">
              <a:buSzTx/>
              <a:buFont typeface="Wingdings" charset="0"/>
              <a:buAutoNum type="arabicPeriod"/>
              <a:defRPr/>
            </a:pPr>
            <a:r>
              <a:rPr lang="en-US" dirty="0">
                <a:latin typeface="Arial Narrow" charset="0"/>
              </a:rPr>
              <a:t>Submerge food under running water at 70°F (21°C) or lower</a:t>
            </a:r>
          </a:p>
          <a:p>
            <a:pPr lvl="2" eaLnBrk="1" hangingPunct="1">
              <a:buSzTx/>
              <a:defRPr/>
            </a:pPr>
            <a:r>
              <a:rPr lang="en-US" dirty="0">
                <a:latin typeface="Arial Narrow" charset="0"/>
              </a:rPr>
              <a:t>Never let the temperature of the food go above 41°F (5°C) or lower for longer than four hours  </a:t>
            </a:r>
          </a:p>
          <a:p>
            <a:pPr lvl="1" eaLnBrk="1" hangingPunct="1">
              <a:buSzTx/>
              <a:buFont typeface="Wingdings" charset="0"/>
              <a:buAutoNum type="arabicPeriod"/>
              <a:defRPr/>
            </a:pPr>
            <a:r>
              <a:rPr lang="en-US" dirty="0">
                <a:latin typeface="Arial Narrow" charset="0"/>
              </a:rPr>
              <a:t>Thaw food in a microwave, only if cooked immediately after thawing</a:t>
            </a:r>
          </a:p>
          <a:p>
            <a:pPr lvl="1" eaLnBrk="1" hangingPunct="1">
              <a:buSzTx/>
              <a:buFont typeface="Wingdings" charset="0"/>
              <a:buAutoNum type="arabicPeriod"/>
              <a:defRPr/>
            </a:pPr>
            <a:r>
              <a:rPr lang="en-US" dirty="0">
                <a:latin typeface="Arial Narrow" charset="0"/>
              </a:rPr>
              <a:t>Thaw as part of the cooking process</a:t>
            </a:r>
          </a:p>
        </p:txBody>
      </p:sp>
      <p:sp>
        <p:nvSpPr>
          <p:cNvPr id="157700" name="Text Box 1029"/>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6-7</a:t>
            </a:r>
          </a:p>
        </p:txBody>
      </p:sp>
      <p:sp>
        <p:nvSpPr>
          <p:cNvPr id="157701" name="Rectangle 1031"/>
          <p:cNvSpPr>
            <a:spLocks noGrp="1" noChangeArrowheads="1"/>
          </p:cNvSpPr>
          <p:nvPr>
            <p:ph type="title"/>
          </p:nvPr>
        </p:nvSpPr>
        <p:spPr>
          <a:xfrm>
            <a:off x="393192" y="158750"/>
            <a:ext cx="8240713" cy="519112"/>
          </a:xfrm>
        </p:spPr>
        <p:txBody>
          <a:bodyPr/>
          <a:lstStyle/>
          <a:p>
            <a:pPr eaLnBrk="1" hangingPunct="1">
              <a:defRPr/>
            </a:pPr>
            <a:r>
              <a:rPr lang="en-US" dirty="0">
                <a:latin typeface="Arial Narrow" charset="0"/>
                <a:cs typeface="+mj-cs"/>
              </a:rPr>
              <a:t>Thawing</a:t>
            </a:r>
          </a:p>
        </p:txBody>
      </p:sp>
      <p:pic>
        <p:nvPicPr>
          <p:cNvPr id="2" name="Picture 1" descr="6e_c06_03_thawingmeatB_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206949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3"/>
          <p:cNvSpPr>
            <a:spLocks noGrp="1" noChangeArrowheads="1"/>
          </p:cNvSpPr>
          <p:nvPr>
            <p:ph type="body" idx="1"/>
          </p:nvPr>
        </p:nvSpPr>
        <p:spPr>
          <a:xfrm>
            <a:off x="393192" y="1143000"/>
            <a:ext cx="5029200" cy="4983163"/>
          </a:xfrm>
        </p:spPr>
        <p:txBody>
          <a:bodyPr/>
          <a:lstStyle/>
          <a:p>
            <a:pPr marL="0" indent="0" eaLnBrk="1" hangingPunct="1">
              <a:tabLst>
                <a:tab pos="571500" algn="l"/>
              </a:tabLst>
              <a:defRPr/>
            </a:pPr>
            <a:r>
              <a:rPr lang="en-US" dirty="0">
                <a:latin typeface="Arial Narrow" charset="0"/>
                <a:cs typeface="+mn-cs"/>
              </a:rPr>
              <a:t>Produce:</a:t>
            </a:r>
          </a:p>
          <a:p>
            <a:pPr lvl="1" eaLnBrk="1" hangingPunct="1">
              <a:tabLst>
                <a:tab pos="571500" algn="l"/>
              </a:tabLst>
              <a:defRPr/>
            </a:pPr>
            <a:r>
              <a:rPr lang="en-US" dirty="0">
                <a:latin typeface="Arial Narrow" charset="0"/>
              </a:rPr>
              <a:t>Make sure produce does not touch surfaces exposed to raw meat, seafood, or poultry.</a:t>
            </a:r>
          </a:p>
          <a:p>
            <a:pPr lvl="1" eaLnBrk="1" hangingPunct="1">
              <a:tabLst>
                <a:tab pos="571500" algn="l"/>
              </a:tabLst>
              <a:defRPr/>
            </a:pPr>
            <a:r>
              <a:rPr lang="en-US" dirty="0">
                <a:latin typeface="Arial Narrow" charset="0"/>
              </a:rPr>
              <a:t>Wash it thoroughly under running water before:</a:t>
            </a:r>
          </a:p>
          <a:p>
            <a:pPr lvl="2" eaLnBrk="1" hangingPunct="1">
              <a:tabLst>
                <a:tab pos="571500" algn="l"/>
              </a:tabLst>
              <a:defRPr/>
            </a:pPr>
            <a:r>
              <a:rPr lang="en-US" dirty="0">
                <a:latin typeface="Arial Narrow" charset="0"/>
              </a:rPr>
              <a:t>Cutting</a:t>
            </a:r>
          </a:p>
          <a:p>
            <a:pPr lvl="2" eaLnBrk="1" hangingPunct="1">
              <a:tabLst>
                <a:tab pos="571500" algn="l"/>
              </a:tabLst>
              <a:defRPr/>
            </a:pPr>
            <a:r>
              <a:rPr lang="en-US" dirty="0">
                <a:latin typeface="Arial Narrow" charset="0"/>
              </a:rPr>
              <a:t>Cooking</a:t>
            </a:r>
          </a:p>
          <a:p>
            <a:pPr lvl="2" eaLnBrk="1" hangingPunct="1">
              <a:tabLst>
                <a:tab pos="571500" algn="l"/>
              </a:tabLst>
              <a:defRPr/>
            </a:pPr>
            <a:r>
              <a:rPr lang="en-US" dirty="0">
                <a:latin typeface="Arial Narrow" charset="0"/>
              </a:rPr>
              <a:t>Combining with other ingredients</a:t>
            </a:r>
          </a:p>
          <a:p>
            <a:pPr marL="571500" lvl="1" indent="-457200" eaLnBrk="1" hangingPunct="1">
              <a:tabLst>
                <a:tab pos="571500" algn="l"/>
              </a:tabLst>
              <a:defRPr/>
            </a:pPr>
            <a:endParaRPr lang="en-US" dirty="0">
              <a:latin typeface="Arial Narrow" charset="0"/>
            </a:endParaRPr>
          </a:p>
        </p:txBody>
      </p:sp>
      <p:sp>
        <p:nvSpPr>
          <p:cNvPr id="158723" name="Text Box 9"/>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6-8</a:t>
            </a:r>
          </a:p>
        </p:txBody>
      </p:sp>
      <p:sp>
        <p:nvSpPr>
          <p:cNvPr id="158724" name="Rectangle 13"/>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Prepping Specific Food</a:t>
            </a:r>
          </a:p>
        </p:txBody>
      </p:sp>
      <p:pic>
        <p:nvPicPr>
          <p:cNvPr id="2" name="Picture 1" descr="6e_c06_08.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40817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body" idx="1"/>
          </p:nvPr>
        </p:nvSpPr>
        <p:spPr>
          <a:xfrm>
            <a:off x="393192" y="1143000"/>
            <a:ext cx="5143500" cy="4983163"/>
          </a:xfrm>
        </p:spPr>
        <p:txBody>
          <a:bodyPr/>
          <a:lstStyle/>
          <a:p>
            <a:pPr marL="0" indent="0" eaLnBrk="1" hangingPunct="1">
              <a:defRPr/>
            </a:pPr>
            <a:r>
              <a:rPr lang="en-US" dirty="0">
                <a:latin typeface="Arial Narrow" charset="0"/>
                <a:cs typeface="+mn-cs"/>
              </a:rPr>
              <a:t>Produce: </a:t>
            </a:r>
            <a:r>
              <a:rPr lang="en-US" sz="2000" i="1" dirty="0">
                <a:latin typeface="Arial Narrow" charset="0"/>
                <a:cs typeface="+mn-cs"/>
              </a:rPr>
              <a:t>continued</a:t>
            </a:r>
          </a:p>
          <a:p>
            <a:pPr lvl="1" eaLnBrk="1" hangingPunct="1">
              <a:defRPr/>
            </a:pPr>
            <a:r>
              <a:rPr lang="en-US" dirty="0">
                <a:latin typeface="Arial Narrow" charset="0"/>
              </a:rPr>
              <a:t>Produce can be washed in water containing ozone to sanitize it</a:t>
            </a:r>
          </a:p>
          <a:p>
            <a:pPr lvl="2" eaLnBrk="1" hangingPunct="1">
              <a:defRPr/>
            </a:pPr>
            <a:r>
              <a:rPr lang="en-US" dirty="0">
                <a:latin typeface="Arial Narrow" charset="0"/>
              </a:rPr>
              <a:t>Check with your local regulatory authority </a:t>
            </a:r>
          </a:p>
          <a:p>
            <a:pPr lvl="1" eaLnBrk="1" hangingPunct="1">
              <a:defRPr/>
            </a:pPr>
            <a:r>
              <a:rPr lang="en-US" dirty="0">
                <a:latin typeface="Arial Narrow" charset="0"/>
              </a:rPr>
              <a:t>When soaking or storing produce in standing water or an ice-water slurry, do not mix:</a:t>
            </a:r>
          </a:p>
          <a:p>
            <a:pPr lvl="2" eaLnBrk="1" hangingPunct="1">
              <a:defRPr/>
            </a:pPr>
            <a:r>
              <a:rPr lang="en-US" dirty="0">
                <a:latin typeface="Arial Narrow" charset="0"/>
              </a:rPr>
              <a:t>Different items</a:t>
            </a:r>
          </a:p>
          <a:p>
            <a:pPr lvl="2" eaLnBrk="1" hangingPunct="1">
              <a:defRPr/>
            </a:pPr>
            <a:r>
              <a:rPr lang="en-US" dirty="0">
                <a:latin typeface="Arial Narrow" charset="0"/>
              </a:rPr>
              <a:t>Multiple batches of the same item</a:t>
            </a:r>
          </a:p>
          <a:p>
            <a:pPr marL="1028700" lvl="2" indent="-342900" eaLnBrk="1" hangingPunct="1">
              <a:defRPr/>
            </a:pPr>
            <a:endParaRPr lang="en-US" dirty="0">
              <a:latin typeface="Arial Narrow" charset="0"/>
            </a:endParaRPr>
          </a:p>
        </p:txBody>
      </p:sp>
      <p:sp>
        <p:nvSpPr>
          <p:cNvPr id="159748"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6-9</a:t>
            </a:r>
          </a:p>
        </p:txBody>
      </p:sp>
      <p:sp>
        <p:nvSpPr>
          <p:cNvPr id="159749"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Prepping Specific Food</a:t>
            </a:r>
          </a:p>
        </p:txBody>
      </p:sp>
      <p:pic>
        <p:nvPicPr>
          <p:cNvPr id="2" name="Picture 1" descr="6e_c06_04_separatinggreens_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81051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How Food Becomes Unsafe </a:t>
            </a:r>
          </a:p>
        </p:txBody>
      </p:sp>
      <p:sp>
        <p:nvSpPr>
          <p:cNvPr id="26627" name="Rectangle 3"/>
          <p:cNvSpPr>
            <a:spLocks noGrp="1" noChangeArrowheads="1"/>
          </p:cNvSpPr>
          <p:nvPr>
            <p:ph idx="1"/>
          </p:nvPr>
        </p:nvSpPr>
        <p:spPr>
          <a:xfrm>
            <a:off x="390525" y="1143000"/>
            <a:ext cx="5167313" cy="3789362"/>
          </a:xfrm>
        </p:spPr>
        <p:txBody>
          <a:bodyPr/>
          <a:lstStyle/>
          <a:p>
            <a:pPr marL="0" indent="0" eaLnBrk="1" hangingPunct="1">
              <a:buFont typeface="Wingdings" pitchFamily="2" charset="2"/>
              <a:buNone/>
              <a:defRPr/>
            </a:pPr>
            <a:r>
              <a:rPr lang="en-US" dirty="0" smtClean="0">
                <a:ea typeface="+mn-ea"/>
                <a:cs typeface="+mn-cs"/>
              </a:rPr>
              <a:t>Cross-contamination: </a:t>
            </a:r>
          </a:p>
          <a:p>
            <a:pPr marL="347472" lvl="1" indent="-347472" eaLnBrk="1" hangingPunct="1">
              <a:lnSpc>
                <a:spcPct val="100000"/>
              </a:lnSpc>
              <a:spcBef>
                <a:spcPts val="900"/>
              </a:spcBef>
              <a:buFont typeface="Wingdings" pitchFamily="2" charset="2"/>
              <a:buChar char="l"/>
              <a:defRPr/>
            </a:pPr>
            <a:r>
              <a:rPr lang="en-US" dirty="0" smtClean="0"/>
              <a:t>When pathogens are transferred from one surface or food to another</a:t>
            </a:r>
          </a:p>
          <a:p>
            <a:pPr marL="114300" lvl="1" indent="0" eaLnBrk="1" hangingPunct="1">
              <a:buFont typeface="Wingdings" pitchFamily="2" charset="2"/>
              <a:buNone/>
              <a:defRPr/>
            </a:pPr>
            <a:endParaRPr lang="en-US" dirty="0" smtClean="0"/>
          </a:p>
        </p:txBody>
      </p:sp>
      <p:sp>
        <p:nvSpPr>
          <p:cNvPr id="27652" name="Text Box 13"/>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1-15</a:t>
            </a:r>
          </a:p>
        </p:txBody>
      </p:sp>
      <p:sp>
        <p:nvSpPr>
          <p:cNvPr id="58372" name="TextBox 8"/>
          <p:cNvSpPr txBox="1">
            <a:spLocks noChangeArrowheads="1"/>
          </p:cNvSpPr>
          <p:nvPr/>
        </p:nvSpPr>
        <p:spPr bwMode="auto">
          <a:xfrm>
            <a:off x="6354763" y="2971800"/>
            <a:ext cx="1714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FFFFFF"/>
                </a:solidFill>
                <a:latin typeface="Arial" charset="0"/>
                <a:ea typeface="ＭＳ Ｐゴシック" charset="0"/>
                <a:cs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r>
              <a:rPr lang="en-US" sz="1200"/>
              <a:t>Pg  1.5 SSF 6e</a:t>
            </a:r>
          </a:p>
        </p:txBody>
      </p:sp>
      <p:pic>
        <p:nvPicPr>
          <p:cNvPr id="8" name="Picture 7" descr="6e_c01_5_cross contaminan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9451" y="1243013"/>
            <a:ext cx="2097024" cy="148437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3"/>
          <p:cNvSpPr>
            <a:spLocks noGrp="1" noChangeArrowheads="1"/>
          </p:cNvSpPr>
          <p:nvPr>
            <p:ph type="body" idx="1"/>
          </p:nvPr>
        </p:nvSpPr>
        <p:spPr>
          <a:xfrm>
            <a:off x="393192" y="1143000"/>
            <a:ext cx="5029200" cy="4983163"/>
          </a:xfrm>
        </p:spPr>
        <p:txBody>
          <a:bodyPr/>
          <a:lstStyle/>
          <a:p>
            <a:pPr marL="0" indent="0" eaLnBrk="1" hangingPunct="1">
              <a:tabLst>
                <a:tab pos="571500" algn="l"/>
              </a:tabLst>
              <a:defRPr/>
            </a:pPr>
            <a:r>
              <a:rPr lang="en-US" dirty="0" smtClean="0">
                <a:latin typeface="Arial Narrow" charset="0"/>
                <a:cs typeface="+mn-cs"/>
              </a:rPr>
              <a:t>Produce: </a:t>
            </a:r>
            <a:r>
              <a:rPr lang="en-US" sz="1800" dirty="0" smtClean="0">
                <a:latin typeface="Arial Narrow" charset="0"/>
                <a:cs typeface="+mn-cs"/>
              </a:rPr>
              <a:t>continued</a:t>
            </a:r>
            <a:endParaRPr lang="en-US" sz="1800" dirty="0">
              <a:latin typeface="Arial Narrow" charset="0"/>
              <a:cs typeface="+mn-cs"/>
            </a:endParaRPr>
          </a:p>
          <a:p>
            <a:pPr lvl="1" eaLnBrk="1" hangingPunct="1">
              <a:tabLst>
                <a:tab pos="571500" algn="l"/>
              </a:tabLst>
              <a:defRPr/>
            </a:pPr>
            <a:r>
              <a:rPr lang="en-US" dirty="0">
                <a:latin typeface="Arial Narrow" charset="0"/>
              </a:rPr>
              <a:t>Refrigerate and hold sliced melons, </a:t>
            </a:r>
            <a:r>
              <a:rPr lang="en-US" dirty="0" smtClean="0">
                <a:latin typeface="Arial Narrow" charset="0"/>
              </a:rPr>
              <a:t/>
            </a:r>
            <a:br>
              <a:rPr lang="en-US" dirty="0" smtClean="0">
                <a:latin typeface="Arial Narrow" charset="0"/>
              </a:rPr>
            </a:br>
            <a:r>
              <a:rPr lang="en-US" dirty="0" smtClean="0">
                <a:latin typeface="Arial Narrow" charset="0"/>
              </a:rPr>
              <a:t>cut </a:t>
            </a:r>
            <a:r>
              <a:rPr lang="en-US" dirty="0">
                <a:latin typeface="Arial Narrow" charset="0"/>
              </a:rPr>
              <a:t>tomatoes, and cut leafy greens at </a:t>
            </a:r>
            <a:r>
              <a:rPr lang="en-US" dirty="0" smtClean="0">
                <a:latin typeface="Arial Narrow" charset="0"/>
              </a:rPr>
              <a:t/>
            </a:r>
            <a:br>
              <a:rPr lang="en-US" dirty="0" smtClean="0">
                <a:latin typeface="Arial Narrow" charset="0"/>
              </a:rPr>
            </a:br>
            <a:r>
              <a:rPr lang="en-US" dirty="0" smtClean="0">
                <a:latin typeface="Arial Narrow" charset="0"/>
              </a:rPr>
              <a:t>41</a:t>
            </a:r>
            <a:r>
              <a:rPr lang="en-US" dirty="0">
                <a:latin typeface="Courier New" charset="0"/>
                <a:cs typeface="Courier New" charset="0"/>
              </a:rPr>
              <a:t>°</a:t>
            </a:r>
            <a:r>
              <a:rPr lang="en-US" dirty="0">
                <a:latin typeface="Arial Narrow" charset="0"/>
              </a:rPr>
              <a:t>F (5</a:t>
            </a:r>
            <a:r>
              <a:rPr lang="en-US" dirty="0">
                <a:latin typeface="Courier New" charset="0"/>
                <a:cs typeface="Courier New" charset="0"/>
              </a:rPr>
              <a:t>°</a:t>
            </a:r>
            <a:r>
              <a:rPr lang="en-US" dirty="0">
                <a:latin typeface="Arial Narrow" charset="0"/>
              </a:rPr>
              <a:t>C) or lower</a:t>
            </a:r>
          </a:p>
          <a:p>
            <a:pPr lvl="1" eaLnBrk="1" hangingPunct="1">
              <a:tabLst>
                <a:tab pos="571500" algn="l"/>
              </a:tabLst>
              <a:defRPr/>
            </a:pPr>
            <a:r>
              <a:rPr lang="en-US" dirty="0">
                <a:latin typeface="Arial Narrow" charset="0"/>
              </a:rPr>
              <a:t>Do </a:t>
            </a:r>
            <a:r>
              <a:rPr lang="en-US" b="1" dirty="0">
                <a:solidFill>
                  <a:srgbClr val="FF0000"/>
                </a:solidFill>
                <a:latin typeface="Arial Narrow" charset="0"/>
              </a:rPr>
              <a:t>NOT</a:t>
            </a:r>
            <a:r>
              <a:rPr lang="en-US" dirty="0">
                <a:latin typeface="Arial Narrow" charset="0"/>
              </a:rPr>
              <a:t> serve raw seed sprouts if primarily serving a high-risk population</a:t>
            </a:r>
          </a:p>
          <a:p>
            <a:pPr marL="571500" lvl="1" indent="-457200" eaLnBrk="1" hangingPunct="1">
              <a:tabLst>
                <a:tab pos="571500" algn="l"/>
              </a:tabLst>
              <a:defRPr/>
            </a:pPr>
            <a:endParaRPr lang="en-US" dirty="0">
              <a:latin typeface="Arial Narrow" charset="0"/>
            </a:endParaRPr>
          </a:p>
        </p:txBody>
      </p:sp>
      <p:sp>
        <p:nvSpPr>
          <p:cNvPr id="160771" name="Text Box 9"/>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6-10</a:t>
            </a:r>
          </a:p>
        </p:txBody>
      </p:sp>
      <p:sp>
        <p:nvSpPr>
          <p:cNvPr id="160772" name="Rectangle 13"/>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Prepping Specific Food</a:t>
            </a:r>
          </a:p>
        </p:txBody>
      </p:sp>
      <p:pic>
        <p:nvPicPr>
          <p:cNvPr id="6" name="Picture 5" descr="6e_c06_08.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40817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6" name="Rectangle 2"/>
          <p:cNvSpPr>
            <a:spLocks noGrp="1" noChangeArrowheads="1"/>
          </p:cNvSpPr>
          <p:nvPr>
            <p:ph type="body" idx="1"/>
          </p:nvPr>
        </p:nvSpPr>
        <p:spPr>
          <a:xfrm>
            <a:off x="393192" y="1143000"/>
            <a:ext cx="5501097" cy="4244509"/>
          </a:xfrm>
        </p:spPr>
        <p:txBody>
          <a:bodyPr/>
          <a:lstStyle/>
          <a:p>
            <a:pPr marL="0" indent="0" eaLnBrk="1" hangingPunct="1">
              <a:defRPr/>
            </a:pPr>
            <a:r>
              <a:rPr lang="en-US" dirty="0">
                <a:latin typeface="Arial Narrow" charset="0"/>
                <a:cs typeface="+mn-cs"/>
              </a:rPr>
              <a:t>Eggs and egg mixtures:</a:t>
            </a:r>
            <a:endParaRPr lang="en-US" i="1" dirty="0">
              <a:solidFill>
                <a:srgbClr val="000000"/>
              </a:solidFill>
              <a:latin typeface="Arial Narrow" charset="0"/>
              <a:cs typeface="+mn-cs"/>
            </a:endParaRPr>
          </a:p>
          <a:p>
            <a:pPr lvl="1" eaLnBrk="1" hangingPunct="1">
              <a:defRPr/>
            </a:pPr>
            <a:r>
              <a:rPr lang="en-US" dirty="0">
                <a:solidFill>
                  <a:srgbClr val="000000"/>
                </a:solidFill>
                <a:latin typeface="Arial Narrow" charset="0"/>
              </a:rPr>
              <a:t>Handle pooled eggs (if allowed) </a:t>
            </a:r>
            <a:r>
              <a:rPr lang="en-US" dirty="0" smtClean="0">
                <a:solidFill>
                  <a:srgbClr val="000000"/>
                </a:solidFill>
                <a:latin typeface="Arial Narrow" charset="0"/>
              </a:rPr>
              <a:t>with </a:t>
            </a:r>
            <a:r>
              <a:rPr lang="en-US" dirty="0">
                <a:solidFill>
                  <a:srgbClr val="000000"/>
                </a:solidFill>
                <a:latin typeface="Arial Narrow" charset="0"/>
              </a:rPr>
              <a:t>care:</a:t>
            </a:r>
            <a:r>
              <a:rPr lang="en-US" dirty="0">
                <a:latin typeface="Arial Narrow" charset="0"/>
              </a:rPr>
              <a:t> </a:t>
            </a:r>
            <a:endParaRPr lang="en-US" dirty="0">
              <a:solidFill>
                <a:srgbClr val="000000"/>
              </a:solidFill>
              <a:latin typeface="Arial Narrow" charset="0"/>
            </a:endParaRPr>
          </a:p>
          <a:p>
            <a:pPr lvl="2" eaLnBrk="1" hangingPunct="1">
              <a:defRPr/>
            </a:pPr>
            <a:r>
              <a:rPr lang="en-US" dirty="0">
                <a:solidFill>
                  <a:srgbClr val="000000"/>
                </a:solidFill>
                <a:latin typeface="Arial Narrow" charset="0"/>
              </a:rPr>
              <a:t>Cook promptly after mixing or store at </a:t>
            </a:r>
            <a:r>
              <a:rPr lang="en-US" dirty="0" smtClean="0">
                <a:solidFill>
                  <a:srgbClr val="000000"/>
                </a:solidFill>
                <a:latin typeface="Arial Narrow" charset="0"/>
              </a:rPr>
              <a:t>41</a:t>
            </a:r>
            <a:r>
              <a:rPr lang="en-US" b="1" dirty="0">
                <a:solidFill>
                  <a:srgbClr val="000000"/>
                </a:solidFill>
                <a:latin typeface="Arial Narrow" charset="0"/>
              </a:rPr>
              <a:t>°</a:t>
            </a:r>
            <a:r>
              <a:rPr lang="en-US" dirty="0">
                <a:solidFill>
                  <a:srgbClr val="000000"/>
                </a:solidFill>
                <a:latin typeface="Arial Narrow" charset="0"/>
              </a:rPr>
              <a:t>F (5</a:t>
            </a:r>
            <a:r>
              <a:rPr lang="en-US" b="1" dirty="0">
                <a:solidFill>
                  <a:srgbClr val="000000"/>
                </a:solidFill>
                <a:latin typeface="Arial Narrow" charset="0"/>
              </a:rPr>
              <a:t>°</a:t>
            </a:r>
            <a:r>
              <a:rPr lang="en-US" dirty="0">
                <a:solidFill>
                  <a:srgbClr val="000000"/>
                </a:solidFill>
                <a:latin typeface="Arial Narrow" charset="0"/>
              </a:rPr>
              <a:t>C) or lower </a:t>
            </a:r>
          </a:p>
          <a:p>
            <a:pPr lvl="2" eaLnBrk="1" hangingPunct="1">
              <a:defRPr/>
            </a:pPr>
            <a:r>
              <a:rPr lang="en-US" dirty="0">
                <a:solidFill>
                  <a:srgbClr val="000000"/>
                </a:solidFill>
                <a:latin typeface="Arial Narrow" charset="0"/>
              </a:rPr>
              <a:t>Clean and sanitize containers between batches</a:t>
            </a:r>
          </a:p>
          <a:p>
            <a:pPr lvl="1" eaLnBrk="1" hangingPunct="1">
              <a:defRPr/>
            </a:pPr>
            <a:r>
              <a:rPr lang="en-US" dirty="0">
                <a:solidFill>
                  <a:srgbClr val="000000"/>
                </a:solidFill>
                <a:latin typeface="Arial Narrow" charset="0"/>
              </a:rPr>
              <a:t>Consider using pasteurized shell eggs or egg products  when prepping dishes that need little or no cooking</a:t>
            </a:r>
          </a:p>
          <a:p>
            <a:pPr marL="571500" lvl="1" indent="-457200" eaLnBrk="1" hangingPunct="1">
              <a:buFont typeface="Wingdings" charset="0"/>
              <a:buNone/>
              <a:defRPr/>
            </a:pPr>
            <a:endParaRPr lang="en-US" dirty="0">
              <a:solidFill>
                <a:srgbClr val="000000"/>
              </a:solidFill>
              <a:latin typeface="Arial Narrow" charset="0"/>
            </a:endParaRPr>
          </a:p>
        </p:txBody>
      </p:sp>
      <p:sp>
        <p:nvSpPr>
          <p:cNvPr id="161797" name="Text Box 103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6-11</a:t>
            </a:r>
          </a:p>
        </p:txBody>
      </p:sp>
      <p:sp>
        <p:nvSpPr>
          <p:cNvPr id="161798" name="Rectangle 1032"/>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Prepping Specific Food</a:t>
            </a:r>
          </a:p>
        </p:txBody>
      </p:sp>
      <p:pic>
        <p:nvPicPr>
          <p:cNvPr id="2" name="Picture 1" descr="6e_c06_04_eggs.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8720" y="1243013"/>
            <a:ext cx="2106168" cy="184099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3"/>
          <p:cNvSpPr>
            <a:spLocks noGrp="1" noChangeArrowheads="1"/>
          </p:cNvSpPr>
          <p:nvPr>
            <p:ph type="body" idx="1"/>
          </p:nvPr>
        </p:nvSpPr>
        <p:spPr>
          <a:xfrm>
            <a:off x="393192" y="1143000"/>
            <a:ext cx="4423831" cy="4777501"/>
          </a:xfrm>
        </p:spPr>
        <p:txBody>
          <a:bodyPr/>
          <a:lstStyle/>
          <a:p>
            <a:pPr marL="0" indent="0" eaLnBrk="1" hangingPunct="1">
              <a:lnSpc>
                <a:spcPct val="80000"/>
              </a:lnSpc>
              <a:defRPr/>
            </a:pPr>
            <a:r>
              <a:rPr lang="en-US" dirty="0">
                <a:latin typeface="Arial Narrow" charset="0"/>
                <a:cs typeface="+mn-cs"/>
              </a:rPr>
              <a:t>Eggs for high-risk populations:</a:t>
            </a:r>
          </a:p>
          <a:p>
            <a:pPr lvl="1" eaLnBrk="1" hangingPunct="1">
              <a:defRPr/>
            </a:pPr>
            <a:r>
              <a:rPr lang="en-US" dirty="0">
                <a:latin typeface="Arial Narrow" charset="0"/>
              </a:rPr>
              <a:t>Use pasteurized shell eggs if eggs </a:t>
            </a:r>
            <a:r>
              <a:rPr lang="en-US" dirty="0" smtClean="0">
                <a:latin typeface="Arial Narrow" charset="0"/>
              </a:rPr>
              <a:t/>
            </a:r>
            <a:br>
              <a:rPr lang="en-US" dirty="0" smtClean="0">
                <a:latin typeface="Arial Narrow" charset="0"/>
              </a:rPr>
            </a:br>
            <a:r>
              <a:rPr lang="en-US" dirty="0" smtClean="0">
                <a:latin typeface="Arial Narrow" charset="0"/>
              </a:rPr>
              <a:t>will </a:t>
            </a:r>
            <a:r>
              <a:rPr lang="en-US" dirty="0">
                <a:latin typeface="Arial Narrow" charset="0"/>
              </a:rPr>
              <a:t>be pooled</a:t>
            </a:r>
          </a:p>
          <a:p>
            <a:pPr lvl="1" eaLnBrk="1" hangingPunct="1">
              <a:defRPr/>
            </a:pPr>
            <a:r>
              <a:rPr lang="en-US" dirty="0">
                <a:latin typeface="Arial Narrow" charset="0"/>
              </a:rPr>
              <a:t>Use pasteurized eggs or egg </a:t>
            </a:r>
            <a:r>
              <a:rPr lang="en-US" dirty="0" smtClean="0">
                <a:latin typeface="Arial Narrow" charset="0"/>
              </a:rPr>
              <a:t/>
            </a:r>
            <a:br>
              <a:rPr lang="en-US" dirty="0" smtClean="0">
                <a:latin typeface="Arial Narrow" charset="0"/>
              </a:rPr>
            </a:br>
            <a:r>
              <a:rPr lang="en-US" dirty="0" smtClean="0">
                <a:latin typeface="Arial Narrow" charset="0"/>
              </a:rPr>
              <a:t>products </a:t>
            </a:r>
            <a:r>
              <a:rPr lang="en-US" dirty="0">
                <a:latin typeface="Arial Narrow" charset="0"/>
              </a:rPr>
              <a:t>when serving raw or undercooked dishes</a:t>
            </a:r>
          </a:p>
          <a:p>
            <a:pPr lvl="2" eaLnBrk="1" hangingPunct="1">
              <a:defRPr/>
            </a:pPr>
            <a:r>
              <a:rPr lang="en-US" dirty="0">
                <a:latin typeface="Arial Narrow" charset="0"/>
              </a:rPr>
              <a:t>Unpasteurized shell eggs can be </a:t>
            </a:r>
            <a:r>
              <a:rPr lang="en-US" dirty="0" smtClean="0">
                <a:latin typeface="Arial Narrow" charset="0"/>
              </a:rPr>
              <a:t/>
            </a:r>
            <a:br>
              <a:rPr lang="en-US" dirty="0" smtClean="0">
                <a:latin typeface="Arial Narrow" charset="0"/>
              </a:rPr>
            </a:br>
            <a:r>
              <a:rPr lang="en-US" dirty="0" smtClean="0">
                <a:latin typeface="Arial Narrow" charset="0"/>
              </a:rPr>
              <a:t>used if </a:t>
            </a:r>
            <a:r>
              <a:rPr lang="en-US" dirty="0">
                <a:latin typeface="Arial Narrow" charset="0"/>
              </a:rPr>
              <a:t>the dish will be cooked all the way through (i.e., omelets, cakes</a:t>
            </a:r>
            <a:r>
              <a:rPr lang="en-US" dirty="0" smtClean="0">
                <a:latin typeface="Arial Narrow" charset="0"/>
              </a:rPr>
              <a:t>)</a:t>
            </a:r>
            <a:endParaRPr lang="en-US" dirty="0">
              <a:latin typeface="Arial Narrow" charset="0"/>
            </a:endParaRPr>
          </a:p>
        </p:txBody>
      </p:sp>
      <p:sp>
        <p:nvSpPr>
          <p:cNvPr id="162819" name="Text Box 9"/>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6-12</a:t>
            </a:r>
          </a:p>
        </p:txBody>
      </p:sp>
      <p:sp>
        <p:nvSpPr>
          <p:cNvPr id="162820" name="Rectangle 11"/>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Prepping Specific Food</a:t>
            </a:r>
          </a:p>
        </p:txBody>
      </p:sp>
      <p:pic>
        <p:nvPicPr>
          <p:cNvPr id="9" name="Picture 8" descr="6e_c01_7_child_r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3355" y="2450592"/>
            <a:ext cx="2103120" cy="1085002"/>
          </a:xfrm>
          <a:prstGeom prst="rect">
            <a:avLst/>
          </a:prstGeom>
        </p:spPr>
      </p:pic>
      <p:pic>
        <p:nvPicPr>
          <p:cNvPr id="10" name="Picture 9" descr="6e_c01_7_RxCapInHand_r2SW.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23355" y="3657600"/>
            <a:ext cx="2103120" cy="1086797"/>
          </a:xfrm>
          <a:prstGeom prst="rect">
            <a:avLst/>
          </a:prstGeom>
        </p:spPr>
      </p:pic>
      <p:pic>
        <p:nvPicPr>
          <p:cNvPr id="11" name="Picture 10" descr="6e_c01_7_elderly_r.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23355" y="1243013"/>
            <a:ext cx="2103120" cy="109243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body" idx="1"/>
          </p:nvPr>
        </p:nvSpPr>
        <p:spPr>
          <a:xfrm>
            <a:off x="393192" y="1143000"/>
            <a:ext cx="5029200" cy="5105400"/>
          </a:xfrm>
        </p:spPr>
        <p:txBody>
          <a:bodyPr/>
          <a:lstStyle/>
          <a:p>
            <a:pPr marL="0" indent="0" eaLnBrk="1" hangingPunct="1">
              <a:defRPr/>
            </a:pPr>
            <a:r>
              <a:rPr lang="en-US" dirty="0">
                <a:latin typeface="Arial Narrow" charset="0"/>
                <a:cs typeface="+mn-cs"/>
              </a:rPr>
              <a:t>Salads containing TCS food:</a:t>
            </a:r>
            <a:endParaRPr lang="en-US" sz="2000" i="1" dirty="0">
              <a:solidFill>
                <a:srgbClr val="000000"/>
              </a:solidFill>
              <a:latin typeface="Arial Narrow" charset="0"/>
              <a:cs typeface="+mn-cs"/>
            </a:endParaRPr>
          </a:p>
          <a:p>
            <a:pPr lvl="1" eaLnBrk="1" hangingPunct="1">
              <a:defRPr/>
            </a:pPr>
            <a:r>
              <a:rPr lang="en-US" dirty="0">
                <a:solidFill>
                  <a:srgbClr val="000000"/>
                </a:solidFill>
                <a:latin typeface="Arial Narrow" charset="0"/>
              </a:rPr>
              <a:t>Make sure leftover TCS ingredients (i.e., pasta, chicken, potatoes) have been handled safely by ensuring that they were:</a:t>
            </a:r>
            <a:r>
              <a:rPr lang="en-US" dirty="0">
                <a:latin typeface="Arial Narrow" charset="0"/>
              </a:rPr>
              <a:t> </a:t>
            </a:r>
            <a:endParaRPr lang="en-US" dirty="0">
              <a:solidFill>
                <a:srgbClr val="000000"/>
              </a:solidFill>
              <a:latin typeface="Arial Narrow" charset="0"/>
            </a:endParaRPr>
          </a:p>
          <a:p>
            <a:pPr lvl="2" eaLnBrk="1" hangingPunct="1">
              <a:defRPr/>
            </a:pPr>
            <a:r>
              <a:rPr lang="en-US" dirty="0">
                <a:solidFill>
                  <a:srgbClr val="000000"/>
                </a:solidFill>
                <a:latin typeface="Arial Narrow" charset="0"/>
              </a:rPr>
              <a:t>Cooked, held, and cooled correctly</a:t>
            </a:r>
          </a:p>
          <a:p>
            <a:pPr lvl="2" eaLnBrk="1" hangingPunct="1">
              <a:defRPr/>
            </a:pPr>
            <a:r>
              <a:rPr lang="en-US" dirty="0">
                <a:solidFill>
                  <a:srgbClr val="000000"/>
                </a:solidFill>
                <a:latin typeface="Arial Narrow" charset="0"/>
              </a:rPr>
              <a:t>Stored for less than 7 days at 41</a:t>
            </a:r>
            <a:r>
              <a:rPr lang="en-US" dirty="0">
                <a:solidFill>
                  <a:srgbClr val="000000"/>
                </a:solidFill>
                <a:latin typeface="Arial Narrow" charset="0"/>
                <a:cs typeface="Arial" charset="0"/>
              </a:rPr>
              <a:t>°</a:t>
            </a:r>
            <a:r>
              <a:rPr lang="en-US" dirty="0">
                <a:solidFill>
                  <a:srgbClr val="000000"/>
                </a:solidFill>
                <a:latin typeface="Arial Narrow" charset="0"/>
              </a:rPr>
              <a:t>F (5</a:t>
            </a:r>
            <a:r>
              <a:rPr lang="en-US" dirty="0">
                <a:solidFill>
                  <a:srgbClr val="000000"/>
                </a:solidFill>
                <a:latin typeface="Arial Narrow" charset="0"/>
                <a:cs typeface="Arial" charset="0"/>
              </a:rPr>
              <a:t>°</a:t>
            </a:r>
            <a:r>
              <a:rPr lang="en-US" dirty="0">
                <a:solidFill>
                  <a:srgbClr val="000000"/>
                </a:solidFill>
                <a:latin typeface="Arial Narrow" charset="0"/>
              </a:rPr>
              <a:t>C) </a:t>
            </a:r>
            <a:r>
              <a:rPr lang="en-US" dirty="0" smtClean="0">
                <a:solidFill>
                  <a:srgbClr val="000000"/>
                </a:solidFill>
                <a:latin typeface="Arial Narrow" charset="0"/>
              </a:rPr>
              <a:t/>
            </a:r>
            <a:br>
              <a:rPr lang="en-US" dirty="0" smtClean="0">
                <a:solidFill>
                  <a:srgbClr val="000000"/>
                </a:solidFill>
                <a:latin typeface="Arial Narrow" charset="0"/>
              </a:rPr>
            </a:br>
            <a:r>
              <a:rPr lang="en-US" dirty="0" smtClean="0">
                <a:solidFill>
                  <a:srgbClr val="000000"/>
                </a:solidFill>
                <a:latin typeface="Arial Narrow" charset="0"/>
              </a:rPr>
              <a:t>or </a:t>
            </a:r>
            <a:r>
              <a:rPr lang="en-US" dirty="0">
                <a:solidFill>
                  <a:srgbClr val="000000"/>
                </a:solidFill>
                <a:latin typeface="Arial Narrow" charset="0"/>
              </a:rPr>
              <a:t>lower</a:t>
            </a:r>
          </a:p>
          <a:p>
            <a:pPr marL="571500" lvl="1" indent="-457200" eaLnBrk="1" hangingPunct="1">
              <a:buFont typeface="Wingdings" charset="0"/>
              <a:buNone/>
              <a:defRPr/>
            </a:pPr>
            <a:endParaRPr lang="en-US" dirty="0">
              <a:solidFill>
                <a:srgbClr val="000000"/>
              </a:solidFill>
              <a:latin typeface="Arial Narrow" charset="0"/>
            </a:endParaRPr>
          </a:p>
        </p:txBody>
      </p:sp>
      <p:sp>
        <p:nvSpPr>
          <p:cNvPr id="163843" name="Text Box 2054"/>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6-13</a:t>
            </a:r>
          </a:p>
        </p:txBody>
      </p:sp>
      <p:sp>
        <p:nvSpPr>
          <p:cNvPr id="163844" name="Rectangle 2056"/>
          <p:cNvSpPr>
            <a:spLocks noGrp="1" noChangeArrowheads="1"/>
          </p:cNvSpPr>
          <p:nvPr>
            <p:ph type="title"/>
          </p:nvPr>
        </p:nvSpPr>
        <p:spPr>
          <a:xfrm>
            <a:off x="393192" y="158750"/>
            <a:ext cx="8240713" cy="519112"/>
          </a:xfrm>
        </p:spPr>
        <p:txBody>
          <a:bodyPr/>
          <a:lstStyle/>
          <a:p>
            <a:pPr eaLnBrk="1" hangingPunct="1">
              <a:defRPr/>
            </a:pPr>
            <a:r>
              <a:rPr lang="en-US" dirty="0">
                <a:latin typeface="Arial Narrow" charset="0"/>
                <a:cs typeface="+mj-cs"/>
              </a:rPr>
              <a:t>Prepping Specific Food</a:t>
            </a:r>
          </a:p>
        </p:txBody>
      </p:sp>
      <p:pic>
        <p:nvPicPr>
          <p:cNvPr id="2" name="Picture 1" descr="6e_c06_1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a:spLocks noGrp="1" noChangeArrowheads="1"/>
          </p:cNvSpPr>
          <p:nvPr>
            <p:ph type="body" idx="1"/>
          </p:nvPr>
        </p:nvSpPr>
        <p:spPr>
          <a:xfrm>
            <a:off x="393192" y="1143000"/>
            <a:ext cx="5548778" cy="3632373"/>
          </a:xfrm>
        </p:spPr>
        <p:txBody>
          <a:bodyPr/>
          <a:lstStyle/>
          <a:p>
            <a:pPr marL="0" indent="0" eaLnBrk="1" hangingPunct="1">
              <a:defRPr/>
            </a:pPr>
            <a:r>
              <a:rPr lang="en-US" dirty="0">
                <a:latin typeface="Arial Narrow" charset="0"/>
                <a:cs typeface="+mn-cs"/>
              </a:rPr>
              <a:t>Ice:  </a:t>
            </a:r>
          </a:p>
          <a:p>
            <a:pPr lvl="1" eaLnBrk="1" hangingPunct="1">
              <a:defRPr/>
            </a:pPr>
            <a:r>
              <a:rPr lang="en-US" dirty="0">
                <a:latin typeface="Arial Narrow" charset="0"/>
              </a:rPr>
              <a:t>Never use ice as an ingredient if it was used to keep food cold.</a:t>
            </a:r>
          </a:p>
          <a:p>
            <a:pPr lvl="1" eaLnBrk="1" hangingPunct="1">
              <a:defRPr/>
            </a:pPr>
            <a:r>
              <a:rPr lang="en-US" dirty="0">
                <a:latin typeface="Arial Narrow" charset="0"/>
              </a:rPr>
              <a:t>Transfer ice using clean and sanitized containers and scoops.</a:t>
            </a:r>
          </a:p>
          <a:p>
            <a:pPr lvl="1" eaLnBrk="1" hangingPunct="1">
              <a:defRPr/>
            </a:pPr>
            <a:r>
              <a:rPr lang="en-US" dirty="0">
                <a:latin typeface="Arial Narrow" charset="0"/>
              </a:rPr>
              <a:t>Never hold ice in containers that held chemicals, or raw meat, seafood, or poultry.</a:t>
            </a:r>
          </a:p>
          <a:p>
            <a:pPr marL="0" indent="0" eaLnBrk="1" hangingPunct="1">
              <a:defRPr/>
            </a:pPr>
            <a:r>
              <a:rPr lang="en-US" dirty="0">
                <a:latin typeface="Arial Narrow" charset="0"/>
                <a:cs typeface="+mn-cs"/>
              </a:rPr>
              <a:t>   </a:t>
            </a:r>
          </a:p>
          <a:p>
            <a:pPr marL="571500" lvl="1" indent="-457200" eaLnBrk="1" hangingPunct="1">
              <a:defRPr/>
            </a:pPr>
            <a:endParaRPr lang="en-US" dirty="0">
              <a:latin typeface="Arial Narrow" charset="0"/>
            </a:endParaRPr>
          </a:p>
        </p:txBody>
      </p:sp>
      <p:sp>
        <p:nvSpPr>
          <p:cNvPr id="164868" name="Text Box 11"/>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6-14</a:t>
            </a:r>
          </a:p>
        </p:txBody>
      </p:sp>
      <p:sp>
        <p:nvSpPr>
          <p:cNvPr id="164869" name="Rectangle 13"/>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Prepping Specific Food</a:t>
            </a:r>
          </a:p>
        </p:txBody>
      </p:sp>
      <p:pic>
        <p:nvPicPr>
          <p:cNvPr id="2" name="Picture 1" descr="6E_c06_05_IceScoop.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88608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body" idx="1"/>
          </p:nvPr>
        </p:nvSpPr>
        <p:spPr>
          <a:xfrm>
            <a:off x="393192" y="1143000"/>
            <a:ext cx="4906963" cy="2828026"/>
          </a:xfrm>
        </p:spPr>
        <p:txBody>
          <a:bodyPr/>
          <a:lstStyle/>
          <a:p>
            <a:pPr marL="0" indent="0" eaLnBrk="1" hangingPunct="1">
              <a:defRPr/>
            </a:pPr>
            <a:r>
              <a:rPr lang="en-US" dirty="0">
                <a:latin typeface="Arial Narrow" charset="0"/>
                <a:cs typeface="+mn-cs"/>
              </a:rPr>
              <a:t>Ice: </a:t>
            </a:r>
            <a:r>
              <a:rPr lang="en-US" sz="2000" i="1" dirty="0">
                <a:latin typeface="Arial Narrow" charset="0"/>
                <a:cs typeface="+mn-cs"/>
              </a:rPr>
              <a:t>continued</a:t>
            </a:r>
            <a:endParaRPr lang="en-US" dirty="0">
              <a:latin typeface="Arial Narrow" charset="0"/>
              <a:cs typeface="+mn-cs"/>
            </a:endParaRPr>
          </a:p>
          <a:p>
            <a:pPr marL="571500" lvl="1" indent="-457200" eaLnBrk="1" hangingPunct="1">
              <a:defRPr/>
            </a:pPr>
            <a:r>
              <a:rPr lang="en-US" dirty="0">
                <a:latin typeface="Arial Narrow" charset="0"/>
              </a:rPr>
              <a:t>Store ice scoops outside ice machines in a clean, protected location</a:t>
            </a:r>
          </a:p>
          <a:p>
            <a:pPr marL="571500" lvl="1" indent="-457200" eaLnBrk="1" hangingPunct="1">
              <a:defRPr/>
            </a:pPr>
            <a:r>
              <a:rPr lang="en-US" dirty="0">
                <a:latin typeface="Arial Narrow" charset="0"/>
              </a:rPr>
              <a:t>Never use a glass to scoop ice or touch ice with hands</a:t>
            </a:r>
          </a:p>
          <a:p>
            <a:pPr marL="0" indent="0" eaLnBrk="1" hangingPunct="1">
              <a:defRPr/>
            </a:pPr>
            <a:r>
              <a:rPr lang="en-US" dirty="0">
                <a:latin typeface="Arial Narrow" charset="0"/>
                <a:cs typeface="+mn-cs"/>
              </a:rPr>
              <a:t>   </a:t>
            </a:r>
          </a:p>
          <a:p>
            <a:pPr marL="571500" lvl="1" indent="-457200" eaLnBrk="1" hangingPunct="1">
              <a:defRPr/>
            </a:pPr>
            <a:endParaRPr lang="en-US" dirty="0">
              <a:latin typeface="Arial Narrow" charset="0"/>
            </a:endParaRPr>
          </a:p>
        </p:txBody>
      </p:sp>
      <p:sp>
        <p:nvSpPr>
          <p:cNvPr id="165892"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6-15</a:t>
            </a:r>
          </a:p>
        </p:txBody>
      </p:sp>
      <p:sp>
        <p:nvSpPr>
          <p:cNvPr id="165893" name="Rectangle 9"/>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Prepping Specific Food</a:t>
            </a:r>
          </a:p>
        </p:txBody>
      </p:sp>
      <p:pic>
        <p:nvPicPr>
          <p:cNvPr id="6" name="Picture 5" descr="6E_c06_05_IceScoop.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88608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3"/>
          <p:cNvSpPr>
            <a:spLocks noGrp="1" noChangeArrowheads="1"/>
          </p:cNvSpPr>
          <p:nvPr>
            <p:ph type="body" idx="1"/>
          </p:nvPr>
        </p:nvSpPr>
        <p:spPr>
          <a:xfrm>
            <a:off x="393192" y="1143000"/>
            <a:ext cx="5550408" cy="5268912"/>
          </a:xfrm>
        </p:spPr>
        <p:txBody>
          <a:bodyPr/>
          <a:lstStyle/>
          <a:p>
            <a:pPr marL="0" indent="0" eaLnBrk="1" hangingPunct="1">
              <a:defRPr/>
            </a:pPr>
            <a:r>
              <a:rPr lang="en-US" dirty="0">
                <a:latin typeface="Arial Narrow" charset="0"/>
                <a:cs typeface="+mn-cs"/>
              </a:rPr>
              <a:t>You need a variance if prepping food in these ways:</a:t>
            </a:r>
          </a:p>
          <a:p>
            <a:pPr lvl="1" eaLnBrk="1" hangingPunct="1">
              <a:defRPr/>
            </a:pPr>
            <a:r>
              <a:rPr lang="en-US" dirty="0">
                <a:latin typeface="Arial Narrow" charset="0"/>
              </a:rPr>
              <a:t>Packaging fresh juice on-site for sale at a later time, unless the juice has a warning label.</a:t>
            </a:r>
          </a:p>
          <a:p>
            <a:pPr lvl="1" eaLnBrk="1" hangingPunct="1">
              <a:defRPr/>
            </a:pPr>
            <a:r>
              <a:rPr lang="en-US" dirty="0">
                <a:latin typeface="Arial Narrow" charset="0"/>
              </a:rPr>
              <a:t>Smoking food to preserve it but not to </a:t>
            </a:r>
            <a:r>
              <a:rPr lang="en-US" dirty="0" smtClean="0">
                <a:latin typeface="Arial Narrow" charset="0"/>
              </a:rPr>
              <a:t/>
            </a:r>
            <a:br>
              <a:rPr lang="en-US" dirty="0" smtClean="0">
                <a:latin typeface="Arial Narrow" charset="0"/>
              </a:rPr>
            </a:br>
            <a:r>
              <a:rPr lang="en-US" dirty="0" smtClean="0">
                <a:latin typeface="Arial Narrow" charset="0"/>
              </a:rPr>
              <a:t>enhance </a:t>
            </a:r>
            <a:r>
              <a:rPr lang="en-US" dirty="0">
                <a:latin typeface="Arial Narrow" charset="0"/>
              </a:rPr>
              <a:t>flavor</a:t>
            </a:r>
          </a:p>
          <a:p>
            <a:pPr lvl="1" eaLnBrk="1" hangingPunct="1">
              <a:defRPr/>
            </a:pPr>
            <a:r>
              <a:rPr lang="en-US" dirty="0">
                <a:latin typeface="Arial Narrow" charset="0"/>
              </a:rPr>
              <a:t>Using food additives or components to preserve or alter food so it no longer </a:t>
            </a:r>
            <a:r>
              <a:rPr lang="en-US" dirty="0" smtClean="0">
                <a:latin typeface="Arial Narrow" charset="0"/>
              </a:rPr>
              <a:t>needs </a:t>
            </a:r>
            <a:r>
              <a:rPr lang="en-US" dirty="0">
                <a:latin typeface="Arial Narrow" charset="0"/>
              </a:rPr>
              <a:t>time and temperature control for safety</a:t>
            </a:r>
          </a:p>
          <a:p>
            <a:pPr lvl="1" eaLnBrk="1" hangingPunct="1">
              <a:defRPr/>
            </a:pPr>
            <a:r>
              <a:rPr lang="en-US" dirty="0">
                <a:latin typeface="Arial Narrow" charset="0"/>
              </a:rPr>
              <a:t>Curing food</a:t>
            </a:r>
          </a:p>
        </p:txBody>
      </p:sp>
      <p:sp>
        <p:nvSpPr>
          <p:cNvPr id="166915" name="Rectangle 4"/>
          <p:cNvSpPr>
            <a:spLocks noChangeArrowheads="1"/>
          </p:cNvSpPr>
          <p:nvPr/>
        </p:nvSpPr>
        <p:spPr bwMode="auto">
          <a:xfrm>
            <a:off x="6270625" y="3548063"/>
            <a:ext cx="2089150" cy="23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cs typeface="+mn-cs"/>
            </a:endParaRPr>
          </a:p>
        </p:txBody>
      </p:sp>
      <p:sp>
        <p:nvSpPr>
          <p:cNvPr id="166917"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6-16</a:t>
            </a:r>
          </a:p>
        </p:txBody>
      </p:sp>
      <p:sp>
        <p:nvSpPr>
          <p:cNvPr id="166918" name="Rectangle 10"/>
          <p:cNvSpPr>
            <a:spLocks noGrp="1" noChangeArrowheads="1"/>
          </p:cNvSpPr>
          <p:nvPr>
            <p:ph type="title"/>
          </p:nvPr>
        </p:nvSpPr>
        <p:spPr>
          <a:xfrm>
            <a:off x="393192" y="158750"/>
            <a:ext cx="8307388" cy="523875"/>
          </a:xfrm>
        </p:spPr>
        <p:txBody>
          <a:bodyPr/>
          <a:lstStyle/>
          <a:p>
            <a:pPr eaLnBrk="1" hangingPunct="1">
              <a:defRPr/>
            </a:pPr>
            <a:r>
              <a:rPr lang="en-US" dirty="0">
                <a:latin typeface="Arial Narrow" charset="0"/>
                <a:cs typeface="+mj-cs"/>
              </a:rPr>
              <a:t>Preparation Practices That Have Special Requirements</a:t>
            </a:r>
          </a:p>
        </p:txBody>
      </p:sp>
      <p:pic>
        <p:nvPicPr>
          <p:cNvPr id="2" name="Picture 1" descr="6e_c06_06_smokeMeat_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83105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3"/>
          <p:cNvSpPr>
            <a:spLocks noGrp="1" noChangeArrowheads="1"/>
          </p:cNvSpPr>
          <p:nvPr>
            <p:ph type="body" idx="1"/>
          </p:nvPr>
        </p:nvSpPr>
        <p:spPr>
          <a:xfrm>
            <a:off x="393192" y="1143000"/>
            <a:ext cx="4906962" cy="4953000"/>
          </a:xfrm>
        </p:spPr>
        <p:txBody>
          <a:bodyPr/>
          <a:lstStyle/>
          <a:p>
            <a:pPr marL="0" indent="0" eaLnBrk="1" hangingPunct="1">
              <a:buFont typeface="Wingdings" pitchFamily="2" charset="2"/>
              <a:buNone/>
              <a:defRPr/>
            </a:pPr>
            <a:r>
              <a:rPr lang="en-US" dirty="0" smtClean="0">
                <a:ea typeface="+mn-ea"/>
                <a:cs typeface="+mn-cs"/>
              </a:rPr>
              <a:t>You need a variance if prepping food in these ways: </a:t>
            </a:r>
            <a:r>
              <a:rPr lang="en-US" sz="2000" i="1" dirty="0" smtClean="0">
                <a:ea typeface="+mn-ea"/>
                <a:cs typeface="+mn-cs"/>
              </a:rPr>
              <a:t>continued</a:t>
            </a:r>
            <a:endParaRPr lang="en-US" dirty="0" smtClean="0">
              <a:ea typeface="+mn-ea"/>
              <a:cs typeface="+mn-cs"/>
            </a:endParaRPr>
          </a:p>
          <a:p>
            <a:pPr lvl="1" eaLnBrk="1" hangingPunct="1">
              <a:buFont typeface="Wingdings" pitchFamily="2" charset="2"/>
              <a:buChar char="l"/>
              <a:defRPr/>
            </a:pPr>
            <a:r>
              <a:rPr lang="en-US" dirty="0" smtClean="0"/>
              <a:t>Packaging food using a reduced-oxygen packaging (ROP) method</a:t>
            </a:r>
          </a:p>
          <a:p>
            <a:pPr lvl="1" eaLnBrk="1" hangingPunct="1">
              <a:buFont typeface="Wingdings" pitchFamily="2" charset="2"/>
              <a:buChar char="l"/>
              <a:defRPr/>
            </a:pPr>
            <a:r>
              <a:rPr lang="en-US" dirty="0" smtClean="0"/>
              <a:t>Sprouting seeds or beans</a:t>
            </a:r>
          </a:p>
          <a:p>
            <a:pPr lvl="1" eaLnBrk="1" hangingPunct="1">
              <a:buFont typeface="Wingdings" pitchFamily="2" charset="2"/>
              <a:buChar char="l"/>
              <a:defRPr/>
            </a:pPr>
            <a:r>
              <a:rPr lang="en-US" dirty="0" smtClean="0"/>
              <a:t>Offering live shellfish from a display tank</a:t>
            </a:r>
          </a:p>
          <a:p>
            <a:pPr lvl="1" eaLnBrk="1" hangingPunct="1">
              <a:buFont typeface="Wingdings" pitchFamily="2" charset="2"/>
              <a:buChar char="l"/>
              <a:defRPr/>
            </a:pPr>
            <a:r>
              <a:rPr lang="en-US" dirty="0"/>
              <a:t>Custom-processing animals for personal use (i.e. dressing a deer</a:t>
            </a:r>
            <a:r>
              <a:rPr lang="en-US" dirty="0" smtClean="0"/>
              <a:t>)</a:t>
            </a:r>
            <a:endParaRPr lang="en-US" dirty="0"/>
          </a:p>
        </p:txBody>
      </p:sp>
      <p:sp>
        <p:nvSpPr>
          <p:cNvPr id="167939" name="Text Box 4"/>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6-17</a:t>
            </a:r>
          </a:p>
        </p:txBody>
      </p:sp>
      <p:sp>
        <p:nvSpPr>
          <p:cNvPr id="167940" name="Rectangle 7"/>
          <p:cNvSpPr>
            <a:spLocks noGrp="1" noChangeArrowheads="1"/>
          </p:cNvSpPr>
          <p:nvPr>
            <p:ph type="title"/>
          </p:nvPr>
        </p:nvSpPr>
        <p:spPr>
          <a:xfrm>
            <a:off x="393192" y="158750"/>
            <a:ext cx="8307388" cy="523875"/>
          </a:xfrm>
        </p:spPr>
        <p:txBody>
          <a:bodyPr/>
          <a:lstStyle/>
          <a:p>
            <a:pPr eaLnBrk="1" hangingPunct="1">
              <a:defRPr/>
            </a:pPr>
            <a:r>
              <a:rPr lang="en-US" dirty="0">
                <a:latin typeface="Arial Narrow" charset="0"/>
                <a:cs typeface="+mj-cs"/>
              </a:rPr>
              <a:t>Preparation Practices</a:t>
            </a:r>
          </a:p>
        </p:txBody>
      </p:sp>
    </p:spTree>
  </p:cSld>
  <p:clrMapOvr>
    <a:masterClrMapping/>
  </p:clrMapOvr>
  <p:timing>
    <p:tnLst>
      <p:par>
        <p:cTn xmlns:p14="http://schemas.microsoft.com/office/powerpoint/2010/mai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3"/>
          <p:cNvSpPr>
            <a:spLocks noGrp="1" noChangeArrowheads="1"/>
          </p:cNvSpPr>
          <p:nvPr>
            <p:ph type="body" idx="1"/>
          </p:nvPr>
        </p:nvSpPr>
        <p:spPr>
          <a:xfrm>
            <a:off x="393192" y="1143000"/>
            <a:ext cx="4906962" cy="4983162"/>
          </a:xfrm>
        </p:spPr>
        <p:txBody>
          <a:bodyPr/>
          <a:lstStyle/>
          <a:p>
            <a:pPr marL="0" indent="0" eaLnBrk="1" hangingPunct="1">
              <a:defRPr/>
            </a:pPr>
            <a:r>
              <a:rPr lang="en-US" dirty="0">
                <a:latin typeface="Arial Narrow" charset="0"/>
                <a:cs typeface="+mn-cs"/>
              </a:rPr>
              <a:t>When cooking TCS food, the internal portion must:</a:t>
            </a:r>
          </a:p>
          <a:p>
            <a:pPr lvl="1" eaLnBrk="1" hangingPunct="1">
              <a:defRPr/>
            </a:pPr>
            <a:r>
              <a:rPr lang="en-US" dirty="0">
                <a:latin typeface="Arial Narrow" charset="0"/>
              </a:rPr>
              <a:t>Reach the required minimum </a:t>
            </a:r>
            <a:r>
              <a:rPr lang="en-US" dirty="0" smtClean="0">
                <a:latin typeface="Arial Narrow" charset="0"/>
              </a:rPr>
              <a:t/>
            </a:r>
            <a:br>
              <a:rPr lang="en-US" dirty="0" smtClean="0">
                <a:latin typeface="Arial Narrow" charset="0"/>
              </a:rPr>
            </a:br>
            <a:r>
              <a:rPr lang="en-US" dirty="0" smtClean="0">
                <a:latin typeface="Arial Narrow" charset="0"/>
              </a:rPr>
              <a:t>internal </a:t>
            </a:r>
            <a:r>
              <a:rPr lang="en-US" dirty="0">
                <a:latin typeface="Arial Narrow" charset="0"/>
              </a:rPr>
              <a:t>temperature</a:t>
            </a:r>
          </a:p>
          <a:p>
            <a:pPr lvl="1" eaLnBrk="1" hangingPunct="1">
              <a:defRPr/>
            </a:pPr>
            <a:r>
              <a:rPr lang="en-US" dirty="0">
                <a:latin typeface="Arial Narrow" charset="0"/>
              </a:rPr>
              <a:t>Hold that temperature for a specific amount of time</a:t>
            </a:r>
          </a:p>
        </p:txBody>
      </p:sp>
      <p:sp>
        <p:nvSpPr>
          <p:cNvPr id="168964"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6-18</a:t>
            </a:r>
          </a:p>
        </p:txBody>
      </p:sp>
      <p:sp>
        <p:nvSpPr>
          <p:cNvPr id="168965" name="Rectangle 8"/>
          <p:cNvSpPr>
            <a:spLocks noGrp="1" noChangeArrowheads="1"/>
          </p:cNvSpPr>
          <p:nvPr>
            <p:ph type="title"/>
          </p:nvPr>
        </p:nvSpPr>
        <p:spPr>
          <a:xfrm>
            <a:off x="393192" y="155448"/>
            <a:ext cx="8307388" cy="519112"/>
          </a:xfrm>
        </p:spPr>
        <p:txBody>
          <a:bodyPr/>
          <a:lstStyle/>
          <a:p>
            <a:pPr eaLnBrk="1" hangingPunct="1">
              <a:defRPr/>
            </a:pPr>
            <a:r>
              <a:rPr lang="en-US" dirty="0">
                <a:latin typeface="Arial Narrow" charset="0"/>
                <a:cs typeface="+mj-cs"/>
              </a:rPr>
              <a:t>Cooking Food</a:t>
            </a:r>
          </a:p>
        </p:txBody>
      </p:sp>
      <p:pic>
        <p:nvPicPr>
          <p:cNvPr id="2" name="Picture 1" descr="6e_c06_18.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28408"/>
            <a:ext cx="2103120" cy="140208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1"/>
          </p:nvPr>
        </p:nvSpPr>
        <p:spPr>
          <a:xfrm>
            <a:off x="393192" y="1143000"/>
            <a:ext cx="4906962" cy="4983162"/>
          </a:xfrm>
        </p:spPr>
        <p:txBody>
          <a:bodyPr/>
          <a:lstStyle/>
          <a:p>
            <a:pPr marL="114300" indent="-76200" eaLnBrk="1" hangingPunct="1">
              <a:buFont typeface="Wingdings" pitchFamily="2" charset="2"/>
              <a:buNone/>
              <a:defRPr/>
            </a:pPr>
            <a:r>
              <a:rPr lang="en-US" dirty="0" smtClean="0">
                <a:ea typeface="+mn-ea"/>
                <a:cs typeface="+mn-cs"/>
              </a:rPr>
              <a:t>When checking temperatures:</a:t>
            </a:r>
          </a:p>
          <a:p>
            <a:pPr lvl="1" eaLnBrk="1" hangingPunct="1">
              <a:buFont typeface="Wingdings" pitchFamily="2" charset="2"/>
              <a:buChar char="l"/>
              <a:defRPr/>
            </a:pPr>
            <a:r>
              <a:rPr lang="en-US" dirty="0" smtClean="0"/>
              <a:t>Pick a thermometer with a probe that is the correct size for the food.</a:t>
            </a:r>
          </a:p>
          <a:p>
            <a:pPr lvl="1" eaLnBrk="1" hangingPunct="1">
              <a:buFont typeface="Wingdings" pitchFamily="2" charset="2"/>
              <a:buChar char="l"/>
              <a:defRPr/>
            </a:pPr>
            <a:r>
              <a:rPr lang="en-US" dirty="0" smtClean="0"/>
              <a:t>Check the temperature in the thickest part of the food</a:t>
            </a:r>
          </a:p>
          <a:p>
            <a:pPr lvl="2" eaLnBrk="1" hangingPunct="1">
              <a:buFont typeface="Courier New" pitchFamily="49" charset="0"/>
              <a:buChar char="o"/>
              <a:defRPr/>
            </a:pPr>
            <a:r>
              <a:rPr lang="en-US" dirty="0" smtClean="0"/>
              <a:t>Take at least two readings in different locations</a:t>
            </a:r>
          </a:p>
          <a:p>
            <a:pPr marL="114300" indent="-76200" eaLnBrk="1" hangingPunct="1">
              <a:buFont typeface="Wingdings" pitchFamily="2" charset="2"/>
              <a:buNone/>
              <a:defRPr/>
            </a:pPr>
            <a:endParaRPr lang="en-US" dirty="0" smtClean="0">
              <a:ea typeface="+mn-ea"/>
              <a:cs typeface="+mn-cs"/>
            </a:endParaRPr>
          </a:p>
          <a:p>
            <a:pPr marL="114300" indent="-76200" eaLnBrk="1" hangingPunct="1">
              <a:buFont typeface="Wingdings" pitchFamily="2" charset="2"/>
              <a:buNone/>
              <a:defRPr/>
            </a:pPr>
            <a:endParaRPr lang="en-US" dirty="0" smtClean="0">
              <a:ea typeface="+mn-ea"/>
              <a:cs typeface="+mn-cs"/>
            </a:endParaRPr>
          </a:p>
          <a:p>
            <a:pPr marL="190500" lvl="1" indent="-76200" eaLnBrk="1" hangingPunct="1">
              <a:buFont typeface="Wingdings" pitchFamily="2" charset="2"/>
              <a:buChar char="l"/>
              <a:defRPr/>
            </a:pPr>
            <a:endParaRPr lang="en-US" dirty="0" smtClean="0"/>
          </a:p>
        </p:txBody>
      </p:sp>
      <p:sp>
        <p:nvSpPr>
          <p:cNvPr id="169987"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6-19</a:t>
            </a:r>
          </a:p>
        </p:txBody>
      </p:sp>
      <p:sp>
        <p:nvSpPr>
          <p:cNvPr id="169988"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Cooking Food</a:t>
            </a:r>
          </a:p>
        </p:txBody>
      </p:sp>
      <p:pic>
        <p:nvPicPr>
          <p:cNvPr id="2" name="Picture 1" descr="6e_c06_09_0535_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3328416"/>
            <a:ext cx="2103120" cy="1981412"/>
          </a:xfrm>
          <a:prstGeom prst="rect">
            <a:avLst/>
          </a:prstGeom>
        </p:spPr>
      </p:pic>
      <p:pic>
        <p:nvPicPr>
          <p:cNvPr id="3" name="Picture 2" descr="6e_c06_09_0588_r.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21768" y="1243013"/>
            <a:ext cx="2103120" cy="198112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How Food Becomes Unsafe </a:t>
            </a:r>
          </a:p>
        </p:txBody>
      </p:sp>
      <p:sp>
        <p:nvSpPr>
          <p:cNvPr id="26627" name="Rectangle 3"/>
          <p:cNvSpPr>
            <a:spLocks noGrp="1" noChangeArrowheads="1"/>
          </p:cNvSpPr>
          <p:nvPr>
            <p:ph idx="1"/>
          </p:nvPr>
        </p:nvSpPr>
        <p:spPr>
          <a:xfrm>
            <a:off x="390525" y="1143000"/>
            <a:ext cx="4710174" cy="5057736"/>
          </a:xfrm>
        </p:spPr>
        <p:txBody>
          <a:bodyPr/>
          <a:lstStyle/>
          <a:p>
            <a:pPr marL="0" lvl="1" indent="0" eaLnBrk="1" hangingPunct="1">
              <a:buFont typeface="Wingdings" pitchFamily="2" charset="2"/>
              <a:buNone/>
              <a:defRPr/>
            </a:pPr>
            <a:r>
              <a:rPr lang="en-US" sz="2400" b="1" dirty="0" smtClean="0">
                <a:solidFill>
                  <a:srgbClr val="005CAB"/>
                </a:solidFill>
              </a:rPr>
              <a:t>Cross-contamination can cause a foodborne illness when: </a:t>
            </a:r>
            <a:endParaRPr lang="en-US" sz="2400" b="1" dirty="0">
              <a:solidFill>
                <a:srgbClr val="005CAB"/>
              </a:solidFill>
            </a:endParaRPr>
          </a:p>
          <a:p>
            <a:pPr marL="347472" lvl="1" indent="-347472" eaLnBrk="1" hangingPunct="1">
              <a:lnSpc>
                <a:spcPct val="100000"/>
              </a:lnSpc>
              <a:spcBef>
                <a:spcPts val="900"/>
              </a:spcBef>
              <a:buFont typeface="Wingdings" pitchFamily="2" charset="2"/>
              <a:buChar char="l"/>
              <a:defRPr/>
            </a:pPr>
            <a:r>
              <a:rPr lang="en-US" dirty="0" smtClean="0"/>
              <a:t>Contaminated ingredients are added to food that receives no further cooking</a:t>
            </a:r>
            <a:endParaRPr lang="en-US" dirty="0"/>
          </a:p>
          <a:p>
            <a:pPr marL="347472" lvl="1" indent="-347472" eaLnBrk="1" hangingPunct="1">
              <a:lnSpc>
                <a:spcPct val="100000"/>
              </a:lnSpc>
              <a:spcBef>
                <a:spcPts val="900"/>
              </a:spcBef>
              <a:buFont typeface="Wingdings" pitchFamily="2" charset="2"/>
              <a:buChar char="l"/>
              <a:defRPr/>
            </a:pPr>
            <a:r>
              <a:rPr lang="en-US" dirty="0" smtClean="0"/>
              <a:t>Ready-to-eat food touches contaminated surfaces</a:t>
            </a:r>
            <a:endParaRPr lang="en-US" dirty="0"/>
          </a:p>
          <a:p>
            <a:pPr marL="347472" lvl="1" indent="-347472" eaLnBrk="1" hangingPunct="1">
              <a:lnSpc>
                <a:spcPct val="100000"/>
              </a:lnSpc>
              <a:spcBef>
                <a:spcPts val="900"/>
              </a:spcBef>
              <a:buFont typeface="Wingdings" pitchFamily="2" charset="2"/>
              <a:buChar char="l"/>
              <a:defRPr/>
            </a:pPr>
            <a:r>
              <a:rPr lang="en-US" dirty="0" smtClean="0"/>
              <a:t>A food handler touches contaminated food and then touches ready-to-eat food</a:t>
            </a:r>
          </a:p>
          <a:p>
            <a:pPr marL="347472" lvl="1" indent="-347472" eaLnBrk="1" hangingPunct="1">
              <a:lnSpc>
                <a:spcPct val="100000"/>
              </a:lnSpc>
              <a:spcBef>
                <a:spcPts val="900"/>
              </a:spcBef>
              <a:buFont typeface="Wingdings" pitchFamily="2" charset="2"/>
              <a:buChar char="l"/>
              <a:defRPr/>
            </a:pPr>
            <a:r>
              <a:rPr lang="en-US" dirty="0" smtClean="0"/>
              <a:t>Contaminated cleaning cloths touch </a:t>
            </a:r>
            <a:br>
              <a:rPr lang="en-US" dirty="0" smtClean="0"/>
            </a:br>
            <a:r>
              <a:rPr lang="en-US" dirty="0" smtClean="0"/>
              <a:t>food-contact surfaces</a:t>
            </a:r>
            <a:endParaRPr lang="en-US" dirty="0"/>
          </a:p>
          <a:p>
            <a:pPr marL="114300" lvl="1" indent="0" eaLnBrk="1" hangingPunct="1">
              <a:buFont typeface="Wingdings" pitchFamily="2" charset="2"/>
              <a:buNone/>
              <a:defRPr/>
            </a:pPr>
            <a:endParaRPr lang="en-US" dirty="0" smtClean="0"/>
          </a:p>
        </p:txBody>
      </p:sp>
      <p:sp>
        <p:nvSpPr>
          <p:cNvPr id="28676" name="Text Box 13"/>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1-16</a:t>
            </a:r>
          </a:p>
        </p:txBody>
      </p:sp>
      <p:sp>
        <p:nvSpPr>
          <p:cNvPr id="60420" name="TextBox 8"/>
          <p:cNvSpPr txBox="1">
            <a:spLocks noChangeArrowheads="1"/>
          </p:cNvSpPr>
          <p:nvPr/>
        </p:nvSpPr>
        <p:spPr bwMode="auto">
          <a:xfrm>
            <a:off x="6354763" y="2971800"/>
            <a:ext cx="1714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FFFFFF"/>
                </a:solidFill>
                <a:latin typeface="Arial" charset="0"/>
                <a:ea typeface="ＭＳ Ｐゴシック" charset="0"/>
                <a:cs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r>
              <a:rPr lang="en-US" sz="1200"/>
              <a:t>Pg  1.5 SSF 6e</a:t>
            </a:r>
          </a:p>
        </p:txBody>
      </p:sp>
      <p:pic>
        <p:nvPicPr>
          <p:cNvPr id="8" name="Picture 7" descr="6e_c01_5_cross contaminan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9451" y="1243013"/>
            <a:ext cx="2097024" cy="148437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3"/>
          <p:cNvSpPr>
            <a:spLocks noGrp="1" noChangeArrowheads="1"/>
          </p:cNvSpPr>
          <p:nvPr>
            <p:ph type="body" idx="1"/>
          </p:nvPr>
        </p:nvSpPr>
        <p:spPr>
          <a:xfrm>
            <a:off x="393192" y="1143000"/>
            <a:ext cx="4759325" cy="4953794"/>
          </a:xfrm>
        </p:spPr>
        <p:txBody>
          <a:bodyPr/>
          <a:lstStyle/>
          <a:p>
            <a:pPr marL="0" indent="0" eaLnBrk="1" hangingPunct="1">
              <a:defRPr/>
            </a:pPr>
            <a:r>
              <a:rPr lang="en-US" dirty="0">
                <a:latin typeface="Arial Narrow" charset="0"/>
                <a:cs typeface="+mn-cs"/>
              </a:rPr>
              <a:t>Minimum internal cooking temperature:</a:t>
            </a:r>
          </a:p>
          <a:p>
            <a:pPr marL="0" indent="0" eaLnBrk="1" hangingPunct="1">
              <a:defRPr/>
            </a:pPr>
            <a:r>
              <a:rPr lang="en-US" dirty="0">
                <a:latin typeface="Arial Narrow" charset="0"/>
                <a:cs typeface="+mn-cs"/>
              </a:rPr>
              <a:t>165°F (74°C) for 15 seconds</a:t>
            </a:r>
          </a:p>
          <a:p>
            <a:pPr lvl="1" eaLnBrk="1" hangingPunct="1">
              <a:defRPr/>
            </a:pPr>
            <a:r>
              <a:rPr lang="en-US" dirty="0">
                <a:latin typeface="Arial Narrow" charset="0"/>
              </a:rPr>
              <a:t>Poultry—whole or ground chicken, turkey or duck</a:t>
            </a:r>
          </a:p>
          <a:p>
            <a:pPr lvl="1" eaLnBrk="1" hangingPunct="1">
              <a:defRPr/>
            </a:pPr>
            <a:r>
              <a:rPr lang="en-US" dirty="0">
                <a:latin typeface="Arial Narrow" charset="0"/>
              </a:rPr>
              <a:t>Stuffing made with fish, meat, or poultry</a:t>
            </a:r>
          </a:p>
          <a:p>
            <a:pPr lvl="1" eaLnBrk="1" hangingPunct="1">
              <a:defRPr/>
            </a:pPr>
            <a:r>
              <a:rPr lang="en-US" dirty="0">
                <a:latin typeface="Arial Narrow" charset="0"/>
              </a:rPr>
              <a:t>Stuffed meat, seafood, poultry, or pasta</a:t>
            </a:r>
          </a:p>
          <a:p>
            <a:pPr lvl="1" eaLnBrk="1" hangingPunct="1">
              <a:defRPr/>
            </a:pPr>
            <a:r>
              <a:rPr lang="en-US" dirty="0">
                <a:latin typeface="Arial Narrow" charset="0"/>
              </a:rPr>
              <a:t>Dishes that include previously cooked, TCS ingredients</a:t>
            </a:r>
          </a:p>
          <a:p>
            <a:pPr marL="571500" lvl="1" indent="-457200" eaLnBrk="1" hangingPunct="1">
              <a:buFont typeface="Wingdings" charset="0"/>
              <a:buNone/>
              <a:defRPr/>
            </a:pPr>
            <a:endParaRPr lang="en-US" dirty="0">
              <a:latin typeface="Arial Narrow" charset="0"/>
            </a:endParaRPr>
          </a:p>
        </p:txBody>
      </p:sp>
      <p:sp>
        <p:nvSpPr>
          <p:cNvPr id="171011" name="Text Box 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6-20</a:t>
            </a:r>
          </a:p>
        </p:txBody>
      </p:sp>
      <p:sp>
        <p:nvSpPr>
          <p:cNvPr id="171012" name="Rectangle 4"/>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Cooking Requirements for Specific Food</a:t>
            </a:r>
          </a:p>
        </p:txBody>
      </p:sp>
      <p:pic>
        <p:nvPicPr>
          <p:cNvPr id="2" name="Picture 1" descr="6e_c06_20.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3"/>
          <p:cNvSpPr>
            <a:spLocks noGrp="1" noChangeArrowheads="1"/>
          </p:cNvSpPr>
          <p:nvPr>
            <p:ph type="body" idx="1"/>
          </p:nvPr>
        </p:nvSpPr>
        <p:spPr>
          <a:xfrm>
            <a:off x="393192" y="1143000"/>
            <a:ext cx="5029200" cy="4983163"/>
          </a:xfrm>
        </p:spPr>
        <p:txBody>
          <a:bodyPr/>
          <a:lstStyle/>
          <a:p>
            <a:pPr marL="0" indent="0" eaLnBrk="1" hangingPunct="1">
              <a:lnSpc>
                <a:spcPct val="80000"/>
              </a:lnSpc>
              <a:defRPr/>
            </a:pPr>
            <a:r>
              <a:rPr lang="en-US" dirty="0">
                <a:latin typeface="Arial Narrow" charset="0"/>
                <a:cs typeface="+mn-cs"/>
              </a:rPr>
              <a:t>Minimum internal cooking temperature:</a:t>
            </a:r>
          </a:p>
          <a:p>
            <a:pPr marL="0" indent="0" eaLnBrk="1" hangingPunct="1">
              <a:lnSpc>
                <a:spcPct val="80000"/>
              </a:lnSpc>
              <a:defRPr/>
            </a:pPr>
            <a:r>
              <a:rPr lang="en-US" dirty="0">
                <a:latin typeface="Arial Narrow" charset="0"/>
                <a:cs typeface="+mn-cs"/>
              </a:rPr>
              <a:t>155°F (68°C) for 15 seconds</a:t>
            </a:r>
          </a:p>
          <a:p>
            <a:pPr lvl="1" eaLnBrk="1" hangingPunct="1">
              <a:lnSpc>
                <a:spcPct val="80000"/>
              </a:lnSpc>
              <a:defRPr/>
            </a:pPr>
            <a:r>
              <a:rPr lang="en-US" dirty="0">
                <a:latin typeface="Arial Narrow" charset="0"/>
              </a:rPr>
              <a:t>Ground meat—beef, pork, and other meat</a:t>
            </a:r>
          </a:p>
          <a:p>
            <a:pPr lvl="1" eaLnBrk="1" hangingPunct="1">
              <a:lnSpc>
                <a:spcPct val="80000"/>
              </a:lnSpc>
              <a:defRPr/>
            </a:pPr>
            <a:r>
              <a:rPr lang="en-US" dirty="0">
                <a:latin typeface="Arial Narrow" charset="0"/>
              </a:rPr>
              <a:t>Injected meat—including brined ham and flavor-injected roasts</a:t>
            </a:r>
          </a:p>
          <a:p>
            <a:pPr lvl="1" eaLnBrk="1" hangingPunct="1">
              <a:lnSpc>
                <a:spcPct val="80000"/>
              </a:lnSpc>
              <a:defRPr/>
            </a:pPr>
            <a:r>
              <a:rPr lang="en-US" dirty="0">
                <a:latin typeface="Arial Narrow" charset="0"/>
              </a:rPr>
              <a:t>Mechanically tenderized meat</a:t>
            </a:r>
          </a:p>
          <a:p>
            <a:pPr lvl="1" eaLnBrk="1" hangingPunct="1">
              <a:lnSpc>
                <a:spcPct val="80000"/>
              </a:lnSpc>
              <a:defRPr/>
            </a:pPr>
            <a:r>
              <a:rPr lang="en-US" dirty="0">
                <a:latin typeface="Arial Narrow" charset="0"/>
              </a:rPr>
              <a:t>Ratites including ostrich and emu</a:t>
            </a:r>
          </a:p>
          <a:p>
            <a:pPr lvl="1" eaLnBrk="1" hangingPunct="1">
              <a:lnSpc>
                <a:spcPct val="80000"/>
              </a:lnSpc>
              <a:defRPr/>
            </a:pPr>
            <a:r>
              <a:rPr lang="en-US" dirty="0">
                <a:latin typeface="Arial Narrow" charset="0"/>
              </a:rPr>
              <a:t>Ground seafood—including chopped or minced seafood</a:t>
            </a:r>
          </a:p>
          <a:p>
            <a:pPr lvl="1" eaLnBrk="1" hangingPunct="1">
              <a:lnSpc>
                <a:spcPct val="80000"/>
              </a:lnSpc>
              <a:defRPr/>
            </a:pPr>
            <a:r>
              <a:rPr lang="en-US" dirty="0">
                <a:latin typeface="Arial Narrow" charset="0"/>
              </a:rPr>
              <a:t>Shell eggs that will be hot-held for </a:t>
            </a:r>
            <a:r>
              <a:rPr lang="en-US" dirty="0" smtClean="0">
                <a:latin typeface="Arial Narrow" charset="0"/>
              </a:rPr>
              <a:t>service</a:t>
            </a:r>
            <a:endParaRPr lang="en-US" dirty="0">
              <a:latin typeface="Arial Narrow" charset="0"/>
            </a:endParaRPr>
          </a:p>
        </p:txBody>
      </p:sp>
      <p:sp>
        <p:nvSpPr>
          <p:cNvPr id="172035" name="Text Box 4"/>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6-21</a:t>
            </a:r>
          </a:p>
        </p:txBody>
      </p:sp>
      <p:sp>
        <p:nvSpPr>
          <p:cNvPr id="172036" name="Rectangle 6"/>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Cooking Requirements for Specific Food</a:t>
            </a:r>
          </a:p>
        </p:txBody>
      </p:sp>
      <p:pic>
        <p:nvPicPr>
          <p:cNvPr id="2" name="Picture 1" descr="6e_c06_2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3"/>
          <p:cNvSpPr>
            <a:spLocks noGrp="1" noChangeArrowheads="1"/>
          </p:cNvSpPr>
          <p:nvPr>
            <p:ph type="body" idx="1"/>
          </p:nvPr>
        </p:nvSpPr>
        <p:spPr>
          <a:xfrm>
            <a:off x="393192" y="1143000"/>
            <a:ext cx="5029200" cy="4983163"/>
          </a:xfrm>
        </p:spPr>
        <p:txBody>
          <a:bodyPr/>
          <a:lstStyle/>
          <a:p>
            <a:pPr marL="0" indent="0" eaLnBrk="1" hangingPunct="1">
              <a:defRPr/>
            </a:pPr>
            <a:r>
              <a:rPr lang="en-US" dirty="0">
                <a:latin typeface="Arial Narrow" charset="0"/>
                <a:cs typeface="+mn-cs"/>
              </a:rPr>
              <a:t>Minimum internal cooking temperature:</a:t>
            </a:r>
          </a:p>
          <a:p>
            <a:pPr marL="0" indent="0" eaLnBrk="1" hangingPunct="1">
              <a:defRPr/>
            </a:pPr>
            <a:r>
              <a:rPr lang="en-US" dirty="0">
                <a:latin typeface="Arial Narrow" charset="0"/>
                <a:cs typeface="+mn-cs"/>
              </a:rPr>
              <a:t>145°F (63°C) for 15 seconds</a:t>
            </a:r>
          </a:p>
          <a:p>
            <a:pPr lvl="1" eaLnBrk="1" hangingPunct="1">
              <a:defRPr/>
            </a:pPr>
            <a:r>
              <a:rPr lang="en-US" dirty="0">
                <a:latin typeface="Arial Narrow" charset="0"/>
              </a:rPr>
              <a:t>Seafood—including fish, shellfish, and crustaceans</a:t>
            </a:r>
          </a:p>
          <a:p>
            <a:pPr lvl="1" eaLnBrk="1" hangingPunct="1">
              <a:defRPr/>
            </a:pPr>
            <a:r>
              <a:rPr lang="en-US" dirty="0">
                <a:latin typeface="Arial Narrow" charset="0"/>
              </a:rPr>
              <a:t>Steaks/chops of pork, beef, veal, and lamb</a:t>
            </a:r>
          </a:p>
          <a:p>
            <a:pPr lvl="1" eaLnBrk="1" hangingPunct="1">
              <a:defRPr/>
            </a:pPr>
            <a:r>
              <a:rPr lang="en-US" dirty="0">
                <a:latin typeface="Arial Narrow" charset="0"/>
              </a:rPr>
              <a:t>Commercial raised game</a:t>
            </a:r>
          </a:p>
          <a:p>
            <a:pPr lvl="1" eaLnBrk="1" hangingPunct="1">
              <a:defRPr/>
            </a:pPr>
            <a:r>
              <a:rPr lang="en-US" dirty="0">
                <a:latin typeface="Arial Narrow" charset="0"/>
              </a:rPr>
              <a:t>Shell eggs that will be served immediately</a:t>
            </a:r>
          </a:p>
          <a:p>
            <a:pPr marL="571500" lvl="1" indent="-457200" eaLnBrk="1" hangingPunct="1">
              <a:buFont typeface="Wingdings" charset="0"/>
              <a:buNone/>
              <a:defRPr/>
            </a:pPr>
            <a:endParaRPr lang="en-US" dirty="0">
              <a:latin typeface="Arial Narrow" charset="0"/>
            </a:endParaRPr>
          </a:p>
        </p:txBody>
      </p:sp>
      <p:sp>
        <p:nvSpPr>
          <p:cNvPr id="173059"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6-22</a:t>
            </a:r>
          </a:p>
        </p:txBody>
      </p:sp>
      <p:sp>
        <p:nvSpPr>
          <p:cNvPr id="173060"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Cooking Requirements for Specific Food</a:t>
            </a:r>
          </a:p>
        </p:txBody>
      </p:sp>
      <p:pic>
        <p:nvPicPr>
          <p:cNvPr id="2" name="Picture 1" descr="6e_c06_2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3"/>
          <p:cNvSpPr>
            <a:spLocks noGrp="1" noChangeArrowheads="1"/>
          </p:cNvSpPr>
          <p:nvPr>
            <p:ph type="body" idx="1"/>
          </p:nvPr>
        </p:nvSpPr>
        <p:spPr>
          <a:xfrm>
            <a:off x="393192" y="1143000"/>
            <a:ext cx="4900979" cy="5339080"/>
          </a:xfrm>
        </p:spPr>
        <p:txBody>
          <a:bodyPr/>
          <a:lstStyle/>
          <a:p>
            <a:pPr marL="0" indent="0" eaLnBrk="1" hangingPunct="1">
              <a:defRPr/>
            </a:pPr>
            <a:r>
              <a:rPr lang="en-US" dirty="0">
                <a:latin typeface="Arial Narrow" charset="0"/>
                <a:cs typeface="+mn-cs"/>
              </a:rPr>
              <a:t>Minimum internal cooking temperature:</a:t>
            </a:r>
          </a:p>
          <a:p>
            <a:pPr marL="0" indent="0" eaLnBrk="1" hangingPunct="1">
              <a:defRPr/>
            </a:pPr>
            <a:r>
              <a:rPr lang="en-US" dirty="0">
                <a:latin typeface="Arial Narrow" charset="0"/>
                <a:cs typeface="+mn-cs"/>
              </a:rPr>
              <a:t>145°F (63°C) for 4 minutes</a:t>
            </a:r>
          </a:p>
          <a:p>
            <a:pPr lvl="1" eaLnBrk="1" hangingPunct="1">
              <a:defRPr/>
            </a:pPr>
            <a:r>
              <a:rPr lang="en-US" dirty="0">
                <a:latin typeface="Arial Narrow" charset="0"/>
              </a:rPr>
              <a:t>Roasts of pork, beef, veal, and </a:t>
            </a:r>
            <a:r>
              <a:rPr lang="en-US" dirty="0" smtClean="0">
                <a:latin typeface="Arial Narrow" charset="0"/>
              </a:rPr>
              <a:t>lamb</a:t>
            </a:r>
            <a:endParaRPr lang="en-US" dirty="0">
              <a:latin typeface="Arial Narrow" charset="0"/>
            </a:endParaRPr>
          </a:p>
          <a:p>
            <a:pPr lvl="1" eaLnBrk="1" hangingPunct="1">
              <a:defRPr/>
            </a:pPr>
            <a:r>
              <a:rPr lang="en-US" dirty="0">
                <a:latin typeface="Arial Narrow" charset="0"/>
              </a:rPr>
              <a:t>Alternate cooking times/temperatures</a:t>
            </a:r>
          </a:p>
          <a:p>
            <a:pPr lvl="2" eaLnBrk="1" hangingPunct="1">
              <a:spcBef>
                <a:spcPts val="300"/>
              </a:spcBef>
              <a:tabLst>
                <a:tab pos="2517775" algn="l"/>
              </a:tabLst>
              <a:defRPr/>
            </a:pPr>
            <a:r>
              <a:rPr lang="en-US" dirty="0">
                <a:latin typeface="Arial Narrow" charset="0"/>
              </a:rPr>
              <a:t>130°F (54°C)	112 minutes</a:t>
            </a:r>
          </a:p>
          <a:p>
            <a:pPr lvl="2" eaLnBrk="1" hangingPunct="1">
              <a:spcBef>
                <a:spcPts val="300"/>
              </a:spcBef>
              <a:tabLst>
                <a:tab pos="2517775" algn="l"/>
              </a:tabLst>
              <a:defRPr/>
            </a:pPr>
            <a:r>
              <a:rPr lang="en-US" dirty="0">
                <a:latin typeface="Arial Narrow" charset="0"/>
              </a:rPr>
              <a:t>131°F (55°C)	</a:t>
            </a:r>
            <a:r>
              <a:rPr lang="en-US" dirty="0" smtClean="0">
                <a:latin typeface="Arial Narrow" charset="0"/>
              </a:rPr>
              <a:t>  89 </a:t>
            </a:r>
            <a:r>
              <a:rPr lang="en-US" dirty="0">
                <a:latin typeface="Arial Narrow" charset="0"/>
              </a:rPr>
              <a:t>minutes</a:t>
            </a:r>
          </a:p>
          <a:p>
            <a:pPr lvl="2" eaLnBrk="1" hangingPunct="1">
              <a:spcBef>
                <a:spcPts val="300"/>
              </a:spcBef>
              <a:tabLst>
                <a:tab pos="2517775" algn="l"/>
              </a:tabLst>
              <a:defRPr/>
            </a:pPr>
            <a:r>
              <a:rPr lang="en-US" dirty="0">
                <a:latin typeface="Arial Narrow" charset="0"/>
              </a:rPr>
              <a:t>133°F (56°C)	</a:t>
            </a:r>
            <a:r>
              <a:rPr lang="en-US" dirty="0" smtClean="0">
                <a:latin typeface="Arial Narrow" charset="0"/>
              </a:rPr>
              <a:t>  56 </a:t>
            </a:r>
            <a:r>
              <a:rPr lang="en-US" dirty="0">
                <a:latin typeface="Arial Narrow" charset="0"/>
              </a:rPr>
              <a:t>minutes</a:t>
            </a:r>
          </a:p>
          <a:p>
            <a:pPr lvl="2" eaLnBrk="1" hangingPunct="1">
              <a:spcBef>
                <a:spcPts val="300"/>
              </a:spcBef>
              <a:tabLst>
                <a:tab pos="2517775" algn="l"/>
              </a:tabLst>
              <a:defRPr/>
            </a:pPr>
            <a:r>
              <a:rPr lang="en-US" dirty="0">
                <a:latin typeface="Arial Narrow" charset="0"/>
              </a:rPr>
              <a:t>135°F (57°C)	</a:t>
            </a:r>
            <a:r>
              <a:rPr lang="en-US" dirty="0" smtClean="0">
                <a:latin typeface="Arial Narrow" charset="0"/>
              </a:rPr>
              <a:t>  36 </a:t>
            </a:r>
            <a:r>
              <a:rPr lang="en-US" dirty="0">
                <a:latin typeface="Arial Narrow" charset="0"/>
              </a:rPr>
              <a:t>minutes</a:t>
            </a:r>
          </a:p>
          <a:p>
            <a:pPr lvl="2" eaLnBrk="1" hangingPunct="1">
              <a:spcBef>
                <a:spcPts val="300"/>
              </a:spcBef>
              <a:tabLst>
                <a:tab pos="2517775" algn="l"/>
              </a:tabLst>
              <a:defRPr/>
            </a:pPr>
            <a:r>
              <a:rPr lang="en-US" dirty="0">
                <a:latin typeface="Arial Narrow" charset="0"/>
              </a:rPr>
              <a:t>136°F (58°C)	</a:t>
            </a:r>
            <a:r>
              <a:rPr lang="en-US" dirty="0" smtClean="0">
                <a:latin typeface="Arial Narrow" charset="0"/>
              </a:rPr>
              <a:t>  28 </a:t>
            </a:r>
            <a:r>
              <a:rPr lang="en-US" dirty="0" smtClean="0">
                <a:latin typeface="Arial Narrow" charset="0"/>
              </a:rPr>
              <a:t>minutes</a:t>
            </a:r>
          </a:p>
          <a:p>
            <a:pPr lvl="2" eaLnBrk="1" hangingPunct="1">
              <a:spcBef>
                <a:spcPts val="300"/>
              </a:spcBef>
              <a:tabLst>
                <a:tab pos="2517775" algn="l"/>
              </a:tabLst>
            </a:pPr>
            <a:r>
              <a:rPr lang="en-US" dirty="0" smtClean="0">
                <a:latin typeface="Arial Narrow" charset="0"/>
              </a:rPr>
              <a:t>138°F (59</a:t>
            </a:r>
            <a:r>
              <a:rPr lang="en-US" dirty="0">
                <a:latin typeface="Arial Narrow" charset="0"/>
              </a:rPr>
              <a:t>°C)	</a:t>
            </a:r>
            <a:r>
              <a:rPr lang="en-US" dirty="0" smtClean="0">
                <a:latin typeface="Arial Narrow" charset="0"/>
              </a:rPr>
              <a:t>  18 </a:t>
            </a:r>
            <a:r>
              <a:rPr lang="en-US" dirty="0">
                <a:latin typeface="Arial Narrow" charset="0"/>
              </a:rPr>
              <a:t>minutes</a:t>
            </a:r>
          </a:p>
          <a:p>
            <a:pPr lvl="2" eaLnBrk="1" hangingPunct="1">
              <a:spcBef>
                <a:spcPts val="300"/>
              </a:spcBef>
              <a:tabLst>
                <a:tab pos="2517775" algn="l"/>
              </a:tabLst>
            </a:pPr>
            <a:r>
              <a:rPr lang="en-US" dirty="0">
                <a:latin typeface="Arial Narrow" charset="0"/>
              </a:rPr>
              <a:t>140°F (60°C)	</a:t>
            </a:r>
            <a:r>
              <a:rPr lang="en-US" dirty="0" smtClean="0">
                <a:latin typeface="Arial Narrow" charset="0"/>
              </a:rPr>
              <a:t>  12 </a:t>
            </a:r>
            <a:r>
              <a:rPr lang="en-US" dirty="0">
                <a:latin typeface="Arial Narrow" charset="0"/>
              </a:rPr>
              <a:t>minutes</a:t>
            </a:r>
          </a:p>
          <a:p>
            <a:pPr lvl="2" eaLnBrk="1" hangingPunct="1">
              <a:spcBef>
                <a:spcPts val="300"/>
              </a:spcBef>
              <a:tabLst>
                <a:tab pos="2517775" algn="l"/>
              </a:tabLst>
            </a:pPr>
            <a:r>
              <a:rPr lang="en-US" dirty="0">
                <a:latin typeface="Arial Narrow" charset="0"/>
              </a:rPr>
              <a:t>142°F (61°C)	 </a:t>
            </a:r>
            <a:r>
              <a:rPr lang="en-US" dirty="0" smtClean="0">
                <a:latin typeface="Arial Narrow" charset="0"/>
              </a:rPr>
              <a:t>   </a:t>
            </a:r>
            <a:r>
              <a:rPr lang="en-US" dirty="0">
                <a:latin typeface="Arial Narrow" charset="0"/>
              </a:rPr>
              <a:t>8 minutes</a:t>
            </a:r>
          </a:p>
          <a:p>
            <a:pPr lvl="2" eaLnBrk="1" hangingPunct="1">
              <a:spcBef>
                <a:spcPts val="300"/>
              </a:spcBef>
              <a:tabLst>
                <a:tab pos="2517775" algn="l"/>
              </a:tabLst>
            </a:pPr>
            <a:r>
              <a:rPr lang="en-US" dirty="0">
                <a:latin typeface="Arial Narrow" charset="0"/>
              </a:rPr>
              <a:t>144°F (62°C)	 </a:t>
            </a:r>
            <a:r>
              <a:rPr lang="en-US" dirty="0" smtClean="0">
                <a:latin typeface="Arial Narrow" charset="0"/>
              </a:rPr>
              <a:t>   </a:t>
            </a:r>
            <a:r>
              <a:rPr lang="en-US" dirty="0">
                <a:latin typeface="Arial Narrow" charset="0"/>
              </a:rPr>
              <a:t>5 minutes</a:t>
            </a:r>
          </a:p>
          <a:p>
            <a:pPr marL="1033463" lvl="2" indent="-457200" eaLnBrk="1" hangingPunct="1">
              <a:buFont typeface="Courier New" charset="0"/>
              <a:buNone/>
              <a:defRPr/>
            </a:pPr>
            <a:endParaRPr lang="en-US" dirty="0">
              <a:latin typeface="Arial Narrow" charset="0"/>
            </a:endParaRPr>
          </a:p>
          <a:p>
            <a:pPr marL="1033463" lvl="2" indent="-457200" eaLnBrk="1" hangingPunct="1">
              <a:defRPr/>
            </a:pPr>
            <a:endParaRPr lang="en-US" dirty="0">
              <a:latin typeface="Arial Narrow" charset="0"/>
            </a:endParaRPr>
          </a:p>
          <a:p>
            <a:pPr marL="1033463" lvl="2" indent="-457200" eaLnBrk="1" hangingPunct="1">
              <a:defRPr/>
            </a:pPr>
            <a:endParaRPr lang="en-US" dirty="0">
              <a:latin typeface="Arial Narrow" charset="0"/>
            </a:endParaRPr>
          </a:p>
          <a:p>
            <a:pPr marL="1033463" lvl="2" indent="-457200" eaLnBrk="1" hangingPunct="1">
              <a:defRPr/>
            </a:pPr>
            <a:endParaRPr lang="en-US" dirty="0">
              <a:latin typeface="Arial Narrow" charset="0"/>
            </a:endParaRPr>
          </a:p>
          <a:p>
            <a:pPr marL="1033463" lvl="2" indent="-457200" eaLnBrk="1" hangingPunct="1">
              <a:defRPr/>
            </a:pPr>
            <a:endParaRPr lang="en-US" dirty="0">
              <a:latin typeface="Arial Narrow" charset="0"/>
            </a:endParaRPr>
          </a:p>
          <a:p>
            <a:pPr marL="1033463" lvl="2" indent="-457200" eaLnBrk="1" hangingPunct="1">
              <a:defRPr/>
            </a:pPr>
            <a:endParaRPr lang="en-US" dirty="0">
              <a:latin typeface="Arial Narrow" charset="0"/>
            </a:endParaRPr>
          </a:p>
          <a:p>
            <a:pPr marL="1033463" lvl="2" indent="-457200" eaLnBrk="1" hangingPunct="1">
              <a:defRPr/>
            </a:pPr>
            <a:endParaRPr lang="en-US" dirty="0">
              <a:latin typeface="Arial Narrow" charset="0"/>
            </a:endParaRPr>
          </a:p>
          <a:p>
            <a:pPr marL="1033463" lvl="2" indent="-457200" eaLnBrk="1" hangingPunct="1">
              <a:defRPr/>
            </a:pPr>
            <a:endParaRPr lang="en-US" dirty="0">
              <a:latin typeface="Arial Narrow" charset="0"/>
            </a:endParaRPr>
          </a:p>
          <a:p>
            <a:pPr marL="571500" lvl="1" indent="-457200" eaLnBrk="1" hangingPunct="1">
              <a:buFont typeface="Wingdings" charset="0"/>
              <a:buNone/>
              <a:defRPr/>
            </a:pPr>
            <a:endParaRPr lang="en-US" dirty="0">
              <a:latin typeface="Arial Narrow" charset="0"/>
            </a:endParaRPr>
          </a:p>
        </p:txBody>
      </p:sp>
      <p:sp>
        <p:nvSpPr>
          <p:cNvPr id="1740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6-23</a:t>
            </a:r>
          </a:p>
        </p:txBody>
      </p:sp>
      <p:sp>
        <p:nvSpPr>
          <p:cNvPr id="174084"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Cooking Requirements for Specific Food</a:t>
            </a:r>
          </a:p>
        </p:txBody>
      </p:sp>
      <p:pic>
        <p:nvPicPr>
          <p:cNvPr id="2" name="Picture 1" descr="6e_c06_2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3"/>
          <p:cNvSpPr>
            <a:spLocks noGrp="1" noChangeArrowheads="1"/>
          </p:cNvSpPr>
          <p:nvPr>
            <p:ph type="body" idx="1"/>
          </p:nvPr>
        </p:nvSpPr>
        <p:spPr>
          <a:xfrm>
            <a:off x="393192" y="1143000"/>
            <a:ext cx="5086350" cy="4983163"/>
          </a:xfrm>
        </p:spPr>
        <p:txBody>
          <a:bodyPr/>
          <a:lstStyle/>
          <a:p>
            <a:pPr marL="0" indent="0" eaLnBrk="1" hangingPunct="1">
              <a:defRPr/>
            </a:pPr>
            <a:r>
              <a:rPr lang="en-US" dirty="0">
                <a:latin typeface="Arial Narrow" charset="0"/>
                <a:cs typeface="+mn-cs"/>
              </a:rPr>
              <a:t>Minimum internal cooking temperature:</a:t>
            </a:r>
          </a:p>
          <a:p>
            <a:pPr marL="0" indent="0" eaLnBrk="1" hangingPunct="1">
              <a:defRPr/>
            </a:pPr>
            <a:r>
              <a:rPr lang="en-US" dirty="0">
                <a:latin typeface="Arial Narrow" charset="0"/>
                <a:cs typeface="+mn-cs"/>
              </a:rPr>
              <a:t>135°F (57°C) </a:t>
            </a:r>
          </a:p>
          <a:p>
            <a:pPr lvl="1" eaLnBrk="1" hangingPunct="1">
              <a:defRPr/>
            </a:pPr>
            <a:r>
              <a:rPr lang="en-US" dirty="0">
                <a:latin typeface="Arial Narrow" charset="0"/>
              </a:rPr>
              <a:t>Fruit, vegetables, grains (rice, pasta), and legumes (beans, refried beans) that will be hot-held for service</a:t>
            </a:r>
          </a:p>
          <a:p>
            <a:pPr marL="571500" lvl="1" indent="-457200" eaLnBrk="1" hangingPunct="1">
              <a:buFont typeface="Wingdings" charset="0"/>
              <a:buNone/>
              <a:defRPr/>
            </a:pPr>
            <a:endParaRPr lang="en-US" dirty="0">
              <a:latin typeface="Arial Narrow" charset="0"/>
            </a:endParaRPr>
          </a:p>
        </p:txBody>
      </p:sp>
      <p:sp>
        <p:nvSpPr>
          <p:cNvPr id="175107"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6-24</a:t>
            </a:r>
          </a:p>
        </p:txBody>
      </p:sp>
      <p:sp>
        <p:nvSpPr>
          <p:cNvPr id="175108"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Cooking Requirements for Specific Food</a:t>
            </a:r>
          </a:p>
        </p:txBody>
      </p:sp>
      <p:pic>
        <p:nvPicPr>
          <p:cNvPr id="2" name="Picture 1" descr="6e_c06_2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40208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9"/>
          <p:cNvSpPr>
            <a:spLocks noChangeArrowheads="1"/>
          </p:cNvSpPr>
          <p:nvPr/>
        </p:nvSpPr>
        <p:spPr bwMode="auto">
          <a:xfrm>
            <a:off x="6354763" y="1649413"/>
            <a:ext cx="1947862" cy="21542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cs typeface="+mn-cs"/>
            </a:endParaRPr>
          </a:p>
        </p:txBody>
      </p:sp>
      <p:sp>
        <p:nvSpPr>
          <p:cNvPr id="176131" name="Rectangle 3"/>
          <p:cNvSpPr>
            <a:spLocks noGrp="1" noChangeArrowheads="1"/>
          </p:cNvSpPr>
          <p:nvPr>
            <p:ph type="body" idx="1"/>
          </p:nvPr>
        </p:nvSpPr>
        <p:spPr>
          <a:xfrm>
            <a:off x="393192" y="1143000"/>
            <a:ext cx="5029200" cy="4983163"/>
          </a:xfrm>
        </p:spPr>
        <p:txBody>
          <a:bodyPr/>
          <a:lstStyle/>
          <a:p>
            <a:pPr marL="0" indent="0" eaLnBrk="1" hangingPunct="1">
              <a:defRPr/>
            </a:pPr>
            <a:r>
              <a:rPr lang="en-US" dirty="0">
                <a:latin typeface="Arial Narrow" charset="0"/>
                <a:cs typeface="+mn-cs"/>
              </a:rPr>
              <a:t>Minimum internal cooking temperature:</a:t>
            </a:r>
          </a:p>
          <a:p>
            <a:pPr marL="0" indent="0" eaLnBrk="1" hangingPunct="1">
              <a:defRPr/>
            </a:pPr>
            <a:r>
              <a:rPr lang="en-US" dirty="0">
                <a:latin typeface="Arial Narrow" charset="0"/>
                <a:cs typeface="+mn-cs"/>
              </a:rPr>
              <a:t>165°F (74°C) </a:t>
            </a:r>
          </a:p>
          <a:p>
            <a:pPr lvl="1" eaLnBrk="1" hangingPunct="1">
              <a:defRPr/>
            </a:pPr>
            <a:r>
              <a:rPr lang="en-US" dirty="0">
                <a:latin typeface="Arial Narrow" charset="0"/>
              </a:rPr>
              <a:t>Meat</a:t>
            </a:r>
          </a:p>
          <a:p>
            <a:pPr lvl="1" eaLnBrk="1" hangingPunct="1">
              <a:defRPr/>
            </a:pPr>
            <a:r>
              <a:rPr lang="en-US" dirty="0">
                <a:latin typeface="Arial Narrow" charset="0"/>
              </a:rPr>
              <a:t>Seafood</a:t>
            </a:r>
          </a:p>
          <a:p>
            <a:pPr lvl="1" eaLnBrk="1" hangingPunct="1">
              <a:defRPr/>
            </a:pPr>
            <a:r>
              <a:rPr lang="en-US" dirty="0">
                <a:latin typeface="Arial Narrow" charset="0"/>
              </a:rPr>
              <a:t>Poultry</a:t>
            </a:r>
          </a:p>
          <a:p>
            <a:pPr lvl="1" eaLnBrk="1" hangingPunct="1">
              <a:defRPr/>
            </a:pPr>
            <a:r>
              <a:rPr lang="en-US" dirty="0">
                <a:latin typeface="Arial Narrow" charset="0"/>
              </a:rPr>
              <a:t>Eggs</a:t>
            </a:r>
          </a:p>
          <a:p>
            <a:pPr marL="571500" lvl="1" indent="-457200" eaLnBrk="1" hangingPunct="1">
              <a:buFont typeface="Wingdings" charset="0"/>
              <a:buNone/>
              <a:defRPr/>
            </a:pPr>
            <a:endParaRPr lang="en-US" dirty="0">
              <a:latin typeface="Arial Narrow" charset="0"/>
            </a:endParaRPr>
          </a:p>
        </p:txBody>
      </p:sp>
      <p:sp>
        <p:nvSpPr>
          <p:cNvPr id="176132" name="Rectangle 6"/>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Cooking TCS Food in a Microwave</a:t>
            </a:r>
          </a:p>
        </p:txBody>
      </p:sp>
      <p:sp>
        <p:nvSpPr>
          <p:cNvPr id="176133" name="Text Box 1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6-25</a:t>
            </a:r>
          </a:p>
        </p:txBody>
      </p:sp>
      <p:pic>
        <p:nvPicPr>
          <p:cNvPr id="2" name="Picture 1" descr="6e_c06_2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40208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10"/>
          <p:cNvSpPr>
            <a:spLocks noChangeArrowheads="1"/>
          </p:cNvSpPr>
          <p:nvPr/>
        </p:nvSpPr>
        <p:spPr bwMode="auto">
          <a:xfrm>
            <a:off x="6011863" y="1649413"/>
            <a:ext cx="2582862" cy="2205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cs typeface="+mn-cs"/>
            </a:endParaRPr>
          </a:p>
        </p:txBody>
      </p:sp>
      <p:sp>
        <p:nvSpPr>
          <p:cNvPr id="177155" name="Rectangle 3"/>
          <p:cNvSpPr>
            <a:spLocks noGrp="1" noChangeArrowheads="1"/>
          </p:cNvSpPr>
          <p:nvPr>
            <p:ph type="body" idx="1"/>
          </p:nvPr>
        </p:nvSpPr>
        <p:spPr>
          <a:xfrm>
            <a:off x="393192" y="1143000"/>
            <a:ext cx="5029200" cy="4983163"/>
          </a:xfrm>
        </p:spPr>
        <p:txBody>
          <a:bodyPr/>
          <a:lstStyle/>
          <a:p>
            <a:pPr marL="0" indent="0" eaLnBrk="1" hangingPunct="1">
              <a:defRPr/>
            </a:pPr>
            <a:r>
              <a:rPr lang="en-US" dirty="0">
                <a:latin typeface="Arial Narrow" charset="0"/>
                <a:cs typeface="+mn-cs"/>
              </a:rPr>
              <a:t>Guidelines for Microwave Cooking:</a:t>
            </a:r>
          </a:p>
          <a:p>
            <a:pPr lvl="1" eaLnBrk="1" hangingPunct="1">
              <a:defRPr/>
            </a:pPr>
            <a:r>
              <a:rPr lang="en-US" dirty="0">
                <a:latin typeface="Arial Narrow" charset="0"/>
              </a:rPr>
              <a:t>Cover food to prevent the surface from drying out</a:t>
            </a:r>
          </a:p>
          <a:p>
            <a:pPr lvl="1" eaLnBrk="1" hangingPunct="1">
              <a:defRPr/>
            </a:pPr>
            <a:r>
              <a:rPr lang="en-US" dirty="0">
                <a:latin typeface="Arial Narrow" charset="0"/>
              </a:rPr>
              <a:t>Rotate or stir it halfway through cooking so heat reaches the food more evenly</a:t>
            </a:r>
          </a:p>
          <a:p>
            <a:pPr lvl="1" eaLnBrk="1" hangingPunct="1">
              <a:defRPr/>
            </a:pPr>
            <a:r>
              <a:rPr lang="en-US" dirty="0">
                <a:latin typeface="Arial Narrow" charset="0"/>
              </a:rPr>
              <a:t>Let it stand for at least 2 minutes after cooking to let the food temperature even out</a:t>
            </a:r>
          </a:p>
          <a:p>
            <a:pPr lvl="1" eaLnBrk="1" hangingPunct="1">
              <a:defRPr/>
            </a:pPr>
            <a:r>
              <a:rPr lang="en-US" dirty="0">
                <a:latin typeface="Arial Narrow" charset="0"/>
              </a:rPr>
              <a:t>Check the temperature in at least 2 places to make sure the food is cooked through </a:t>
            </a:r>
          </a:p>
        </p:txBody>
      </p:sp>
      <p:sp>
        <p:nvSpPr>
          <p:cNvPr id="177156"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Cooking TCS Food in a Microwave</a:t>
            </a:r>
          </a:p>
        </p:txBody>
      </p:sp>
      <p:sp>
        <p:nvSpPr>
          <p:cNvPr id="177157" name="Text Box 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6-26</a:t>
            </a:r>
          </a:p>
        </p:txBody>
      </p:sp>
      <p:pic>
        <p:nvPicPr>
          <p:cNvPr id="8" name="Picture 7" descr="6e_c06_2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40208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3"/>
          <p:cNvSpPr>
            <a:spLocks noGrp="1" noChangeArrowheads="1"/>
          </p:cNvSpPr>
          <p:nvPr>
            <p:ph type="body" idx="1"/>
          </p:nvPr>
        </p:nvSpPr>
        <p:spPr>
          <a:xfrm>
            <a:off x="393192" y="1143000"/>
            <a:ext cx="4416425" cy="5407025"/>
          </a:xfrm>
        </p:spPr>
        <p:txBody>
          <a:bodyPr/>
          <a:lstStyle/>
          <a:p>
            <a:pPr marL="0" indent="0" eaLnBrk="1" hangingPunct="1">
              <a:lnSpc>
                <a:spcPct val="80000"/>
              </a:lnSpc>
              <a:defRPr/>
            </a:pPr>
            <a:r>
              <a:rPr lang="en-US" dirty="0">
                <a:latin typeface="Arial Narrow" charset="0"/>
                <a:cs typeface="+mn-cs"/>
              </a:rPr>
              <a:t>If partially cooking meat, seafood, poultry, or eggs or dishes containing these items:</a:t>
            </a:r>
          </a:p>
          <a:p>
            <a:pPr lvl="1" eaLnBrk="1" hangingPunct="1">
              <a:spcBef>
                <a:spcPts val="600"/>
              </a:spcBef>
              <a:buClr>
                <a:schemeClr val="accent1"/>
              </a:buClr>
              <a:buSzPct val="100000"/>
              <a:buFont typeface="+mj-lt"/>
              <a:buAutoNum type="alphaUcPeriod"/>
              <a:defRPr/>
            </a:pPr>
            <a:r>
              <a:rPr lang="en-US" dirty="0" smtClean="0">
                <a:solidFill>
                  <a:srgbClr val="F30903"/>
                </a:solidFill>
                <a:latin typeface="Arial Narrow"/>
                <a:cs typeface="Arial Narrow"/>
              </a:rPr>
              <a:t>Never</a:t>
            </a:r>
            <a:r>
              <a:rPr lang="en-US" dirty="0" smtClean="0">
                <a:latin typeface="Arial Narrow"/>
                <a:cs typeface="Arial Narrow"/>
              </a:rPr>
              <a:t> </a:t>
            </a:r>
            <a:r>
              <a:rPr lang="en-US" dirty="0">
                <a:latin typeface="Arial Narrow" charset="0"/>
              </a:rPr>
              <a:t>cook the food longer than </a:t>
            </a:r>
            <a:r>
              <a:rPr lang="en-US" dirty="0" smtClean="0">
                <a:latin typeface="Arial Narrow" charset="0"/>
              </a:rPr>
              <a:t/>
            </a:r>
            <a:br>
              <a:rPr lang="en-US" dirty="0" smtClean="0">
                <a:latin typeface="Arial Narrow" charset="0"/>
              </a:rPr>
            </a:br>
            <a:r>
              <a:rPr lang="en-US" dirty="0" smtClean="0">
                <a:latin typeface="Arial Narrow" charset="0"/>
              </a:rPr>
              <a:t>60 </a:t>
            </a:r>
            <a:r>
              <a:rPr lang="en-US" dirty="0">
                <a:latin typeface="Arial Narrow" charset="0"/>
              </a:rPr>
              <a:t>minutes during initial cooking.</a:t>
            </a:r>
          </a:p>
          <a:p>
            <a:pPr lvl="1" eaLnBrk="1" hangingPunct="1">
              <a:spcBef>
                <a:spcPts val="600"/>
              </a:spcBef>
              <a:buSzTx/>
              <a:buFont typeface="Wingdings" charset="0"/>
              <a:buAutoNum type="alphaUcPeriod"/>
              <a:defRPr/>
            </a:pPr>
            <a:r>
              <a:rPr lang="en-US" dirty="0">
                <a:latin typeface="Arial Narrow" charset="0"/>
              </a:rPr>
              <a:t>Cool the food immediately after </a:t>
            </a:r>
            <a:r>
              <a:rPr lang="en-US" dirty="0" smtClean="0">
                <a:latin typeface="Arial Narrow" charset="0"/>
              </a:rPr>
              <a:t/>
            </a:r>
            <a:br>
              <a:rPr lang="en-US" dirty="0" smtClean="0">
                <a:latin typeface="Arial Narrow" charset="0"/>
              </a:rPr>
            </a:br>
            <a:r>
              <a:rPr lang="en-US" dirty="0" smtClean="0">
                <a:latin typeface="Arial Narrow" charset="0"/>
              </a:rPr>
              <a:t>initial </a:t>
            </a:r>
            <a:r>
              <a:rPr lang="en-US" dirty="0">
                <a:latin typeface="Arial Narrow" charset="0"/>
              </a:rPr>
              <a:t>cooking.</a:t>
            </a:r>
          </a:p>
          <a:p>
            <a:pPr lvl="1" eaLnBrk="1" hangingPunct="1">
              <a:spcBef>
                <a:spcPts val="600"/>
              </a:spcBef>
              <a:buSzTx/>
              <a:buFont typeface="Wingdings" charset="0"/>
              <a:buAutoNum type="alphaUcPeriod"/>
              <a:defRPr/>
            </a:pPr>
            <a:r>
              <a:rPr lang="en-US" dirty="0">
                <a:latin typeface="Arial Narrow" charset="0"/>
              </a:rPr>
              <a:t>Freeze or refrigerate the food after cooling it.</a:t>
            </a:r>
          </a:p>
          <a:p>
            <a:pPr lvl="1" eaLnBrk="1" hangingPunct="1">
              <a:spcBef>
                <a:spcPts val="600"/>
              </a:spcBef>
              <a:buSzTx/>
              <a:buFont typeface="Wingdings" charset="0"/>
              <a:buAutoNum type="alphaUcPeriod"/>
              <a:defRPr/>
            </a:pPr>
            <a:r>
              <a:rPr lang="en-US" dirty="0">
                <a:latin typeface="Arial Narrow" charset="0"/>
              </a:rPr>
              <a:t>Heat the food to at least 165˚F (74˚C) for 15 seconds before selling or serving it.</a:t>
            </a:r>
          </a:p>
          <a:p>
            <a:pPr lvl="1" eaLnBrk="1" hangingPunct="1">
              <a:spcBef>
                <a:spcPts val="600"/>
              </a:spcBef>
              <a:buSzTx/>
              <a:buFont typeface="Wingdings" charset="0"/>
              <a:buAutoNum type="alphaUcPeriod"/>
              <a:defRPr/>
            </a:pPr>
            <a:r>
              <a:rPr lang="en-US" dirty="0">
                <a:latin typeface="Arial Narrow" charset="0"/>
              </a:rPr>
              <a:t>Cool the food if it will not be served immediately or held for service. </a:t>
            </a:r>
          </a:p>
        </p:txBody>
      </p:sp>
      <p:sp>
        <p:nvSpPr>
          <p:cNvPr id="178179" name="Text Box 4"/>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6-27</a:t>
            </a:r>
          </a:p>
        </p:txBody>
      </p:sp>
      <p:sp>
        <p:nvSpPr>
          <p:cNvPr id="178181"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Partial Cooking During Preparation</a:t>
            </a:r>
          </a:p>
        </p:txBody>
      </p:sp>
      <p:pic>
        <p:nvPicPr>
          <p:cNvPr id="2" name="Picture 1" descr="6e_c06_27.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28408"/>
            <a:ext cx="2103120" cy="140208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3"/>
          <p:cNvSpPr>
            <a:spLocks noGrp="1" noChangeArrowheads="1"/>
          </p:cNvSpPr>
          <p:nvPr>
            <p:ph type="body" idx="1"/>
          </p:nvPr>
        </p:nvSpPr>
        <p:spPr>
          <a:xfrm>
            <a:off x="393192" y="1143000"/>
            <a:ext cx="4981575" cy="4914900"/>
          </a:xfrm>
        </p:spPr>
        <p:txBody>
          <a:bodyPr/>
          <a:lstStyle/>
          <a:p>
            <a:pPr marL="0" indent="0" eaLnBrk="1" hangingPunct="1">
              <a:buFont typeface="Wingdings" pitchFamily="2" charset="2"/>
              <a:buNone/>
              <a:defRPr/>
            </a:pPr>
            <a:r>
              <a:rPr lang="en-US" dirty="0" smtClean="0">
                <a:ea typeface="+mn-ea"/>
                <a:cs typeface="+mn-cs"/>
              </a:rPr>
              <a:t>If your menu includes raw or undercooked TCS items, you must:</a:t>
            </a:r>
          </a:p>
          <a:p>
            <a:pPr lvl="1" eaLnBrk="1" hangingPunct="1">
              <a:buFont typeface="Wingdings" pitchFamily="2" charset="2"/>
              <a:buChar char="l"/>
              <a:defRPr/>
            </a:pPr>
            <a:r>
              <a:rPr lang="en-US" dirty="0" smtClean="0"/>
              <a:t>Note it on the menu next to the items</a:t>
            </a:r>
          </a:p>
          <a:p>
            <a:pPr lvl="2" eaLnBrk="1" hangingPunct="1">
              <a:buFont typeface="Courier New" pitchFamily="49" charset="0"/>
              <a:buChar char="o"/>
              <a:defRPr/>
            </a:pPr>
            <a:r>
              <a:rPr lang="en-US" dirty="0"/>
              <a:t>A</a:t>
            </a:r>
            <a:r>
              <a:rPr lang="en-US" dirty="0" smtClean="0"/>
              <a:t>sterisk the item</a:t>
            </a:r>
          </a:p>
          <a:p>
            <a:pPr lvl="2" eaLnBrk="1" hangingPunct="1">
              <a:buFont typeface="Courier New" pitchFamily="49" charset="0"/>
              <a:buChar char="o"/>
              <a:defRPr/>
            </a:pPr>
            <a:r>
              <a:rPr lang="en-US" dirty="0" smtClean="0"/>
              <a:t>Place a footnote at the menu bottom indicating the item is raw, undercooked, or contains raw or undercooked ingredients</a:t>
            </a:r>
          </a:p>
          <a:p>
            <a:pPr lvl="1" eaLnBrk="1" hangingPunct="1">
              <a:buFont typeface="Wingdings" pitchFamily="2" charset="2"/>
              <a:buChar char="l"/>
              <a:defRPr/>
            </a:pPr>
            <a:r>
              <a:rPr lang="en-US" dirty="0" smtClean="0"/>
              <a:t>Advise customers who order this food of the increased risk of foodborne illness</a:t>
            </a:r>
          </a:p>
          <a:p>
            <a:pPr lvl="2" eaLnBrk="1" hangingPunct="1">
              <a:buFont typeface="Courier New" pitchFamily="49" charset="0"/>
              <a:buChar char="o"/>
              <a:defRPr/>
            </a:pPr>
            <a:r>
              <a:rPr lang="en-US" dirty="0" smtClean="0"/>
              <a:t>Post a notice in the menu</a:t>
            </a:r>
          </a:p>
          <a:p>
            <a:pPr lvl="2" eaLnBrk="1" hangingPunct="1">
              <a:buFont typeface="Courier New" pitchFamily="49" charset="0"/>
              <a:buChar char="o"/>
              <a:defRPr/>
            </a:pPr>
            <a:r>
              <a:rPr lang="en-US" dirty="0" smtClean="0"/>
              <a:t>Provide this information using brochures, table tents, or signs</a:t>
            </a:r>
          </a:p>
          <a:p>
            <a:pPr marL="571500" lvl="1" indent="-457200" eaLnBrk="1" hangingPunct="1">
              <a:buFont typeface="Wingdings" pitchFamily="2" charset="2"/>
              <a:buNone/>
              <a:defRPr/>
            </a:pPr>
            <a:endParaRPr lang="en-US" dirty="0" smtClean="0"/>
          </a:p>
        </p:txBody>
      </p:sp>
      <p:sp>
        <p:nvSpPr>
          <p:cNvPr id="179203"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6-28</a:t>
            </a:r>
          </a:p>
        </p:txBody>
      </p:sp>
      <p:sp>
        <p:nvSpPr>
          <p:cNvPr id="179204"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Consumer Advisories</a:t>
            </a:r>
          </a:p>
        </p:txBody>
      </p:sp>
      <p:pic>
        <p:nvPicPr>
          <p:cNvPr id="6" name="Picture 5" descr="6e_c06_12_samplemenu.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8720" y="1243013"/>
            <a:ext cx="2106168" cy="184099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3"/>
          <p:cNvSpPr>
            <a:spLocks noGrp="1" noChangeArrowheads="1"/>
          </p:cNvSpPr>
          <p:nvPr>
            <p:ph type="body" idx="1"/>
          </p:nvPr>
        </p:nvSpPr>
        <p:spPr>
          <a:xfrm>
            <a:off x="393192" y="1143000"/>
            <a:ext cx="5021262" cy="4953000"/>
          </a:xfrm>
        </p:spPr>
        <p:txBody>
          <a:bodyPr/>
          <a:lstStyle/>
          <a:p>
            <a:pPr marL="0" indent="0" eaLnBrk="1" hangingPunct="1">
              <a:defRPr/>
            </a:pPr>
            <a:r>
              <a:rPr lang="en-US" dirty="0">
                <a:latin typeface="Arial Narrow" charset="0"/>
                <a:cs typeface="+mn-cs"/>
              </a:rPr>
              <a:t>The FDA advises against offering these items on a children</a:t>
            </a:r>
            <a:r>
              <a:rPr lang="ja-JP" altLang="en-US" dirty="0">
                <a:latin typeface="Arial Narrow" charset="0"/>
                <a:cs typeface="+mn-cs"/>
              </a:rPr>
              <a:t>’</a:t>
            </a:r>
            <a:r>
              <a:rPr lang="en-US" dirty="0">
                <a:latin typeface="Arial Narrow" charset="0"/>
                <a:cs typeface="+mn-cs"/>
              </a:rPr>
              <a:t>s menu if they are raw or undercooked:</a:t>
            </a:r>
          </a:p>
          <a:p>
            <a:pPr lvl="1" eaLnBrk="1" hangingPunct="1">
              <a:defRPr/>
            </a:pPr>
            <a:r>
              <a:rPr lang="en-US" dirty="0">
                <a:latin typeface="Arial Narrow" charset="0"/>
              </a:rPr>
              <a:t>Meat</a:t>
            </a:r>
          </a:p>
          <a:p>
            <a:pPr lvl="1" eaLnBrk="1" hangingPunct="1">
              <a:defRPr/>
            </a:pPr>
            <a:r>
              <a:rPr lang="en-US" dirty="0">
                <a:latin typeface="Arial Narrow" charset="0"/>
              </a:rPr>
              <a:t>Poultry</a:t>
            </a:r>
          </a:p>
          <a:p>
            <a:pPr lvl="1" eaLnBrk="1" hangingPunct="1">
              <a:defRPr/>
            </a:pPr>
            <a:r>
              <a:rPr lang="en-US" dirty="0">
                <a:latin typeface="Arial Narrow" charset="0"/>
              </a:rPr>
              <a:t>Seafood</a:t>
            </a:r>
          </a:p>
          <a:p>
            <a:pPr lvl="1" eaLnBrk="1" hangingPunct="1">
              <a:defRPr/>
            </a:pPr>
            <a:r>
              <a:rPr lang="en-US" dirty="0">
                <a:latin typeface="Arial Narrow" charset="0"/>
              </a:rPr>
              <a:t>Eggs</a:t>
            </a:r>
          </a:p>
          <a:p>
            <a:pPr marL="571500" lvl="1" indent="-457200" eaLnBrk="1" hangingPunct="1">
              <a:buFont typeface="Wingdings" charset="0"/>
              <a:buNone/>
              <a:defRPr/>
            </a:pPr>
            <a:endParaRPr lang="en-US" dirty="0">
              <a:latin typeface="Arial Narrow" charset="0"/>
            </a:endParaRPr>
          </a:p>
        </p:txBody>
      </p:sp>
      <p:sp>
        <p:nvSpPr>
          <p:cNvPr id="180227"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6-29</a:t>
            </a:r>
          </a:p>
        </p:txBody>
      </p:sp>
      <p:sp>
        <p:nvSpPr>
          <p:cNvPr id="180228"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Consumer Advisories</a:t>
            </a:r>
          </a:p>
        </p:txBody>
      </p:sp>
      <p:pic>
        <p:nvPicPr>
          <p:cNvPr id="2" name="Picture 1" descr="6e_c06_12_Kidsmenu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8720" y="1243013"/>
            <a:ext cx="2106168" cy="184099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9"/>
          <p:cNvSpPr>
            <a:spLocks noGrp="1" noChangeArrowheads="1"/>
          </p:cNvSpPr>
          <p:nvPr>
            <p:ph type="title"/>
          </p:nvPr>
        </p:nvSpPr>
        <p:spPr>
          <a:xfrm>
            <a:off x="390525" y="158750"/>
            <a:ext cx="8237537" cy="519112"/>
          </a:xfrm>
        </p:spPr>
        <p:txBody>
          <a:bodyPr/>
          <a:lstStyle/>
          <a:p>
            <a:pPr eaLnBrk="1" hangingPunct="1">
              <a:defRPr/>
            </a:pPr>
            <a:r>
              <a:rPr lang="en-US" dirty="0">
                <a:latin typeface="Arial Narrow" charset="0"/>
                <a:cs typeface="+mj-cs"/>
              </a:rPr>
              <a:t>How Food Becomes Unsafe </a:t>
            </a:r>
          </a:p>
        </p:txBody>
      </p:sp>
      <p:sp>
        <p:nvSpPr>
          <p:cNvPr id="27651" name="Rectangle 3"/>
          <p:cNvSpPr>
            <a:spLocks noGrp="1" noChangeArrowheads="1"/>
          </p:cNvSpPr>
          <p:nvPr>
            <p:ph idx="1"/>
          </p:nvPr>
        </p:nvSpPr>
        <p:spPr>
          <a:xfrm>
            <a:off x="390525" y="1143000"/>
            <a:ext cx="5167313" cy="3789362"/>
          </a:xfrm>
        </p:spPr>
        <p:txBody>
          <a:bodyPr/>
          <a:lstStyle/>
          <a:p>
            <a:pPr marL="0" lvl="1" indent="0" eaLnBrk="1" hangingPunct="1">
              <a:buClr>
                <a:srgbClr val="009DDC"/>
              </a:buClr>
              <a:buFont typeface="Wingdings" pitchFamily="2" charset="2"/>
              <a:buNone/>
              <a:defRPr/>
            </a:pPr>
            <a:r>
              <a:rPr lang="en-US" sz="2400" b="1" dirty="0" smtClean="0">
                <a:solidFill>
                  <a:srgbClr val="005CAB"/>
                </a:solidFill>
              </a:rPr>
              <a:t>Poor personal hygiene </a:t>
            </a:r>
            <a:r>
              <a:rPr lang="en-US" sz="2400" b="1" dirty="0">
                <a:solidFill>
                  <a:srgbClr val="005CAB"/>
                </a:solidFill>
              </a:rPr>
              <a:t>can cause a foodborne illness </a:t>
            </a:r>
            <a:r>
              <a:rPr lang="en-US" sz="2400" b="1" dirty="0" smtClean="0">
                <a:solidFill>
                  <a:srgbClr val="005CAB"/>
                </a:solidFill>
              </a:rPr>
              <a:t>when food handlers: </a:t>
            </a:r>
            <a:endParaRPr lang="en-US" dirty="0" smtClean="0"/>
          </a:p>
          <a:p>
            <a:pPr marL="347472" lvl="1" indent="-347472" eaLnBrk="1" hangingPunct="1">
              <a:lnSpc>
                <a:spcPct val="100000"/>
              </a:lnSpc>
              <a:spcBef>
                <a:spcPts val="900"/>
              </a:spcBef>
              <a:buFont typeface="Wingdings" pitchFamily="2" charset="2"/>
              <a:buChar char="l"/>
              <a:defRPr/>
            </a:pPr>
            <a:r>
              <a:rPr lang="en-US" dirty="0"/>
              <a:t>f</a:t>
            </a:r>
            <a:r>
              <a:rPr lang="en-US" dirty="0" smtClean="0"/>
              <a:t>ail to wash their hands correctly after using the restroom </a:t>
            </a:r>
          </a:p>
          <a:p>
            <a:pPr marL="347472" lvl="1" indent="-347472" eaLnBrk="1" hangingPunct="1">
              <a:lnSpc>
                <a:spcPct val="100000"/>
              </a:lnSpc>
              <a:spcBef>
                <a:spcPts val="900"/>
              </a:spcBef>
              <a:buFont typeface="Wingdings" pitchFamily="2" charset="2"/>
              <a:buChar char="l"/>
              <a:defRPr/>
            </a:pPr>
            <a:r>
              <a:rPr lang="en-US" dirty="0"/>
              <a:t>c</a:t>
            </a:r>
            <a:r>
              <a:rPr lang="en-US" dirty="0" smtClean="0"/>
              <a:t>ough or sneeze on food</a:t>
            </a:r>
          </a:p>
          <a:p>
            <a:pPr marL="347472" lvl="1" indent="-347472" eaLnBrk="1" hangingPunct="1">
              <a:lnSpc>
                <a:spcPct val="100000"/>
              </a:lnSpc>
              <a:spcBef>
                <a:spcPts val="900"/>
              </a:spcBef>
              <a:buFont typeface="Wingdings" pitchFamily="2" charset="2"/>
              <a:buChar char="l"/>
              <a:defRPr/>
            </a:pPr>
            <a:r>
              <a:rPr lang="en-US" dirty="0"/>
              <a:t>t</a:t>
            </a:r>
            <a:r>
              <a:rPr lang="en-US" dirty="0" smtClean="0"/>
              <a:t>ouch or scratch wounds, and then touch food</a:t>
            </a:r>
          </a:p>
          <a:p>
            <a:pPr marL="347472" lvl="1" indent="-347472" eaLnBrk="1" hangingPunct="1">
              <a:lnSpc>
                <a:spcPct val="100000"/>
              </a:lnSpc>
              <a:spcBef>
                <a:spcPts val="900"/>
              </a:spcBef>
              <a:buFont typeface="Wingdings" pitchFamily="2" charset="2"/>
              <a:buChar char="l"/>
              <a:defRPr/>
            </a:pPr>
            <a:r>
              <a:rPr lang="en-US" dirty="0"/>
              <a:t>w</a:t>
            </a:r>
            <a:r>
              <a:rPr lang="en-US" dirty="0" smtClean="0"/>
              <a:t>ork while sick</a:t>
            </a:r>
          </a:p>
        </p:txBody>
      </p:sp>
      <p:sp>
        <p:nvSpPr>
          <p:cNvPr id="29700" name="Text Box 1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1-17</a:t>
            </a:r>
          </a:p>
        </p:txBody>
      </p:sp>
      <p:sp>
        <p:nvSpPr>
          <p:cNvPr id="62468" name="TextBox 6"/>
          <p:cNvSpPr txBox="1">
            <a:spLocks noChangeArrowheads="1"/>
          </p:cNvSpPr>
          <p:nvPr/>
        </p:nvSpPr>
        <p:spPr bwMode="auto">
          <a:xfrm>
            <a:off x="6507163" y="2690813"/>
            <a:ext cx="17145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FFFFFF"/>
                </a:solidFill>
                <a:latin typeface="Arial" charset="0"/>
                <a:ea typeface="ＭＳ Ｐゴシック" charset="0"/>
                <a:cs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r>
              <a:rPr lang="en-US" sz="1200"/>
              <a:t>Pg  1.5 SSF 6e</a:t>
            </a:r>
          </a:p>
        </p:txBody>
      </p:sp>
      <p:pic>
        <p:nvPicPr>
          <p:cNvPr id="8" name="Picture 7" descr="6e_c01_5_personalhygie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6403" y="1243013"/>
            <a:ext cx="2100072" cy="139903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3"/>
          <p:cNvSpPr>
            <a:spLocks noGrp="1" noChangeArrowheads="1"/>
          </p:cNvSpPr>
          <p:nvPr>
            <p:ph type="body" idx="1"/>
          </p:nvPr>
        </p:nvSpPr>
        <p:spPr>
          <a:xfrm>
            <a:off x="393192" y="1143000"/>
            <a:ext cx="5702056" cy="4341812"/>
          </a:xfrm>
        </p:spPr>
        <p:txBody>
          <a:bodyPr/>
          <a:lstStyle/>
          <a:p>
            <a:pPr marL="0" indent="0" eaLnBrk="1" hangingPunct="1">
              <a:defRPr/>
            </a:pPr>
            <a:r>
              <a:rPr lang="en-US" dirty="0">
                <a:latin typeface="Arial Narrow" charset="0"/>
                <a:cs typeface="+mn-cs"/>
              </a:rPr>
              <a:t>Never serve:</a:t>
            </a:r>
          </a:p>
          <a:p>
            <a:pPr lvl="1" eaLnBrk="1" hangingPunct="1">
              <a:defRPr/>
            </a:pPr>
            <a:r>
              <a:rPr lang="en-US" dirty="0">
                <a:latin typeface="Arial Narrow" charset="0"/>
              </a:rPr>
              <a:t>Raw seed sprouts</a:t>
            </a:r>
          </a:p>
          <a:p>
            <a:pPr lvl="1" eaLnBrk="1" hangingPunct="1">
              <a:defRPr/>
            </a:pPr>
            <a:r>
              <a:rPr lang="en-US" dirty="0">
                <a:latin typeface="Arial Narrow" charset="0"/>
              </a:rPr>
              <a:t>Raw or undercooked eggs, meat, or seafood</a:t>
            </a:r>
          </a:p>
          <a:p>
            <a:pPr lvl="2" eaLnBrk="1" hangingPunct="1">
              <a:defRPr/>
            </a:pPr>
            <a:r>
              <a:rPr lang="en-US" dirty="0">
                <a:latin typeface="Arial Narrow" charset="0"/>
              </a:rPr>
              <a:t>Over-easy eggs</a:t>
            </a:r>
          </a:p>
          <a:p>
            <a:pPr lvl="2" eaLnBrk="1" hangingPunct="1">
              <a:defRPr/>
            </a:pPr>
            <a:r>
              <a:rPr lang="en-US" dirty="0">
                <a:latin typeface="Arial Narrow" charset="0"/>
              </a:rPr>
              <a:t>Raw oysters on the half shell</a:t>
            </a:r>
          </a:p>
          <a:p>
            <a:pPr lvl="2" eaLnBrk="1" hangingPunct="1">
              <a:defRPr/>
            </a:pPr>
            <a:r>
              <a:rPr lang="en-US" dirty="0">
                <a:latin typeface="Arial Narrow" charset="0"/>
              </a:rPr>
              <a:t>Rare hamburgers</a:t>
            </a:r>
          </a:p>
        </p:txBody>
      </p:sp>
      <p:sp>
        <p:nvSpPr>
          <p:cNvPr id="181251"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6-30</a:t>
            </a:r>
          </a:p>
        </p:txBody>
      </p:sp>
      <p:sp>
        <p:nvSpPr>
          <p:cNvPr id="181252"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Operations That Mainly Serve High-Risk Populations</a:t>
            </a:r>
          </a:p>
        </p:txBody>
      </p:sp>
      <p:pic>
        <p:nvPicPr>
          <p:cNvPr id="2" name="Picture 1" descr="6e_c06_30.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40817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3"/>
          <p:cNvSpPr>
            <a:spLocks noGrp="1" noChangeArrowheads="1"/>
          </p:cNvSpPr>
          <p:nvPr>
            <p:ph type="body" idx="1"/>
          </p:nvPr>
        </p:nvSpPr>
        <p:spPr>
          <a:xfrm>
            <a:off x="393192" y="1143000"/>
            <a:ext cx="4906962" cy="696912"/>
          </a:xfrm>
        </p:spPr>
        <p:txBody>
          <a:bodyPr/>
          <a:lstStyle/>
          <a:p>
            <a:pPr eaLnBrk="1" hangingPunct="1">
              <a:defRPr/>
            </a:pPr>
            <a:r>
              <a:rPr lang="en-US" dirty="0">
                <a:latin typeface="Arial Narrow" charset="0"/>
                <a:cs typeface="+mn-cs"/>
              </a:rPr>
              <a:t>Cooling Requirements</a:t>
            </a:r>
          </a:p>
        </p:txBody>
      </p:sp>
      <p:sp>
        <p:nvSpPr>
          <p:cNvPr id="182275" name="Rectangle 4"/>
          <p:cNvSpPr>
            <a:spLocks noChangeArrowheads="1"/>
          </p:cNvSpPr>
          <p:nvPr/>
        </p:nvSpPr>
        <p:spPr bwMode="auto">
          <a:xfrm>
            <a:off x="804863" y="1981200"/>
            <a:ext cx="3135312"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cs typeface="+mn-cs"/>
            </a:endParaRPr>
          </a:p>
        </p:txBody>
      </p:sp>
      <p:sp>
        <p:nvSpPr>
          <p:cNvPr id="182276" name="Rectangle 5"/>
          <p:cNvSpPr>
            <a:spLocks noChangeArrowheads="1"/>
          </p:cNvSpPr>
          <p:nvPr/>
        </p:nvSpPr>
        <p:spPr bwMode="auto">
          <a:xfrm>
            <a:off x="3859213" y="1927225"/>
            <a:ext cx="1970087" cy="142557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cs typeface="+mn-cs"/>
            </a:endParaRPr>
          </a:p>
        </p:txBody>
      </p:sp>
      <p:sp>
        <p:nvSpPr>
          <p:cNvPr id="182277" name="Text Box 1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6-31</a:t>
            </a:r>
          </a:p>
        </p:txBody>
      </p:sp>
      <p:sp>
        <p:nvSpPr>
          <p:cNvPr id="182278" name="Rectangle 12"/>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Cooling Food</a:t>
            </a:r>
          </a:p>
        </p:txBody>
      </p:sp>
      <p:pic>
        <p:nvPicPr>
          <p:cNvPr id="2" name="Picture 1" descr="6e_c06_15_TempRqmtCoolFood_0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3222" y="2115883"/>
            <a:ext cx="3055938" cy="1354392"/>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3222" y="3595688"/>
            <a:ext cx="3055938" cy="134734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3"/>
          <p:cNvSpPr>
            <a:spLocks noGrp="1" noChangeArrowheads="1"/>
          </p:cNvSpPr>
          <p:nvPr>
            <p:ph type="body" idx="1"/>
          </p:nvPr>
        </p:nvSpPr>
        <p:spPr>
          <a:xfrm>
            <a:off x="393192" y="1143000"/>
            <a:ext cx="7323138" cy="3816350"/>
          </a:xfrm>
        </p:spPr>
        <p:txBody>
          <a:bodyPr/>
          <a:lstStyle/>
          <a:p>
            <a:pPr marL="0" indent="0" eaLnBrk="1" hangingPunct="1">
              <a:defRPr/>
            </a:pPr>
            <a:r>
              <a:rPr lang="en-US" dirty="0">
                <a:latin typeface="Arial Narrow" charset="0"/>
                <a:cs typeface="+mn-cs"/>
              </a:rPr>
              <a:t>If you cool food from 135˚F to 70˚F (57˚C to 21˚C)</a:t>
            </a:r>
            <a:r>
              <a:rPr lang="en-US" b="0" dirty="0">
                <a:latin typeface="Arial Narrow" charset="0"/>
                <a:cs typeface="+mn-cs"/>
              </a:rPr>
              <a:t> </a:t>
            </a:r>
            <a:br>
              <a:rPr lang="en-US" b="0" dirty="0">
                <a:latin typeface="Arial Narrow" charset="0"/>
                <a:cs typeface="+mn-cs"/>
              </a:rPr>
            </a:br>
            <a:r>
              <a:rPr lang="en-US" dirty="0">
                <a:latin typeface="Arial Narrow" charset="0"/>
                <a:cs typeface="+mn-cs"/>
              </a:rPr>
              <a:t>in less than 2 hours: </a:t>
            </a:r>
          </a:p>
          <a:p>
            <a:pPr lvl="1" eaLnBrk="1" hangingPunct="1">
              <a:defRPr/>
            </a:pPr>
            <a:r>
              <a:rPr lang="en-US" dirty="0">
                <a:latin typeface="Arial Narrow" charset="0"/>
              </a:rPr>
              <a:t>Use the remaining time to cool it to 41˚F (5˚C) or lower</a:t>
            </a:r>
          </a:p>
          <a:p>
            <a:pPr lvl="1" eaLnBrk="1" hangingPunct="1">
              <a:defRPr/>
            </a:pPr>
            <a:r>
              <a:rPr lang="en-US" dirty="0">
                <a:latin typeface="Arial Narrow" charset="0"/>
              </a:rPr>
              <a:t>The total cooling time cannot be longer than </a:t>
            </a:r>
            <a:r>
              <a:rPr lang="en-US" dirty="0" smtClean="0">
                <a:latin typeface="Arial Narrow" charset="0"/>
              </a:rPr>
              <a:t>6 </a:t>
            </a:r>
            <a:r>
              <a:rPr lang="en-US" dirty="0">
                <a:latin typeface="Arial Narrow" charset="0"/>
              </a:rPr>
              <a:t>hours</a:t>
            </a:r>
          </a:p>
          <a:p>
            <a:pPr marL="0" indent="0" eaLnBrk="1" hangingPunct="1">
              <a:defRPr/>
            </a:pPr>
            <a:r>
              <a:rPr lang="en-US" dirty="0">
                <a:latin typeface="Arial Narrow" charset="0"/>
                <a:cs typeface="+mn-cs"/>
              </a:rPr>
              <a:t>Example:</a:t>
            </a:r>
          </a:p>
          <a:p>
            <a:pPr lvl="1" eaLnBrk="1" hangingPunct="1">
              <a:defRPr/>
            </a:pPr>
            <a:r>
              <a:rPr lang="en-US" dirty="0">
                <a:latin typeface="Arial Narrow" charset="0"/>
              </a:rPr>
              <a:t>If you cool food from 135˚F to 70˚F (57˚C to 21˚C) in 1 hour</a:t>
            </a:r>
          </a:p>
          <a:p>
            <a:pPr lvl="1" eaLnBrk="1" hangingPunct="1">
              <a:defRPr/>
            </a:pPr>
            <a:r>
              <a:rPr lang="en-US" dirty="0">
                <a:latin typeface="Arial Narrow" charset="0"/>
              </a:rPr>
              <a:t>Then you have 5 hours to get the food to 41˚F (5˚C) or lower</a:t>
            </a:r>
          </a:p>
          <a:p>
            <a:pPr marL="571500" lvl="1" indent="-457200" eaLnBrk="1" hangingPunct="1">
              <a:defRPr/>
            </a:pPr>
            <a:endParaRPr lang="en-US" dirty="0">
              <a:latin typeface="Arial Narrow" charset="0"/>
            </a:endParaRPr>
          </a:p>
        </p:txBody>
      </p:sp>
      <p:sp>
        <p:nvSpPr>
          <p:cNvPr id="183299"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6-32</a:t>
            </a:r>
          </a:p>
        </p:txBody>
      </p:sp>
      <p:sp>
        <p:nvSpPr>
          <p:cNvPr id="183300" name="Rectangle 7"/>
          <p:cNvSpPr>
            <a:spLocks noGrp="1" noChangeArrowheads="1"/>
          </p:cNvSpPr>
          <p:nvPr>
            <p:ph type="title"/>
          </p:nvPr>
        </p:nvSpPr>
        <p:spPr>
          <a:xfrm>
            <a:off x="393192" y="158750"/>
            <a:ext cx="8240713" cy="519112"/>
          </a:xfrm>
        </p:spPr>
        <p:txBody>
          <a:bodyPr/>
          <a:lstStyle/>
          <a:p>
            <a:pPr eaLnBrk="1" hangingPunct="1">
              <a:defRPr/>
            </a:pPr>
            <a:r>
              <a:rPr lang="en-US" dirty="0">
                <a:latin typeface="Arial Narrow" charset="0"/>
                <a:cs typeface="+mj-cs"/>
              </a:rPr>
              <a:t>Cooling Food</a:t>
            </a:r>
          </a:p>
        </p:txBody>
      </p:sp>
    </p:spTree>
  </p:cSld>
  <p:clrMapOvr>
    <a:masterClrMapping/>
  </p:clrMapOvr>
  <p:timing>
    <p:tnLst>
      <p:par>
        <p:cTn xmlns:p14="http://schemas.microsoft.com/office/powerpoint/2010/mai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3"/>
          <p:cNvSpPr>
            <a:spLocks noGrp="1" noChangeArrowheads="1"/>
          </p:cNvSpPr>
          <p:nvPr>
            <p:ph type="body" idx="1"/>
          </p:nvPr>
        </p:nvSpPr>
        <p:spPr>
          <a:xfrm>
            <a:off x="393192" y="1143000"/>
            <a:ext cx="5711825" cy="3660652"/>
          </a:xfrm>
        </p:spPr>
        <p:txBody>
          <a:bodyPr/>
          <a:lstStyle/>
          <a:p>
            <a:pPr marL="0" indent="0" eaLnBrk="1" hangingPunct="1">
              <a:defRPr/>
            </a:pPr>
            <a:r>
              <a:rPr lang="en-US" dirty="0">
                <a:latin typeface="Arial Narrow" charset="0"/>
                <a:cs typeface="+mn-cs"/>
              </a:rPr>
              <a:t>Before cooling food, start by reducing its size:</a:t>
            </a:r>
          </a:p>
          <a:p>
            <a:pPr lvl="1" eaLnBrk="1" hangingPunct="1">
              <a:defRPr/>
            </a:pPr>
            <a:r>
              <a:rPr lang="en-US" dirty="0">
                <a:latin typeface="Arial Narrow" charset="0"/>
              </a:rPr>
              <a:t>Cut larger items into smaller pieces</a:t>
            </a:r>
          </a:p>
          <a:p>
            <a:pPr lvl="1" eaLnBrk="1" hangingPunct="1">
              <a:defRPr/>
            </a:pPr>
            <a:r>
              <a:rPr lang="en-US" dirty="0">
                <a:latin typeface="Arial Narrow" charset="0"/>
              </a:rPr>
              <a:t>Divide large containers of food into smaller containers or shallow pans</a:t>
            </a:r>
          </a:p>
        </p:txBody>
      </p:sp>
      <p:sp>
        <p:nvSpPr>
          <p:cNvPr id="184324" name="Text Box 1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6-33</a:t>
            </a:r>
          </a:p>
        </p:txBody>
      </p:sp>
      <p:sp>
        <p:nvSpPr>
          <p:cNvPr id="184325" name="Rectangle 12"/>
          <p:cNvSpPr>
            <a:spLocks noGrp="1" noChangeArrowheads="1"/>
          </p:cNvSpPr>
          <p:nvPr>
            <p:ph type="title"/>
          </p:nvPr>
        </p:nvSpPr>
        <p:spPr>
          <a:xfrm>
            <a:off x="393192" y="158750"/>
            <a:ext cx="8307388" cy="523875"/>
          </a:xfrm>
        </p:spPr>
        <p:txBody>
          <a:bodyPr/>
          <a:lstStyle/>
          <a:p>
            <a:pPr eaLnBrk="1" hangingPunct="1">
              <a:defRPr/>
            </a:pPr>
            <a:r>
              <a:rPr lang="en-US" dirty="0">
                <a:latin typeface="Arial Narrow" charset="0"/>
                <a:cs typeface="+mj-cs"/>
              </a:rPr>
              <a:t>Methods for Cooling Food</a:t>
            </a:r>
          </a:p>
        </p:txBody>
      </p:sp>
      <p:pic>
        <p:nvPicPr>
          <p:cNvPr id="2" name="Picture 1" descr="6e_c06_16_dividingfood_rc.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4816" y="1243013"/>
            <a:ext cx="2100072" cy="182575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3"/>
          <p:cNvSpPr>
            <a:spLocks noGrp="1" noChangeArrowheads="1"/>
          </p:cNvSpPr>
          <p:nvPr>
            <p:ph type="body" sz="half" idx="1"/>
          </p:nvPr>
        </p:nvSpPr>
        <p:spPr>
          <a:xfrm>
            <a:off x="393192" y="1143000"/>
            <a:ext cx="5926748" cy="2362200"/>
          </a:xfrm>
        </p:spPr>
        <p:txBody>
          <a:bodyPr/>
          <a:lstStyle/>
          <a:p>
            <a:pPr eaLnBrk="1" hangingPunct="1">
              <a:defRPr/>
            </a:pPr>
            <a:r>
              <a:rPr lang="en-US" dirty="0" smtClean="0">
                <a:ea typeface="+mn-ea"/>
                <a:cs typeface="+mn-cs"/>
              </a:rPr>
              <a:t>Methods for Cooling Food Safely and Quickly</a:t>
            </a:r>
          </a:p>
          <a:p>
            <a:pPr lvl="1" eaLnBrk="1" hangingPunct="1">
              <a:buFont typeface="Wingdings" pitchFamily="2" charset="2"/>
              <a:buChar char="l"/>
              <a:defRPr/>
            </a:pPr>
            <a:r>
              <a:rPr lang="en-US" dirty="0" smtClean="0"/>
              <a:t>Place food in an ice-water bath</a:t>
            </a:r>
          </a:p>
          <a:p>
            <a:pPr lvl="1" eaLnBrk="1" hangingPunct="1">
              <a:buFont typeface="Wingdings" pitchFamily="2" charset="2"/>
              <a:buChar char="l"/>
              <a:defRPr/>
            </a:pPr>
            <a:r>
              <a:rPr lang="en-US" dirty="0" smtClean="0"/>
              <a:t>Stir it with an ice paddle</a:t>
            </a:r>
          </a:p>
          <a:p>
            <a:pPr lvl="1" eaLnBrk="1" hangingPunct="1">
              <a:buFont typeface="Wingdings" pitchFamily="2" charset="2"/>
              <a:buChar char="l"/>
              <a:defRPr/>
            </a:pPr>
            <a:r>
              <a:rPr lang="en-US" dirty="0" smtClean="0"/>
              <a:t>Place it in a blast chiller</a:t>
            </a:r>
          </a:p>
          <a:p>
            <a:pPr marL="114300" lvl="1" indent="0" eaLnBrk="1" hangingPunct="1">
              <a:buFont typeface="Wingdings" pitchFamily="2" charset="2"/>
              <a:buNone/>
              <a:defRPr/>
            </a:pPr>
            <a:endParaRPr lang="en-US" dirty="0" smtClean="0"/>
          </a:p>
          <a:p>
            <a:pPr marL="571500" lvl="1" indent="-457200" eaLnBrk="1" hangingPunct="1">
              <a:buFont typeface="Wingdings" pitchFamily="2" charset="2"/>
              <a:buNone/>
              <a:defRPr/>
            </a:pPr>
            <a:endParaRPr lang="en-US" sz="2000" dirty="0" smtClean="0"/>
          </a:p>
        </p:txBody>
      </p:sp>
      <p:sp>
        <p:nvSpPr>
          <p:cNvPr id="185348" name="Rectangle 5"/>
          <p:cNvSpPr>
            <a:spLocks noChangeArrowheads="1"/>
          </p:cNvSpPr>
          <p:nvPr/>
        </p:nvSpPr>
        <p:spPr bwMode="auto">
          <a:xfrm>
            <a:off x="3473450" y="4016375"/>
            <a:ext cx="2233613" cy="163036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cs typeface="+mn-cs"/>
            </a:endParaRPr>
          </a:p>
        </p:txBody>
      </p:sp>
      <p:sp>
        <p:nvSpPr>
          <p:cNvPr id="185349" name="Rectangle 6"/>
          <p:cNvSpPr>
            <a:spLocks noChangeArrowheads="1"/>
          </p:cNvSpPr>
          <p:nvPr/>
        </p:nvSpPr>
        <p:spPr bwMode="auto">
          <a:xfrm>
            <a:off x="806450" y="3827463"/>
            <a:ext cx="1520825" cy="125888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cs typeface="+mn-cs"/>
            </a:endParaRPr>
          </a:p>
        </p:txBody>
      </p:sp>
      <p:sp>
        <p:nvSpPr>
          <p:cNvPr id="185352" name="Rectangle 11"/>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Methods for Cooling Food</a:t>
            </a:r>
          </a:p>
        </p:txBody>
      </p:sp>
      <p:sp>
        <p:nvSpPr>
          <p:cNvPr id="185353" name="Text Box 1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6-34</a:t>
            </a:r>
          </a:p>
        </p:txBody>
      </p:sp>
      <p:pic>
        <p:nvPicPr>
          <p:cNvPr id="2" name="Picture 1" descr="6e_c06_16_icewaterbath_rc.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075944"/>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26258" y="2423160"/>
            <a:ext cx="2094139" cy="1075944"/>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21768" y="3630168"/>
            <a:ext cx="2103120" cy="93935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3"/>
          <p:cNvSpPr>
            <a:spLocks noChangeArrowheads="1"/>
          </p:cNvSpPr>
          <p:nvPr/>
        </p:nvSpPr>
        <p:spPr bwMode="auto">
          <a:xfrm>
            <a:off x="393192" y="1143000"/>
            <a:ext cx="4873625" cy="426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en-US" sz="2400" dirty="0">
                <a:solidFill>
                  <a:srgbClr val="005CAB"/>
                </a:solidFill>
                <a:latin typeface="+mj-lt"/>
                <a:ea typeface="+mn-ea"/>
                <a:cs typeface="+mn-cs"/>
              </a:rPr>
              <a:t>When storing food for further cooling:</a:t>
            </a:r>
            <a:endParaRPr lang="en-US" sz="2200" b="0" dirty="0">
              <a:solidFill>
                <a:srgbClr val="231F20"/>
              </a:solidFill>
              <a:ea typeface="+mn-ea"/>
              <a:cs typeface="+mn-cs"/>
            </a:endParaRPr>
          </a:p>
          <a:p>
            <a:pPr marL="347472" lvl="1" indent="-347472">
              <a:spcBef>
                <a:spcPts val="900"/>
              </a:spcBef>
              <a:buClr>
                <a:schemeClr val="accent1"/>
              </a:buClr>
              <a:buSzPct val="75000"/>
              <a:buFont typeface="Wingdings" pitchFamily="2" charset="2"/>
              <a:buChar char="l"/>
              <a:defRPr/>
            </a:pPr>
            <a:r>
              <a:rPr lang="en-US" sz="2200" b="0" dirty="0">
                <a:solidFill>
                  <a:srgbClr val="231F20"/>
                </a:solidFill>
                <a:latin typeface="+mj-lt"/>
                <a:ea typeface="+mn-ea"/>
                <a:cs typeface="+mn-cs"/>
              </a:rPr>
              <a:t>Loosely cover food containers before storing them</a:t>
            </a:r>
          </a:p>
          <a:p>
            <a:pPr marL="347472" lvl="1" indent="-347472">
              <a:spcBef>
                <a:spcPts val="900"/>
              </a:spcBef>
              <a:buClr>
                <a:schemeClr val="accent1"/>
              </a:buClr>
              <a:buSzPct val="75000"/>
              <a:buFont typeface="Wingdings" pitchFamily="2" charset="2"/>
              <a:buChar char="l"/>
              <a:defRPr/>
            </a:pPr>
            <a:r>
              <a:rPr lang="en-US" sz="2200" b="0" dirty="0">
                <a:solidFill>
                  <a:srgbClr val="231F20"/>
                </a:solidFill>
                <a:latin typeface="+mj-lt"/>
                <a:ea typeface="+mn-ea"/>
                <a:cs typeface="+mn-cs"/>
              </a:rPr>
              <a:t>Food can be left uncovered if protected from contamination</a:t>
            </a:r>
          </a:p>
          <a:p>
            <a:pPr marL="694944" lvl="2" indent="-347472">
              <a:spcBef>
                <a:spcPts val="900"/>
              </a:spcBef>
              <a:buClr>
                <a:schemeClr val="accent1"/>
              </a:buClr>
              <a:buSzPct val="75000"/>
              <a:buFont typeface="Courier New" pitchFamily="49" charset="0"/>
              <a:buChar char="o"/>
              <a:defRPr/>
            </a:pPr>
            <a:r>
              <a:rPr lang="en-US" sz="2200" b="0" dirty="0">
                <a:solidFill>
                  <a:srgbClr val="231F20"/>
                </a:solidFill>
                <a:latin typeface="+mj-lt"/>
                <a:ea typeface="+mn-ea"/>
                <a:cs typeface="+mn-cs"/>
              </a:rPr>
              <a:t>Storing uncovered containers above other food, especially raw seafood, meat, and poultry, will help prevent cross-contamination</a:t>
            </a:r>
          </a:p>
          <a:p>
            <a:pPr marL="571500" lvl="1" indent="-457200">
              <a:lnSpc>
                <a:spcPct val="90000"/>
              </a:lnSpc>
              <a:spcBef>
                <a:spcPct val="50000"/>
              </a:spcBef>
              <a:buClr>
                <a:srgbClr val="0093D3"/>
              </a:buClr>
              <a:buSzPct val="75000"/>
              <a:buFont typeface="Wingdings" pitchFamily="2" charset="2"/>
              <a:buNone/>
              <a:defRPr/>
            </a:pPr>
            <a:endParaRPr lang="en-US" sz="2200" dirty="0">
              <a:solidFill>
                <a:srgbClr val="000000"/>
              </a:solidFill>
              <a:ea typeface="+mn-ea"/>
              <a:cs typeface="+mn-cs"/>
            </a:endParaRPr>
          </a:p>
        </p:txBody>
      </p:sp>
      <p:sp>
        <p:nvSpPr>
          <p:cNvPr id="186371"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6-35</a:t>
            </a:r>
          </a:p>
        </p:txBody>
      </p:sp>
      <p:sp>
        <p:nvSpPr>
          <p:cNvPr id="186372"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Storing Food for Further Cooling</a:t>
            </a:r>
          </a:p>
        </p:txBody>
      </p:sp>
    </p:spTree>
  </p:cSld>
  <p:clrMapOvr>
    <a:masterClrMapping/>
  </p:clrMapOvr>
  <p:timing>
    <p:tnLst>
      <p:par>
        <p:cTn xmlns:p14="http://schemas.microsoft.com/office/powerpoint/2010/mai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7" name="Rectangle 3"/>
          <p:cNvSpPr>
            <a:spLocks noChangeArrowheads="1"/>
          </p:cNvSpPr>
          <p:nvPr/>
        </p:nvSpPr>
        <p:spPr bwMode="auto">
          <a:xfrm>
            <a:off x="393192" y="1143000"/>
            <a:ext cx="5555517" cy="4978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90000"/>
              </a:lnSpc>
              <a:spcBef>
                <a:spcPct val="100000"/>
              </a:spcBef>
              <a:buClr>
                <a:srgbClr val="009DDC"/>
              </a:buClr>
              <a:buSzPct val="75000"/>
              <a:buFont typeface="Wingdings" charset="0"/>
              <a:buNone/>
            </a:pPr>
            <a:r>
              <a:rPr lang="en-US" sz="2400" dirty="0">
                <a:solidFill>
                  <a:srgbClr val="005CAB"/>
                </a:solidFill>
                <a:latin typeface="Arial Narrow" charset="0"/>
              </a:rPr>
              <a:t>Food Reheated for Immediate Service</a:t>
            </a:r>
          </a:p>
          <a:p>
            <a:pPr marL="347472" lvl="1" indent="-347472">
              <a:spcBef>
                <a:spcPts val="900"/>
              </a:spcBef>
              <a:buClr>
                <a:schemeClr val="accent1"/>
              </a:buClr>
              <a:buSzPct val="75000"/>
              <a:buFont typeface="Wingdings" charset="0"/>
              <a:buChar char="l"/>
            </a:pPr>
            <a:r>
              <a:rPr lang="en-US" sz="2200" b="0" dirty="0">
                <a:solidFill>
                  <a:srgbClr val="231F20"/>
                </a:solidFill>
                <a:latin typeface="Arial Narrow" charset="0"/>
              </a:rPr>
              <a:t>Can be reheated to any temperature if it was cooked and cooled correctly</a:t>
            </a:r>
          </a:p>
          <a:p>
            <a:pPr>
              <a:lnSpc>
                <a:spcPct val="90000"/>
              </a:lnSpc>
              <a:spcBef>
                <a:spcPct val="100000"/>
              </a:spcBef>
              <a:buClr>
                <a:srgbClr val="009DDC"/>
              </a:buClr>
              <a:buSzPct val="75000"/>
            </a:pPr>
            <a:r>
              <a:rPr lang="en-US" sz="2400" dirty="0">
                <a:solidFill>
                  <a:srgbClr val="005CAB"/>
                </a:solidFill>
                <a:latin typeface="Arial Narrow" charset="0"/>
              </a:rPr>
              <a:t>Food Reheated for Hot-Holding</a:t>
            </a:r>
          </a:p>
          <a:p>
            <a:pPr marL="347472" lvl="1" indent="-347472">
              <a:spcBef>
                <a:spcPts val="900"/>
              </a:spcBef>
              <a:buClr>
                <a:schemeClr val="accent1"/>
              </a:buClr>
              <a:buSzPct val="75000"/>
              <a:buFont typeface="Wingdings" charset="0"/>
              <a:buChar char="l"/>
            </a:pPr>
            <a:r>
              <a:rPr lang="en-US" sz="2200" b="0" dirty="0">
                <a:solidFill>
                  <a:srgbClr val="231F20"/>
                </a:solidFill>
                <a:latin typeface="Arial Narrow" charset="0"/>
              </a:rPr>
              <a:t>Must be reheated to an internal temperature of 165°F (74°C) for 15 seconds within 2 hours</a:t>
            </a:r>
          </a:p>
          <a:p>
            <a:pPr marL="347472" lvl="1" indent="-347472">
              <a:spcBef>
                <a:spcPts val="900"/>
              </a:spcBef>
              <a:buClr>
                <a:schemeClr val="accent1"/>
              </a:buClr>
              <a:buSzPct val="75000"/>
              <a:buFont typeface="Wingdings" charset="0"/>
              <a:buChar char="l"/>
            </a:pPr>
            <a:r>
              <a:rPr lang="en-US" sz="2200" b="0" dirty="0">
                <a:solidFill>
                  <a:srgbClr val="231F20"/>
                </a:solidFill>
                <a:latin typeface="Arial Narrow" charset="0"/>
              </a:rPr>
              <a:t>Reheat commercially processed and packaged ready-to-eat food to an internal temperature of at least 135°F (57°C)</a:t>
            </a:r>
          </a:p>
          <a:p>
            <a:pPr marL="571500" lvl="1" indent="-457200">
              <a:lnSpc>
                <a:spcPct val="90000"/>
              </a:lnSpc>
              <a:spcBef>
                <a:spcPct val="50000"/>
              </a:spcBef>
              <a:buClr>
                <a:srgbClr val="0093D3"/>
              </a:buClr>
              <a:buSzPct val="75000"/>
              <a:buFont typeface="Wingdings" charset="0"/>
              <a:buNone/>
            </a:pPr>
            <a:endParaRPr lang="en-US" sz="2200" dirty="0">
              <a:solidFill>
                <a:srgbClr val="000000"/>
              </a:solidFill>
            </a:endParaRPr>
          </a:p>
        </p:txBody>
      </p:sp>
      <p:sp>
        <p:nvSpPr>
          <p:cNvPr id="187396"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6-36</a:t>
            </a:r>
          </a:p>
        </p:txBody>
      </p:sp>
      <p:sp>
        <p:nvSpPr>
          <p:cNvPr id="187397"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Reheating Food</a:t>
            </a:r>
          </a:p>
        </p:txBody>
      </p:sp>
      <p:pic>
        <p:nvPicPr>
          <p:cNvPr id="2" name="Picture 1" descr="6e_c06_17_chowdertemp_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84023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xmlns:p14="http://schemas.microsoft.com/office/powerpoint/2010/mai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a:xfrm>
            <a:off x="393192" y="1143000"/>
            <a:ext cx="5086350" cy="4983163"/>
          </a:xfrm>
        </p:spPr>
        <p:txBody>
          <a:bodyPr/>
          <a:lstStyle/>
          <a:p>
            <a:pPr marL="0" indent="0" eaLnBrk="1" hangingPunct="1">
              <a:defRPr/>
            </a:pPr>
            <a:r>
              <a:rPr lang="en-US" dirty="0">
                <a:latin typeface="Arial Narrow" charset="0"/>
                <a:cs typeface="+mn-cs"/>
              </a:rPr>
              <a:t>Objectives:</a:t>
            </a:r>
          </a:p>
          <a:p>
            <a:pPr marL="347472" indent="-347472" eaLnBrk="1" hangingPunct="1">
              <a:lnSpc>
                <a:spcPct val="100000"/>
              </a:lnSpc>
              <a:spcBef>
                <a:spcPts val="900"/>
              </a:spcBef>
              <a:buClr>
                <a:schemeClr val="accent1"/>
              </a:buClr>
              <a:buSzPct val="100000"/>
              <a:buFont typeface="Lucida Grande"/>
              <a:buChar char="●"/>
              <a:defRPr/>
            </a:pPr>
            <a:r>
              <a:rPr lang="en-US" sz="2200" b="0" dirty="0" smtClean="0">
                <a:solidFill>
                  <a:srgbClr val="231F20"/>
                </a:solidFill>
                <a:latin typeface="Arial Narrow" charset="0"/>
                <a:cs typeface="+mn-cs"/>
              </a:rPr>
              <a:t>Holding </a:t>
            </a:r>
            <a:r>
              <a:rPr lang="en-US" sz="2200" b="0" dirty="0">
                <a:solidFill>
                  <a:srgbClr val="231F20"/>
                </a:solidFill>
                <a:latin typeface="Arial Narrow" charset="0"/>
                <a:cs typeface="+mn-cs"/>
              </a:rPr>
              <a:t>hot food</a:t>
            </a:r>
          </a:p>
          <a:p>
            <a:pPr marL="347472" indent="-347472" eaLnBrk="1" hangingPunct="1">
              <a:lnSpc>
                <a:spcPct val="100000"/>
              </a:lnSpc>
              <a:spcBef>
                <a:spcPts val="900"/>
              </a:spcBef>
              <a:buClr>
                <a:schemeClr val="accent1"/>
              </a:buClr>
              <a:buSzPct val="100000"/>
              <a:buFont typeface="Lucida Grande"/>
              <a:buChar char="●"/>
              <a:defRPr/>
            </a:pPr>
            <a:r>
              <a:rPr lang="en-US" sz="2200" b="0" dirty="0" smtClean="0">
                <a:solidFill>
                  <a:srgbClr val="231F20"/>
                </a:solidFill>
                <a:latin typeface="Arial Narrow" charset="0"/>
                <a:cs typeface="+mn-cs"/>
              </a:rPr>
              <a:t>Holding </a:t>
            </a:r>
            <a:r>
              <a:rPr lang="en-US" sz="2200" b="0" dirty="0">
                <a:solidFill>
                  <a:srgbClr val="231F20"/>
                </a:solidFill>
                <a:latin typeface="Arial Narrow" charset="0"/>
                <a:cs typeface="+mn-cs"/>
              </a:rPr>
              <a:t>cold food</a:t>
            </a:r>
          </a:p>
          <a:p>
            <a:pPr marL="347472" indent="-347472" eaLnBrk="1" hangingPunct="1">
              <a:lnSpc>
                <a:spcPct val="100000"/>
              </a:lnSpc>
              <a:spcBef>
                <a:spcPts val="900"/>
              </a:spcBef>
              <a:buClr>
                <a:schemeClr val="accent1"/>
              </a:buClr>
              <a:buSzPct val="100000"/>
              <a:buFont typeface="Lucida Grande"/>
              <a:buChar char="●"/>
              <a:defRPr/>
            </a:pPr>
            <a:r>
              <a:rPr lang="en-US" sz="2200" b="0" dirty="0" smtClean="0">
                <a:solidFill>
                  <a:srgbClr val="231F20"/>
                </a:solidFill>
                <a:latin typeface="Arial Narrow" charset="0"/>
                <a:cs typeface="+mn-cs"/>
              </a:rPr>
              <a:t>Using </a:t>
            </a:r>
            <a:r>
              <a:rPr lang="en-US" sz="2200" b="0" dirty="0">
                <a:solidFill>
                  <a:srgbClr val="231F20"/>
                </a:solidFill>
                <a:latin typeface="Arial Narrow" charset="0"/>
                <a:cs typeface="+mn-cs"/>
              </a:rPr>
              <a:t>time as a method of control for food</a:t>
            </a:r>
          </a:p>
          <a:p>
            <a:pPr marL="347472" indent="-347472" eaLnBrk="1" hangingPunct="1">
              <a:lnSpc>
                <a:spcPct val="100000"/>
              </a:lnSpc>
              <a:spcBef>
                <a:spcPts val="900"/>
              </a:spcBef>
              <a:buClr>
                <a:schemeClr val="accent1"/>
              </a:buClr>
              <a:buSzPct val="100000"/>
              <a:buFont typeface="Lucida Grande"/>
              <a:buChar char="●"/>
              <a:defRPr/>
            </a:pPr>
            <a:r>
              <a:rPr lang="en-US" sz="2200" b="0" dirty="0" smtClean="0">
                <a:solidFill>
                  <a:srgbClr val="231F20"/>
                </a:solidFill>
                <a:latin typeface="Arial Narrow" charset="0"/>
                <a:cs typeface="+mn-cs"/>
              </a:rPr>
              <a:t>Preventing </a:t>
            </a:r>
            <a:r>
              <a:rPr lang="en-US" sz="2200" b="0" dirty="0">
                <a:solidFill>
                  <a:srgbClr val="231F20"/>
                </a:solidFill>
                <a:latin typeface="Arial Narrow" charset="0"/>
                <a:cs typeface="+mn-cs"/>
              </a:rPr>
              <a:t>contamination in self-service areas and when serving food to customers</a:t>
            </a:r>
          </a:p>
        </p:txBody>
      </p:sp>
      <p:sp>
        <p:nvSpPr>
          <p:cNvPr id="188419"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7-2</a:t>
            </a:r>
          </a:p>
        </p:txBody>
      </p:sp>
      <p:sp>
        <p:nvSpPr>
          <p:cNvPr id="188420" name="Rectangle 8"/>
          <p:cNvSpPr>
            <a:spLocks noGrp="1" noChangeArrowheads="1"/>
          </p:cNvSpPr>
          <p:nvPr>
            <p:ph type="title"/>
          </p:nvPr>
        </p:nvSpPr>
        <p:spPr>
          <a:xfrm>
            <a:off x="393192" y="158750"/>
            <a:ext cx="8240713" cy="519112"/>
          </a:xfrm>
        </p:spPr>
        <p:txBody>
          <a:bodyPr/>
          <a:lstStyle/>
          <a:p>
            <a:pPr eaLnBrk="1" hangingPunct="1">
              <a:defRPr/>
            </a:pPr>
            <a:r>
              <a:rPr lang="en-US" dirty="0">
                <a:latin typeface="Arial Narrow" charset="0"/>
                <a:cs typeface="+mj-cs"/>
              </a:rPr>
              <a:t>Service</a:t>
            </a:r>
          </a:p>
        </p:txBody>
      </p:sp>
    </p:spTree>
  </p:cSld>
  <p:clrMapOvr>
    <a:masterClrMapping/>
  </p:clrMapOvr>
  <p:timing>
    <p:tnLst>
      <p:par>
        <p:cTn xmlns:p14="http://schemas.microsoft.com/office/powerpoint/2010/mai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body" idx="1"/>
          </p:nvPr>
        </p:nvSpPr>
        <p:spPr>
          <a:xfrm>
            <a:off x="393192" y="1143000"/>
            <a:ext cx="5086350" cy="4983163"/>
          </a:xfrm>
        </p:spPr>
        <p:txBody>
          <a:bodyPr/>
          <a:lstStyle/>
          <a:p>
            <a:pPr marL="0" indent="0" eaLnBrk="1" hangingPunct="1">
              <a:tabLst>
                <a:tab pos="1485900" algn="l"/>
              </a:tabLst>
              <a:defRPr/>
            </a:pPr>
            <a:r>
              <a:rPr lang="en-US" dirty="0">
                <a:latin typeface="Arial Narrow" charset="0"/>
                <a:cs typeface="+mn-cs"/>
              </a:rPr>
              <a:t>Food covers and sneeze guards:</a:t>
            </a:r>
          </a:p>
          <a:p>
            <a:pPr lvl="1" eaLnBrk="1" hangingPunct="1">
              <a:tabLst>
                <a:tab pos="1485900" algn="l"/>
              </a:tabLst>
              <a:defRPr/>
            </a:pPr>
            <a:r>
              <a:rPr lang="en-US" dirty="0">
                <a:latin typeface="Arial Narrow" charset="0"/>
              </a:rPr>
              <a:t>Cover food and install sneeze guards to protect food from contaminants</a:t>
            </a:r>
          </a:p>
          <a:p>
            <a:pPr lvl="2" eaLnBrk="1" hangingPunct="1">
              <a:tabLst>
                <a:tab pos="1485900" algn="l"/>
              </a:tabLst>
              <a:defRPr/>
            </a:pPr>
            <a:r>
              <a:rPr lang="en-US" dirty="0">
                <a:latin typeface="Arial Narrow" charset="0"/>
              </a:rPr>
              <a:t>Covers protect food from contamination and help maintain food temperatures. </a:t>
            </a:r>
          </a:p>
        </p:txBody>
      </p:sp>
      <p:sp>
        <p:nvSpPr>
          <p:cNvPr id="189443"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7-3</a:t>
            </a:r>
          </a:p>
        </p:txBody>
      </p:sp>
      <p:sp>
        <p:nvSpPr>
          <p:cNvPr id="189444" name="Rectangle 9"/>
          <p:cNvSpPr>
            <a:spLocks noGrp="1" noChangeArrowheads="1"/>
          </p:cNvSpPr>
          <p:nvPr>
            <p:ph type="title"/>
          </p:nvPr>
        </p:nvSpPr>
        <p:spPr>
          <a:xfrm>
            <a:off x="393192" y="158750"/>
            <a:ext cx="8240713" cy="519112"/>
          </a:xfrm>
        </p:spPr>
        <p:txBody>
          <a:bodyPr/>
          <a:lstStyle/>
          <a:p>
            <a:pPr eaLnBrk="1" hangingPunct="1">
              <a:defRPr/>
            </a:pPr>
            <a:r>
              <a:rPr lang="en-US" dirty="0">
                <a:latin typeface="Arial Narrow" charset="0"/>
                <a:cs typeface="+mj-cs"/>
              </a:rPr>
              <a:t>Guidelines for Holding Food</a:t>
            </a:r>
          </a:p>
        </p:txBody>
      </p:sp>
      <p:pic>
        <p:nvPicPr>
          <p:cNvPr id="2" name="Picture 1" descr="6e_c07_02_LidsOnPots_rc.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4816" y="1243013"/>
            <a:ext cx="2100072" cy="131978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9"/>
          <p:cNvSpPr>
            <a:spLocks noGrp="1" noChangeArrowheads="1"/>
          </p:cNvSpPr>
          <p:nvPr>
            <p:ph type="title"/>
          </p:nvPr>
        </p:nvSpPr>
        <p:spPr>
          <a:xfrm>
            <a:off x="390525" y="158750"/>
            <a:ext cx="8245475" cy="519112"/>
          </a:xfrm>
        </p:spPr>
        <p:txBody>
          <a:bodyPr/>
          <a:lstStyle/>
          <a:p>
            <a:pPr eaLnBrk="1" hangingPunct="1">
              <a:defRPr/>
            </a:pPr>
            <a:r>
              <a:rPr lang="en-US" dirty="0">
                <a:latin typeface="Arial Narrow" charset="0"/>
                <a:cs typeface="+mj-cs"/>
              </a:rPr>
              <a:t>How Food Becomes Unsafe </a:t>
            </a:r>
          </a:p>
        </p:txBody>
      </p:sp>
      <p:sp>
        <p:nvSpPr>
          <p:cNvPr id="15362" name="Rectangle 3"/>
          <p:cNvSpPr>
            <a:spLocks noGrp="1" noChangeArrowheads="1"/>
          </p:cNvSpPr>
          <p:nvPr>
            <p:ph idx="1"/>
          </p:nvPr>
        </p:nvSpPr>
        <p:spPr>
          <a:xfrm>
            <a:off x="390525" y="1143000"/>
            <a:ext cx="5402263" cy="4983163"/>
          </a:xfrm>
        </p:spPr>
        <p:txBody>
          <a:bodyPr/>
          <a:lstStyle/>
          <a:p>
            <a:pPr marL="0" indent="0" eaLnBrk="1" hangingPunct="1">
              <a:buFont typeface="Wingdings" pitchFamily="2" charset="2"/>
              <a:buNone/>
              <a:defRPr/>
            </a:pPr>
            <a:r>
              <a:rPr lang="en-US" dirty="0" smtClean="0">
                <a:ea typeface="+mn-ea"/>
                <a:cs typeface="+mn-cs"/>
              </a:rPr>
              <a:t>Poor </a:t>
            </a:r>
            <a:r>
              <a:rPr lang="en-US" dirty="0">
                <a:ea typeface="+mn-ea"/>
                <a:cs typeface="+mn-cs"/>
              </a:rPr>
              <a:t>c</a:t>
            </a:r>
            <a:r>
              <a:rPr lang="en-US" dirty="0" smtClean="0">
                <a:ea typeface="+mn-ea"/>
                <a:cs typeface="+mn-cs"/>
              </a:rPr>
              <a:t>leaning and sanitizing: </a:t>
            </a:r>
          </a:p>
          <a:p>
            <a:pPr marL="347472" lvl="1" indent="-347472" eaLnBrk="1" hangingPunct="1">
              <a:lnSpc>
                <a:spcPct val="100000"/>
              </a:lnSpc>
              <a:spcBef>
                <a:spcPts val="900"/>
              </a:spcBef>
              <a:buFont typeface="Wingdings" pitchFamily="2" charset="2"/>
              <a:buChar char="l"/>
              <a:defRPr/>
            </a:pPr>
            <a:r>
              <a:rPr lang="en-US" dirty="0" smtClean="0"/>
              <a:t>Equipment and utensils are not washed, rinsed, and sanitized between uses.</a:t>
            </a:r>
          </a:p>
          <a:p>
            <a:pPr marL="347472" lvl="1" indent="-347472" eaLnBrk="1" hangingPunct="1">
              <a:lnSpc>
                <a:spcPct val="100000"/>
              </a:lnSpc>
              <a:spcBef>
                <a:spcPts val="900"/>
              </a:spcBef>
              <a:buFont typeface="Wingdings" pitchFamily="2" charset="2"/>
              <a:buChar char="l"/>
              <a:defRPr/>
            </a:pPr>
            <a:r>
              <a:rPr lang="en-US" dirty="0" smtClean="0"/>
              <a:t>Food contact surfaces are wiped clean instead of being washed rinsed, and sanitized</a:t>
            </a:r>
          </a:p>
          <a:p>
            <a:pPr marL="347472" lvl="1" indent="-347472" eaLnBrk="1" hangingPunct="1">
              <a:lnSpc>
                <a:spcPct val="100000"/>
              </a:lnSpc>
              <a:spcBef>
                <a:spcPts val="900"/>
              </a:spcBef>
              <a:buFont typeface="Wingdings" pitchFamily="2" charset="2"/>
              <a:buChar char="l"/>
              <a:defRPr/>
            </a:pPr>
            <a:r>
              <a:rPr lang="en-US" dirty="0" smtClean="0"/>
              <a:t>Wiping cloths are not stored in a sanitizer solution between uses.</a:t>
            </a:r>
          </a:p>
          <a:p>
            <a:pPr marL="347472" lvl="1" indent="-347472" eaLnBrk="1" hangingPunct="1">
              <a:lnSpc>
                <a:spcPct val="100000"/>
              </a:lnSpc>
              <a:spcBef>
                <a:spcPts val="900"/>
              </a:spcBef>
              <a:buFont typeface="Wingdings" pitchFamily="2" charset="2"/>
              <a:buChar char="l"/>
              <a:defRPr/>
            </a:pPr>
            <a:r>
              <a:rPr lang="en-US" dirty="0" smtClean="0"/>
              <a:t>Sanitizer solution was not prepared correctly</a:t>
            </a:r>
          </a:p>
          <a:p>
            <a:pPr marL="114300" lvl="1" indent="0" eaLnBrk="1" hangingPunct="1">
              <a:buFont typeface="Wingdings" pitchFamily="2" charset="2"/>
              <a:buNone/>
              <a:defRPr/>
            </a:pPr>
            <a:endParaRPr lang="en-US" dirty="0" smtClean="0"/>
          </a:p>
        </p:txBody>
      </p:sp>
      <p:sp>
        <p:nvSpPr>
          <p:cNvPr id="30724" name="Text Box 1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1-18</a:t>
            </a:r>
          </a:p>
        </p:txBody>
      </p:sp>
      <p:sp>
        <p:nvSpPr>
          <p:cNvPr id="64516" name="TextBox 6"/>
          <p:cNvSpPr txBox="1">
            <a:spLocks noChangeArrowheads="1"/>
          </p:cNvSpPr>
          <p:nvPr/>
        </p:nvSpPr>
        <p:spPr bwMode="auto">
          <a:xfrm>
            <a:off x="6629400" y="3038475"/>
            <a:ext cx="1714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FFFFFF"/>
                </a:solidFill>
                <a:latin typeface="Arial" charset="0"/>
                <a:ea typeface="ＭＳ Ｐゴシック" charset="0"/>
                <a:cs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r>
              <a:rPr lang="en-US" sz="1200"/>
              <a:t>Pg  1.5 SSF 6e</a:t>
            </a:r>
          </a:p>
        </p:txBody>
      </p:sp>
      <p:pic>
        <p:nvPicPr>
          <p:cNvPr id="8" name="Picture 7" descr="6e_c01_5_poorcleaning.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3355" y="1243013"/>
            <a:ext cx="2103120" cy="165201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body" idx="1"/>
          </p:nvPr>
        </p:nvSpPr>
        <p:spPr>
          <a:xfrm>
            <a:off x="393192" y="1143000"/>
            <a:ext cx="5086350" cy="4983163"/>
          </a:xfrm>
        </p:spPr>
        <p:txBody>
          <a:bodyPr/>
          <a:lstStyle/>
          <a:p>
            <a:pPr marL="0" indent="0" eaLnBrk="1" hangingPunct="1">
              <a:defRPr/>
            </a:pPr>
            <a:r>
              <a:rPr lang="en-US" dirty="0">
                <a:latin typeface="Arial Narrow" charset="0"/>
                <a:cs typeface="+mn-cs"/>
              </a:rPr>
              <a:t>Temperature:</a:t>
            </a:r>
            <a:endParaRPr lang="en-US" sz="2000" i="1" dirty="0">
              <a:solidFill>
                <a:srgbClr val="000000"/>
              </a:solidFill>
              <a:latin typeface="Arial Narrow" charset="0"/>
              <a:cs typeface="+mn-cs"/>
            </a:endParaRPr>
          </a:p>
          <a:p>
            <a:pPr lvl="1" eaLnBrk="1" hangingPunct="1">
              <a:defRPr/>
            </a:pPr>
            <a:r>
              <a:rPr lang="en-US" dirty="0">
                <a:solidFill>
                  <a:srgbClr val="000000"/>
                </a:solidFill>
                <a:latin typeface="Arial Narrow" charset="0"/>
              </a:rPr>
              <a:t>Hold TCS food at the right temperature</a:t>
            </a:r>
          </a:p>
          <a:p>
            <a:pPr lvl="2" eaLnBrk="1" hangingPunct="1">
              <a:defRPr/>
            </a:pPr>
            <a:r>
              <a:rPr lang="en-US" dirty="0">
                <a:solidFill>
                  <a:schemeClr val="tx2"/>
                </a:solidFill>
                <a:latin typeface="Arial Narrow" charset="0"/>
              </a:rPr>
              <a:t>Hot food: 135</a:t>
            </a:r>
            <a:r>
              <a:rPr lang="en-US" b="1" dirty="0">
                <a:solidFill>
                  <a:schemeClr val="tx2"/>
                </a:solidFill>
                <a:latin typeface="Arial Narrow" charset="0"/>
              </a:rPr>
              <a:t>°</a:t>
            </a:r>
            <a:r>
              <a:rPr lang="en-US" dirty="0">
                <a:solidFill>
                  <a:schemeClr val="tx2"/>
                </a:solidFill>
                <a:latin typeface="Arial Narrow" charset="0"/>
              </a:rPr>
              <a:t>F(57</a:t>
            </a:r>
            <a:r>
              <a:rPr lang="en-US" b="1" dirty="0">
                <a:solidFill>
                  <a:schemeClr val="tx2"/>
                </a:solidFill>
                <a:latin typeface="Arial Narrow" charset="0"/>
              </a:rPr>
              <a:t>°</a:t>
            </a:r>
            <a:r>
              <a:rPr lang="en-US" dirty="0">
                <a:solidFill>
                  <a:schemeClr val="tx2"/>
                </a:solidFill>
                <a:latin typeface="Arial Narrow" charset="0"/>
              </a:rPr>
              <a:t>C) or higher </a:t>
            </a:r>
          </a:p>
          <a:p>
            <a:pPr lvl="2" eaLnBrk="1" hangingPunct="1">
              <a:defRPr/>
            </a:pPr>
            <a:r>
              <a:rPr lang="en-US" dirty="0">
                <a:solidFill>
                  <a:schemeClr val="tx2"/>
                </a:solidFill>
                <a:latin typeface="Arial Narrow" charset="0"/>
              </a:rPr>
              <a:t>Cold food: 41</a:t>
            </a:r>
            <a:r>
              <a:rPr lang="en-US" b="1" dirty="0">
                <a:solidFill>
                  <a:schemeClr val="tx2"/>
                </a:solidFill>
                <a:latin typeface="Arial Narrow" charset="0"/>
              </a:rPr>
              <a:t>°</a:t>
            </a:r>
            <a:r>
              <a:rPr lang="en-US" dirty="0">
                <a:solidFill>
                  <a:schemeClr val="tx2"/>
                </a:solidFill>
                <a:latin typeface="Arial Narrow" charset="0"/>
              </a:rPr>
              <a:t>F(5</a:t>
            </a:r>
            <a:r>
              <a:rPr lang="en-US" b="1" dirty="0">
                <a:solidFill>
                  <a:schemeClr val="tx2"/>
                </a:solidFill>
                <a:latin typeface="Arial Narrow" charset="0"/>
              </a:rPr>
              <a:t>°</a:t>
            </a:r>
            <a:r>
              <a:rPr lang="en-US" dirty="0">
                <a:solidFill>
                  <a:schemeClr val="tx2"/>
                </a:solidFill>
                <a:latin typeface="Arial Narrow" charset="0"/>
              </a:rPr>
              <a:t>C) or lower</a:t>
            </a:r>
            <a:endParaRPr lang="en-US" dirty="0">
              <a:solidFill>
                <a:srgbClr val="000000"/>
              </a:solidFill>
              <a:latin typeface="Arial Narrow" charset="0"/>
            </a:endParaRPr>
          </a:p>
          <a:p>
            <a:pPr lvl="1" eaLnBrk="1" hangingPunct="1">
              <a:defRPr/>
            </a:pPr>
            <a:r>
              <a:rPr lang="en-US" dirty="0">
                <a:solidFill>
                  <a:srgbClr val="000000"/>
                </a:solidFill>
                <a:latin typeface="Arial Narrow" charset="0"/>
              </a:rPr>
              <a:t>Check temperatures at least every 4 hours</a:t>
            </a:r>
          </a:p>
          <a:p>
            <a:pPr lvl="2" eaLnBrk="1" hangingPunct="1">
              <a:defRPr/>
            </a:pPr>
            <a:r>
              <a:rPr lang="en-US" dirty="0">
                <a:solidFill>
                  <a:schemeClr val="tx2"/>
                </a:solidFill>
                <a:latin typeface="Arial Narrow" charset="0"/>
              </a:rPr>
              <a:t>Throw out food not at 41</a:t>
            </a:r>
            <a:r>
              <a:rPr lang="en-US" b="1" dirty="0">
                <a:solidFill>
                  <a:schemeClr val="tx2"/>
                </a:solidFill>
                <a:latin typeface="Arial Narrow" charset="0"/>
              </a:rPr>
              <a:t>°</a:t>
            </a:r>
            <a:r>
              <a:rPr lang="en-US" dirty="0">
                <a:solidFill>
                  <a:schemeClr val="tx2"/>
                </a:solidFill>
                <a:latin typeface="Arial Narrow" charset="0"/>
              </a:rPr>
              <a:t>F (5</a:t>
            </a:r>
            <a:r>
              <a:rPr lang="en-US" b="1" dirty="0">
                <a:solidFill>
                  <a:schemeClr val="tx2"/>
                </a:solidFill>
                <a:latin typeface="Arial Narrow" charset="0"/>
              </a:rPr>
              <a:t>°</a:t>
            </a:r>
            <a:r>
              <a:rPr lang="en-US" dirty="0">
                <a:solidFill>
                  <a:schemeClr val="tx2"/>
                </a:solidFill>
                <a:latin typeface="Arial Narrow" charset="0"/>
              </a:rPr>
              <a:t>C) or lower </a:t>
            </a:r>
          </a:p>
          <a:p>
            <a:pPr lvl="2" eaLnBrk="1" hangingPunct="1">
              <a:defRPr/>
            </a:pPr>
            <a:r>
              <a:rPr lang="en-US" dirty="0">
                <a:solidFill>
                  <a:schemeClr val="tx2"/>
                </a:solidFill>
                <a:latin typeface="Arial Narrow" charset="0"/>
              </a:rPr>
              <a:t>Check temperatures every 2 hours to leave time for corrective action</a:t>
            </a:r>
            <a:endParaRPr lang="en-US" dirty="0">
              <a:solidFill>
                <a:srgbClr val="000000"/>
              </a:solidFill>
              <a:latin typeface="Arial Narrow" charset="0"/>
            </a:endParaRPr>
          </a:p>
          <a:p>
            <a:pPr marL="1028700" lvl="2" indent="-342900" eaLnBrk="1" hangingPunct="1">
              <a:defRPr/>
            </a:pPr>
            <a:endParaRPr lang="en-US" dirty="0">
              <a:solidFill>
                <a:srgbClr val="000000"/>
              </a:solidFill>
              <a:latin typeface="Arial Narrow" charset="0"/>
            </a:endParaRPr>
          </a:p>
        </p:txBody>
      </p:sp>
      <p:sp>
        <p:nvSpPr>
          <p:cNvPr id="190467"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7-4</a:t>
            </a:r>
          </a:p>
        </p:txBody>
      </p:sp>
      <p:sp>
        <p:nvSpPr>
          <p:cNvPr id="190468" name="Rectangle 8"/>
          <p:cNvSpPr>
            <a:spLocks noGrp="1" noChangeArrowheads="1"/>
          </p:cNvSpPr>
          <p:nvPr>
            <p:ph type="title"/>
          </p:nvPr>
        </p:nvSpPr>
        <p:spPr>
          <a:xfrm>
            <a:off x="393192" y="158750"/>
            <a:ext cx="8240713" cy="519112"/>
          </a:xfrm>
        </p:spPr>
        <p:txBody>
          <a:bodyPr/>
          <a:lstStyle/>
          <a:p>
            <a:pPr eaLnBrk="1" hangingPunct="1">
              <a:defRPr/>
            </a:pPr>
            <a:r>
              <a:rPr lang="en-US" dirty="0">
                <a:latin typeface="Arial Narrow" charset="0"/>
                <a:cs typeface="+mj-cs"/>
              </a:rPr>
              <a:t>Guidelines for Holding Food</a:t>
            </a:r>
          </a:p>
        </p:txBody>
      </p:sp>
      <p:pic>
        <p:nvPicPr>
          <p:cNvPr id="2" name="Picture 1" descr="6e_c07_0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body" idx="1"/>
          </p:nvPr>
        </p:nvSpPr>
        <p:spPr>
          <a:xfrm>
            <a:off x="393192" y="1143000"/>
            <a:ext cx="5086350" cy="4983163"/>
          </a:xfrm>
        </p:spPr>
        <p:txBody>
          <a:bodyPr/>
          <a:lstStyle/>
          <a:p>
            <a:pPr marL="0" indent="0" eaLnBrk="1" hangingPunct="1">
              <a:tabLst>
                <a:tab pos="571500" algn="l"/>
              </a:tabLst>
              <a:defRPr/>
            </a:pPr>
            <a:r>
              <a:rPr lang="en-US" dirty="0">
                <a:latin typeface="Arial Narrow" charset="0"/>
                <a:cs typeface="+mn-cs"/>
              </a:rPr>
              <a:t>Temperature: </a:t>
            </a:r>
            <a:r>
              <a:rPr lang="en-US" sz="2000" i="1" dirty="0">
                <a:latin typeface="Arial Narrow" charset="0"/>
                <a:cs typeface="+mn-cs"/>
              </a:rPr>
              <a:t>continued</a:t>
            </a:r>
            <a:endParaRPr lang="en-US" sz="1800" i="1" dirty="0">
              <a:solidFill>
                <a:srgbClr val="000000"/>
              </a:solidFill>
              <a:latin typeface="Arial Narrow" charset="0"/>
              <a:cs typeface="+mn-cs"/>
            </a:endParaRPr>
          </a:p>
          <a:p>
            <a:pPr lvl="1" eaLnBrk="1" hangingPunct="1">
              <a:tabLst>
                <a:tab pos="571500" algn="l"/>
              </a:tabLst>
              <a:defRPr/>
            </a:pPr>
            <a:r>
              <a:rPr lang="en-US" dirty="0">
                <a:solidFill>
                  <a:srgbClr val="000000"/>
                </a:solidFill>
                <a:latin typeface="Arial Narrow" charset="0"/>
              </a:rPr>
              <a:t>Never use hot-holding equipment to reheat food unless it</a:t>
            </a:r>
            <a:r>
              <a:rPr lang="ja-JP" altLang="en-US" dirty="0">
                <a:solidFill>
                  <a:srgbClr val="000000"/>
                </a:solidFill>
                <a:latin typeface="Arial Narrow" charset="0"/>
              </a:rPr>
              <a:t>’</a:t>
            </a:r>
            <a:r>
              <a:rPr lang="en-US" dirty="0">
                <a:solidFill>
                  <a:srgbClr val="000000"/>
                </a:solidFill>
                <a:latin typeface="Arial Narrow" charset="0"/>
              </a:rPr>
              <a:t>s designed for it</a:t>
            </a:r>
          </a:p>
          <a:p>
            <a:pPr lvl="2" eaLnBrk="1" hangingPunct="1">
              <a:tabLst>
                <a:tab pos="571500" algn="l"/>
              </a:tabLst>
              <a:defRPr/>
            </a:pPr>
            <a:r>
              <a:rPr lang="en-US" dirty="0">
                <a:solidFill>
                  <a:srgbClr val="000000"/>
                </a:solidFill>
                <a:latin typeface="Arial Narrow" charset="0"/>
              </a:rPr>
              <a:t>Reheat food correctly, and then move it into a holding unit</a:t>
            </a:r>
          </a:p>
        </p:txBody>
      </p:sp>
      <p:sp>
        <p:nvSpPr>
          <p:cNvPr id="191491" name="Text Box 1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7-5</a:t>
            </a:r>
          </a:p>
        </p:txBody>
      </p:sp>
      <p:sp>
        <p:nvSpPr>
          <p:cNvPr id="191492" name="Rectangle 14"/>
          <p:cNvSpPr>
            <a:spLocks noGrp="1" noChangeArrowheads="1"/>
          </p:cNvSpPr>
          <p:nvPr>
            <p:ph type="title"/>
          </p:nvPr>
        </p:nvSpPr>
        <p:spPr>
          <a:xfrm>
            <a:off x="393192" y="158750"/>
            <a:ext cx="8240713" cy="519112"/>
          </a:xfrm>
        </p:spPr>
        <p:txBody>
          <a:bodyPr/>
          <a:lstStyle/>
          <a:p>
            <a:pPr eaLnBrk="1" hangingPunct="1">
              <a:defRPr/>
            </a:pPr>
            <a:r>
              <a:rPr lang="en-US" dirty="0">
                <a:latin typeface="Arial Narrow" charset="0"/>
                <a:cs typeface="+mj-cs"/>
              </a:rPr>
              <a:t>Guidelines for Holding Food</a:t>
            </a:r>
          </a:p>
        </p:txBody>
      </p:sp>
      <p:pic>
        <p:nvPicPr>
          <p:cNvPr id="7" name="Picture 6" descr="6e_c07_0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3"/>
          <p:cNvSpPr>
            <a:spLocks noGrp="1" noChangeArrowheads="1"/>
          </p:cNvSpPr>
          <p:nvPr>
            <p:ph type="body" sz="half" idx="1"/>
          </p:nvPr>
        </p:nvSpPr>
        <p:spPr>
          <a:xfrm>
            <a:off x="393192" y="1143000"/>
            <a:ext cx="5673725" cy="5178425"/>
          </a:xfrm>
        </p:spPr>
        <p:txBody>
          <a:bodyPr/>
          <a:lstStyle/>
          <a:p>
            <a:pPr eaLnBrk="1" hangingPunct="1">
              <a:lnSpc>
                <a:spcPct val="80000"/>
              </a:lnSpc>
              <a:defRPr/>
            </a:pPr>
            <a:r>
              <a:rPr lang="en-US" dirty="0">
                <a:latin typeface="Arial Narrow" charset="0"/>
                <a:cs typeface="+mn-cs"/>
              </a:rPr>
              <a:t>Cold food can be held without temperature control for up to </a:t>
            </a:r>
            <a:r>
              <a:rPr lang="en-US" dirty="0" smtClean="0">
                <a:latin typeface="Arial Narrow" charset="0"/>
                <a:cs typeface="+mn-cs"/>
              </a:rPr>
              <a:t>6 </a:t>
            </a:r>
            <a:r>
              <a:rPr lang="en-US" dirty="0">
                <a:latin typeface="Arial Narrow" charset="0"/>
                <a:cs typeface="+mn-cs"/>
              </a:rPr>
              <a:t>hours if:</a:t>
            </a:r>
            <a:r>
              <a:rPr lang="en-US" sz="2000" dirty="0">
                <a:latin typeface="Arial Narrow" charset="0"/>
                <a:cs typeface="+mn-cs"/>
              </a:rPr>
              <a:t> </a:t>
            </a:r>
          </a:p>
          <a:p>
            <a:pPr lvl="1" eaLnBrk="1" hangingPunct="1">
              <a:lnSpc>
                <a:spcPct val="80000"/>
              </a:lnSpc>
              <a:defRPr/>
            </a:pPr>
            <a:r>
              <a:rPr lang="en-US" dirty="0">
                <a:latin typeface="Arial Narrow" charset="0"/>
              </a:rPr>
              <a:t>It was held at 41°F (5°C) or lower before removing it from refrigeration</a:t>
            </a:r>
          </a:p>
          <a:p>
            <a:pPr lvl="1" eaLnBrk="1" hangingPunct="1">
              <a:lnSpc>
                <a:spcPct val="80000"/>
              </a:lnSpc>
              <a:defRPr/>
            </a:pPr>
            <a:r>
              <a:rPr lang="en-US" dirty="0">
                <a:latin typeface="Arial Narrow" charset="0"/>
              </a:rPr>
              <a:t>It does not exceed 70°F (21°C) during service</a:t>
            </a:r>
          </a:p>
          <a:p>
            <a:pPr lvl="2" eaLnBrk="1" hangingPunct="1">
              <a:lnSpc>
                <a:spcPct val="80000"/>
              </a:lnSpc>
              <a:defRPr/>
            </a:pPr>
            <a:r>
              <a:rPr lang="en-US" dirty="0">
                <a:latin typeface="Arial Narrow" charset="0"/>
              </a:rPr>
              <a:t>Throw  out food that exceeds this temperature</a:t>
            </a:r>
          </a:p>
          <a:p>
            <a:pPr lvl="1" eaLnBrk="1" hangingPunct="1">
              <a:lnSpc>
                <a:spcPct val="80000"/>
              </a:lnSpc>
              <a:defRPr/>
            </a:pPr>
            <a:r>
              <a:rPr lang="en-US" dirty="0">
                <a:latin typeface="Arial Narrow" charset="0"/>
              </a:rPr>
              <a:t>It has a label specifying:</a:t>
            </a:r>
          </a:p>
          <a:p>
            <a:pPr lvl="2" eaLnBrk="1" hangingPunct="1">
              <a:lnSpc>
                <a:spcPct val="80000"/>
              </a:lnSpc>
              <a:defRPr/>
            </a:pPr>
            <a:r>
              <a:rPr lang="en-US" dirty="0">
                <a:latin typeface="Arial Narrow" charset="0"/>
              </a:rPr>
              <a:t>Time it was removed from refrigeration</a:t>
            </a:r>
          </a:p>
          <a:p>
            <a:pPr lvl="2" eaLnBrk="1" hangingPunct="1">
              <a:lnSpc>
                <a:spcPct val="80000"/>
              </a:lnSpc>
              <a:defRPr/>
            </a:pPr>
            <a:r>
              <a:rPr lang="en-US" dirty="0">
                <a:latin typeface="Arial Narrow" charset="0"/>
              </a:rPr>
              <a:t>Time it must be thrown out</a:t>
            </a:r>
          </a:p>
          <a:p>
            <a:pPr lvl="1" eaLnBrk="1" hangingPunct="1">
              <a:lnSpc>
                <a:spcPct val="80000"/>
              </a:lnSpc>
              <a:defRPr/>
            </a:pPr>
            <a:r>
              <a:rPr lang="en-US" dirty="0">
                <a:latin typeface="Arial Narrow" charset="0"/>
              </a:rPr>
              <a:t>It is sold, served, or thrown out within 6 hours</a:t>
            </a:r>
          </a:p>
        </p:txBody>
      </p:sp>
      <p:sp>
        <p:nvSpPr>
          <p:cNvPr id="192515" name="Rectangle 4"/>
          <p:cNvSpPr>
            <a:spLocks noChangeArrowheads="1"/>
          </p:cNvSpPr>
          <p:nvPr/>
        </p:nvSpPr>
        <p:spPr bwMode="auto">
          <a:xfrm>
            <a:off x="6897688" y="1612900"/>
            <a:ext cx="1789112" cy="22733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cs typeface="+mn-cs"/>
            </a:endParaRPr>
          </a:p>
        </p:txBody>
      </p:sp>
      <p:sp>
        <p:nvSpPr>
          <p:cNvPr id="192516"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7-6</a:t>
            </a:r>
          </a:p>
        </p:txBody>
      </p:sp>
      <p:sp>
        <p:nvSpPr>
          <p:cNvPr id="192517" name="Rectangle 9"/>
          <p:cNvSpPr>
            <a:spLocks noGrp="1" noChangeArrowheads="1"/>
          </p:cNvSpPr>
          <p:nvPr>
            <p:ph type="title"/>
          </p:nvPr>
        </p:nvSpPr>
        <p:spPr>
          <a:xfrm>
            <a:off x="393192" y="158750"/>
            <a:ext cx="8240713" cy="523875"/>
          </a:xfrm>
        </p:spPr>
        <p:txBody>
          <a:bodyPr/>
          <a:lstStyle/>
          <a:p>
            <a:pPr eaLnBrk="1" hangingPunct="1">
              <a:defRPr/>
            </a:pPr>
            <a:r>
              <a:rPr lang="en-US" dirty="0">
                <a:latin typeface="Arial Narrow" charset="0"/>
                <a:cs typeface="+mj-cs"/>
              </a:rPr>
              <a:t>Holding Food Without Temperature Control</a:t>
            </a:r>
          </a:p>
        </p:txBody>
      </p:sp>
      <p:pic>
        <p:nvPicPr>
          <p:cNvPr id="2" name="Picture 1" descr="6e_c07_03_PotatoSala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73126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4"/>
          <p:cNvSpPr>
            <a:spLocks noChangeArrowheads="1"/>
          </p:cNvSpPr>
          <p:nvPr/>
        </p:nvSpPr>
        <p:spPr bwMode="auto">
          <a:xfrm>
            <a:off x="6032500" y="2400300"/>
            <a:ext cx="2654300" cy="20637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cs typeface="+mn-cs"/>
            </a:endParaRPr>
          </a:p>
        </p:txBody>
      </p:sp>
      <p:sp>
        <p:nvSpPr>
          <p:cNvPr id="193539"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7-7</a:t>
            </a:r>
          </a:p>
        </p:txBody>
      </p:sp>
      <p:sp>
        <p:nvSpPr>
          <p:cNvPr id="193540" name="Rectangle 9"/>
          <p:cNvSpPr>
            <a:spLocks noGrp="1" noChangeArrowheads="1"/>
          </p:cNvSpPr>
          <p:nvPr>
            <p:ph type="title"/>
          </p:nvPr>
        </p:nvSpPr>
        <p:spPr>
          <a:xfrm>
            <a:off x="393192" y="158750"/>
            <a:ext cx="8240713" cy="523875"/>
          </a:xfrm>
        </p:spPr>
        <p:txBody>
          <a:bodyPr/>
          <a:lstStyle/>
          <a:p>
            <a:pPr eaLnBrk="1" hangingPunct="1">
              <a:defRPr/>
            </a:pPr>
            <a:r>
              <a:rPr lang="en-US" dirty="0">
                <a:latin typeface="Arial Narrow" charset="0"/>
                <a:cs typeface="+mj-cs"/>
              </a:rPr>
              <a:t>Holding Food Without Temperature Control</a:t>
            </a:r>
          </a:p>
        </p:txBody>
      </p:sp>
      <p:sp>
        <p:nvSpPr>
          <p:cNvPr id="193541" name="Rectangle 11"/>
          <p:cNvSpPr>
            <a:spLocks noGrp="1" noChangeArrowheads="1"/>
          </p:cNvSpPr>
          <p:nvPr>
            <p:ph type="body" idx="1"/>
          </p:nvPr>
        </p:nvSpPr>
        <p:spPr>
          <a:xfrm>
            <a:off x="393192" y="1143000"/>
            <a:ext cx="5673725" cy="4953794"/>
          </a:xfrm>
        </p:spPr>
        <p:txBody>
          <a:bodyPr/>
          <a:lstStyle/>
          <a:p>
            <a:pPr marL="0" indent="0" eaLnBrk="1" hangingPunct="1">
              <a:defRPr/>
            </a:pPr>
            <a:r>
              <a:rPr lang="en-US" dirty="0">
                <a:latin typeface="Arial Narrow" charset="0"/>
                <a:cs typeface="+mn-cs"/>
              </a:rPr>
              <a:t>Hot food can be held without temperature control for up to </a:t>
            </a:r>
            <a:r>
              <a:rPr lang="en-US" dirty="0" smtClean="0">
                <a:latin typeface="Arial Narrow" charset="0"/>
                <a:cs typeface="+mn-cs"/>
              </a:rPr>
              <a:t>4 </a:t>
            </a:r>
            <a:r>
              <a:rPr lang="en-US" dirty="0">
                <a:latin typeface="Arial Narrow" charset="0"/>
                <a:cs typeface="+mn-cs"/>
              </a:rPr>
              <a:t>hours if: </a:t>
            </a:r>
          </a:p>
          <a:p>
            <a:pPr lvl="1" eaLnBrk="1" hangingPunct="1">
              <a:defRPr/>
            </a:pPr>
            <a:r>
              <a:rPr lang="en-US" dirty="0">
                <a:latin typeface="Arial Narrow" charset="0"/>
              </a:rPr>
              <a:t>It was held at 135°F (57°C) or higher before removing it from temperature control</a:t>
            </a:r>
          </a:p>
          <a:p>
            <a:pPr lvl="1" eaLnBrk="1" hangingPunct="1">
              <a:defRPr/>
            </a:pPr>
            <a:r>
              <a:rPr lang="en-US" dirty="0">
                <a:latin typeface="Arial Narrow" charset="0"/>
              </a:rPr>
              <a:t>It has a label specifying when the item must be thrown out</a:t>
            </a:r>
          </a:p>
          <a:p>
            <a:pPr lvl="1" eaLnBrk="1" hangingPunct="1">
              <a:defRPr/>
            </a:pPr>
            <a:r>
              <a:rPr lang="en-US" dirty="0">
                <a:latin typeface="Arial Narrow" charset="0"/>
              </a:rPr>
              <a:t>It is sold, served, or thrown out within 4 hours</a:t>
            </a:r>
          </a:p>
          <a:p>
            <a:pPr marL="1682750" lvl="2" eaLnBrk="1" hangingPunct="1">
              <a:buFont typeface="Wingdings" charset="0"/>
              <a:buNone/>
              <a:defRPr/>
            </a:pPr>
            <a:endParaRPr lang="en-US" dirty="0">
              <a:latin typeface="Arial Narrow" charset="0"/>
            </a:endParaRPr>
          </a:p>
        </p:txBody>
      </p:sp>
      <p:pic>
        <p:nvPicPr>
          <p:cNvPr id="2" name="Picture 1" descr="6e_c07_04_BakedMos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69961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3"/>
          <p:cNvSpPr>
            <a:spLocks noGrp="1" noChangeArrowheads="1"/>
          </p:cNvSpPr>
          <p:nvPr>
            <p:ph type="body" idx="1"/>
          </p:nvPr>
        </p:nvSpPr>
        <p:spPr>
          <a:xfrm>
            <a:off x="393192" y="1143000"/>
            <a:ext cx="5559425" cy="4953793"/>
          </a:xfrm>
        </p:spPr>
        <p:txBody>
          <a:bodyPr/>
          <a:lstStyle/>
          <a:p>
            <a:pPr marL="0" indent="0" eaLnBrk="1" hangingPunct="1">
              <a:buFont typeface="Wingdings" pitchFamily="2" charset="2"/>
              <a:buNone/>
              <a:tabLst>
                <a:tab pos="1028700" algn="l"/>
              </a:tabLst>
              <a:defRPr/>
            </a:pPr>
            <a:r>
              <a:rPr lang="en-US" dirty="0" smtClean="0">
                <a:ea typeface="+mn-ea"/>
                <a:cs typeface="+mn-cs"/>
              </a:rPr>
              <a:t>Prevent contamination when serving food:</a:t>
            </a:r>
            <a:endParaRPr lang="en-US" sz="2000" i="1" dirty="0" smtClean="0">
              <a:solidFill>
                <a:srgbClr val="000000"/>
              </a:solidFill>
              <a:ea typeface="+mn-ea"/>
              <a:cs typeface="+mn-cs"/>
            </a:endParaRPr>
          </a:p>
          <a:p>
            <a:pPr lvl="1" eaLnBrk="1" hangingPunct="1">
              <a:buFont typeface="Wingdings" pitchFamily="2" charset="2"/>
              <a:buChar char="l"/>
              <a:tabLst>
                <a:tab pos="1028700" algn="l"/>
              </a:tabLst>
              <a:defRPr/>
            </a:pPr>
            <a:r>
              <a:rPr lang="en-US" dirty="0" smtClean="0">
                <a:solidFill>
                  <a:srgbClr val="000000"/>
                </a:solidFill>
              </a:rPr>
              <a:t>Wear single-use gloves whenever handling ready-to-eat food</a:t>
            </a:r>
          </a:p>
          <a:p>
            <a:pPr lvl="2" eaLnBrk="1" hangingPunct="1">
              <a:buFont typeface="Courier New" pitchFamily="49" charset="0"/>
              <a:buChar char="o"/>
              <a:tabLst>
                <a:tab pos="1028700" algn="l"/>
              </a:tabLst>
              <a:defRPr/>
            </a:pPr>
            <a:r>
              <a:rPr lang="en-US" dirty="0" smtClean="0">
                <a:solidFill>
                  <a:srgbClr val="000000"/>
                </a:solidFill>
              </a:rPr>
              <a:t>As and alternative use spatulas, tongs, deli sheets, or other utensils</a:t>
            </a:r>
          </a:p>
          <a:p>
            <a:pPr lvl="1" eaLnBrk="1" hangingPunct="1">
              <a:buFont typeface="Wingdings" pitchFamily="2" charset="2"/>
              <a:buChar char="l"/>
              <a:tabLst>
                <a:tab pos="1028700" algn="l"/>
              </a:tabLst>
              <a:defRPr/>
            </a:pPr>
            <a:r>
              <a:rPr lang="en-US" dirty="0" smtClean="0">
                <a:solidFill>
                  <a:srgbClr val="000000"/>
                </a:solidFill>
              </a:rPr>
              <a:t>Use clean and sanitized utensils for serving</a:t>
            </a:r>
          </a:p>
          <a:p>
            <a:pPr lvl="2" eaLnBrk="1" hangingPunct="1">
              <a:buFont typeface="Courier New" pitchFamily="49" charset="0"/>
              <a:buChar char="o"/>
              <a:tabLst>
                <a:tab pos="1028700" algn="l"/>
              </a:tabLst>
              <a:defRPr/>
            </a:pPr>
            <a:r>
              <a:rPr lang="en-US" dirty="0" smtClean="0">
                <a:solidFill>
                  <a:srgbClr val="000000"/>
                </a:solidFill>
              </a:rPr>
              <a:t>Use separate utensils for each food</a:t>
            </a:r>
          </a:p>
          <a:p>
            <a:pPr lvl="2" eaLnBrk="1" hangingPunct="1">
              <a:buFont typeface="Courier New" pitchFamily="49" charset="0"/>
              <a:buChar char="o"/>
              <a:tabLst>
                <a:tab pos="1028700" algn="l"/>
              </a:tabLst>
              <a:defRPr/>
            </a:pPr>
            <a:r>
              <a:rPr lang="en-US" dirty="0" smtClean="0">
                <a:solidFill>
                  <a:srgbClr val="000000"/>
                </a:solidFill>
              </a:rPr>
              <a:t>Clean and sanitize utensils after each task</a:t>
            </a:r>
          </a:p>
          <a:p>
            <a:pPr lvl="2" eaLnBrk="1" hangingPunct="1">
              <a:buFont typeface="Courier New" pitchFamily="49" charset="0"/>
              <a:buChar char="o"/>
              <a:tabLst>
                <a:tab pos="1028700" algn="l"/>
              </a:tabLst>
              <a:defRPr/>
            </a:pPr>
            <a:r>
              <a:rPr lang="en-US" dirty="0" smtClean="0">
                <a:solidFill>
                  <a:srgbClr val="000000"/>
                </a:solidFill>
              </a:rPr>
              <a:t>At minimum, clean and sanitize them at least </a:t>
            </a:r>
            <a:br>
              <a:rPr lang="en-US" dirty="0" smtClean="0">
                <a:solidFill>
                  <a:srgbClr val="000000"/>
                </a:solidFill>
              </a:rPr>
            </a:br>
            <a:r>
              <a:rPr lang="en-US" dirty="0" smtClean="0">
                <a:solidFill>
                  <a:srgbClr val="000000"/>
                </a:solidFill>
              </a:rPr>
              <a:t>once every four hours</a:t>
            </a:r>
          </a:p>
        </p:txBody>
      </p:sp>
      <p:sp>
        <p:nvSpPr>
          <p:cNvPr id="194564"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7-8</a:t>
            </a:r>
          </a:p>
        </p:txBody>
      </p:sp>
      <p:sp>
        <p:nvSpPr>
          <p:cNvPr id="194565" name="Rectangle 8"/>
          <p:cNvSpPr>
            <a:spLocks noGrp="1" noChangeArrowheads="1"/>
          </p:cNvSpPr>
          <p:nvPr>
            <p:ph type="title"/>
          </p:nvPr>
        </p:nvSpPr>
        <p:spPr>
          <a:xfrm>
            <a:off x="393192" y="158750"/>
            <a:ext cx="8240713" cy="523875"/>
          </a:xfrm>
        </p:spPr>
        <p:txBody>
          <a:bodyPr/>
          <a:lstStyle/>
          <a:p>
            <a:pPr eaLnBrk="1" hangingPunct="1">
              <a:defRPr/>
            </a:pPr>
            <a:r>
              <a:rPr lang="en-US" dirty="0">
                <a:latin typeface="Arial Narrow" charset="0"/>
                <a:cs typeface="+mj-cs"/>
              </a:rPr>
              <a:t>Kitchen Staff Guidelines</a:t>
            </a:r>
          </a:p>
        </p:txBody>
      </p:sp>
      <p:pic>
        <p:nvPicPr>
          <p:cNvPr id="2" name="Picture 1" descr="6e_c07_05_RoastBeef.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7864" y="1243013"/>
            <a:ext cx="2103120" cy="171795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3"/>
          <p:cNvSpPr>
            <a:spLocks noGrp="1" noChangeArrowheads="1"/>
          </p:cNvSpPr>
          <p:nvPr>
            <p:ph type="body" idx="1"/>
          </p:nvPr>
        </p:nvSpPr>
        <p:spPr>
          <a:xfrm>
            <a:off x="393192" y="1143000"/>
            <a:ext cx="5254625" cy="4983163"/>
          </a:xfrm>
        </p:spPr>
        <p:txBody>
          <a:bodyPr/>
          <a:lstStyle/>
          <a:p>
            <a:pPr marL="0" indent="0" eaLnBrk="1" hangingPunct="1">
              <a:defRPr/>
            </a:pPr>
            <a:r>
              <a:rPr lang="en-US" dirty="0">
                <a:latin typeface="Arial Narrow" charset="0"/>
                <a:cs typeface="+mn-cs"/>
              </a:rPr>
              <a:t>Prevent contamination when serving food:</a:t>
            </a:r>
            <a:r>
              <a:rPr lang="en-US" sz="2000" i="1" dirty="0">
                <a:solidFill>
                  <a:srgbClr val="000000"/>
                </a:solidFill>
                <a:latin typeface="Arial Narrow" charset="0"/>
                <a:cs typeface="+mn-cs"/>
              </a:rPr>
              <a:t> </a:t>
            </a:r>
            <a:r>
              <a:rPr lang="en-US" sz="2000" i="1" dirty="0">
                <a:latin typeface="Arial Narrow" charset="0"/>
                <a:cs typeface="+mn-cs"/>
              </a:rPr>
              <a:t>continued</a:t>
            </a:r>
            <a:endParaRPr lang="en-US" dirty="0">
              <a:solidFill>
                <a:srgbClr val="000000"/>
              </a:solidFill>
              <a:latin typeface="Arial Narrow" charset="0"/>
              <a:cs typeface="+mn-cs"/>
            </a:endParaRPr>
          </a:p>
          <a:p>
            <a:pPr lvl="1" eaLnBrk="1" hangingPunct="1">
              <a:defRPr/>
            </a:pPr>
            <a:r>
              <a:rPr lang="en-US" dirty="0">
                <a:solidFill>
                  <a:srgbClr val="000000"/>
                </a:solidFill>
                <a:latin typeface="Arial Narrow" charset="0"/>
              </a:rPr>
              <a:t>Store serving utensils correctly between uses</a:t>
            </a:r>
          </a:p>
          <a:p>
            <a:pPr lvl="2" eaLnBrk="1" hangingPunct="1">
              <a:defRPr/>
            </a:pPr>
            <a:r>
              <a:rPr lang="en-US" dirty="0">
                <a:solidFill>
                  <a:srgbClr val="000000"/>
                </a:solidFill>
                <a:latin typeface="Arial Narrow" charset="0"/>
              </a:rPr>
              <a:t>On a clean and sanitized food-contact surface</a:t>
            </a:r>
          </a:p>
          <a:p>
            <a:pPr lvl="2" eaLnBrk="1" hangingPunct="1">
              <a:defRPr/>
            </a:pPr>
            <a:r>
              <a:rPr lang="en-US" dirty="0">
                <a:solidFill>
                  <a:srgbClr val="000000"/>
                </a:solidFill>
                <a:latin typeface="Arial Narrow" charset="0"/>
              </a:rPr>
              <a:t>In the food with the handle extended above the container rim</a:t>
            </a:r>
          </a:p>
        </p:txBody>
      </p:sp>
      <p:sp>
        <p:nvSpPr>
          <p:cNvPr id="195588"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7-9</a:t>
            </a:r>
          </a:p>
        </p:txBody>
      </p:sp>
      <p:sp>
        <p:nvSpPr>
          <p:cNvPr id="195589" name="Rectangle 9"/>
          <p:cNvSpPr>
            <a:spLocks noGrp="1" noChangeArrowheads="1"/>
          </p:cNvSpPr>
          <p:nvPr>
            <p:ph type="title"/>
          </p:nvPr>
        </p:nvSpPr>
        <p:spPr>
          <a:xfrm>
            <a:off x="393192" y="158750"/>
            <a:ext cx="8240713" cy="523875"/>
          </a:xfrm>
        </p:spPr>
        <p:txBody>
          <a:bodyPr/>
          <a:lstStyle/>
          <a:p>
            <a:pPr eaLnBrk="1" hangingPunct="1">
              <a:defRPr/>
            </a:pPr>
            <a:r>
              <a:rPr lang="en-US" dirty="0">
                <a:latin typeface="Arial Narrow" charset="0"/>
                <a:cs typeface="+mj-cs"/>
              </a:rPr>
              <a:t>Kitchen Staff Guidelines for Serving Food</a:t>
            </a:r>
          </a:p>
        </p:txBody>
      </p:sp>
      <p:pic>
        <p:nvPicPr>
          <p:cNvPr id="2" name="Picture 1" descr="6e_c07_05_SoupLadl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4816" y="1243013"/>
            <a:ext cx="2100072" cy="132588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2" name="Rectangle 2"/>
          <p:cNvSpPr>
            <a:spLocks noGrp="1" noChangeArrowheads="1"/>
          </p:cNvSpPr>
          <p:nvPr>
            <p:ph type="body" idx="1"/>
          </p:nvPr>
        </p:nvSpPr>
        <p:spPr>
          <a:xfrm>
            <a:off x="393192" y="1143000"/>
            <a:ext cx="8240713" cy="457200"/>
          </a:xfrm>
        </p:spPr>
        <p:txBody>
          <a:bodyPr/>
          <a:lstStyle/>
          <a:p>
            <a:pPr eaLnBrk="1" hangingPunct="1">
              <a:defRPr/>
            </a:pPr>
            <a:r>
              <a:rPr lang="en-US" dirty="0">
                <a:latin typeface="Arial Narrow" charset="0"/>
                <a:cs typeface="+mn-cs"/>
              </a:rPr>
              <a:t>Handling Dishes and Glassware</a:t>
            </a:r>
            <a:endParaRPr lang="en-US" sz="1800" i="1" dirty="0">
              <a:solidFill>
                <a:srgbClr val="000000"/>
              </a:solidFill>
              <a:latin typeface="Arial Narrow" charset="0"/>
              <a:cs typeface="+mn-cs"/>
            </a:endParaRPr>
          </a:p>
          <a:p>
            <a:pPr lvl="2" eaLnBrk="1" hangingPunct="1">
              <a:buFont typeface="Wingdings" charset="0"/>
              <a:buNone/>
              <a:defRPr/>
            </a:pPr>
            <a:endParaRPr lang="en-US" dirty="0">
              <a:solidFill>
                <a:srgbClr val="000000"/>
              </a:solidFill>
              <a:latin typeface="Arial Narrow" charset="0"/>
            </a:endParaRPr>
          </a:p>
        </p:txBody>
      </p:sp>
      <p:sp>
        <p:nvSpPr>
          <p:cNvPr id="196624" name="Text Box 2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7-10</a:t>
            </a:r>
          </a:p>
        </p:txBody>
      </p:sp>
      <p:sp>
        <p:nvSpPr>
          <p:cNvPr id="196625" name="Rectangle 30"/>
          <p:cNvSpPr>
            <a:spLocks noGrp="1" noChangeArrowheads="1"/>
          </p:cNvSpPr>
          <p:nvPr>
            <p:ph type="title"/>
          </p:nvPr>
        </p:nvSpPr>
        <p:spPr>
          <a:xfrm>
            <a:off x="393192" y="158750"/>
            <a:ext cx="8240713" cy="523875"/>
          </a:xfrm>
        </p:spPr>
        <p:txBody>
          <a:bodyPr/>
          <a:lstStyle/>
          <a:p>
            <a:pPr eaLnBrk="1" hangingPunct="1">
              <a:defRPr/>
            </a:pPr>
            <a:r>
              <a:rPr lang="en-US" dirty="0">
                <a:latin typeface="Arial Narrow" charset="0"/>
                <a:cs typeface="+mj-cs"/>
              </a:rPr>
              <a:t>Service Staff Guidelines for Serving Food</a:t>
            </a:r>
          </a:p>
        </p:txBody>
      </p:sp>
      <p:pic>
        <p:nvPicPr>
          <p:cNvPr id="2" name="Picture 1" descr="6e_c07_06_CarryYes_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0175" y="2040763"/>
            <a:ext cx="1088136" cy="1368552"/>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4926" y="2042674"/>
            <a:ext cx="1088136" cy="1364729"/>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09677" y="2042674"/>
            <a:ext cx="1088136" cy="1364729"/>
          </a:xfrm>
          <a:prstGeom prst="rect">
            <a:avLst/>
          </a:prstGeom>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14428" y="2042287"/>
            <a:ext cx="1088136" cy="1365504"/>
          </a:xfrm>
          <a:prstGeom prst="rect">
            <a:avLst/>
          </a:prstGeom>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19177" y="2042674"/>
            <a:ext cx="1088136" cy="1364729"/>
          </a:xfrm>
          <a:prstGeom prst="rect">
            <a:avLst/>
          </a:prstGeom>
        </p:spPr>
      </p:pic>
      <p:pic>
        <p:nvPicPr>
          <p:cNvPr id="23" name="Picture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00175" y="3534728"/>
            <a:ext cx="1088136" cy="1368552"/>
          </a:xfrm>
          <a:prstGeom prst="rect">
            <a:avLst/>
          </a:prstGeom>
        </p:spPr>
      </p:pic>
      <p:pic>
        <p:nvPicPr>
          <p:cNvPr id="24" name="Picture 2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704926" y="3540056"/>
            <a:ext cx="1088136" cy="1357896"/>
          </a:xfrm>
          <a:prstGeom prst="rect">
            <a:avLst/>
          </a:prstGeom>
        </p:spPr>
      </p:pic>
      <p:pic>
        <p:nvPicPr>
          <p:cNvPr id="25" name="Picture 2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009677" y="3538540"/>
            <a:ext cx="1088136" cy="1360927"/>
          </a:xfrm>
          <a:prstGeom prst="rect">
            <a:avLst/>
          </a:prstGeom>
        </p:spPr>
      </p:pic>
      <p:pic>
        <p:nvPicPr>
          <p:cNvPr id="26" name="Picture 2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314428" y="3536252"/>
            <a:ext cx="1088136" cy="1365504"/>
          </a:xfrm>
          <a:prstGeom prst="rect">
            <a:avLst/>
          </a:prstGeom>
        </p:spPr>
      </p:pic>
      <p:pic>
        <p:nvPicPr>
          <p:cNvPr id="27" name="Picture 2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619177" y="3538159"/>
            <a:ext cx="1088136" cy="1361689"/>
          </a:xfrm>
          <a:prstGeom prst="rect">
            <a:avLst/>
          </a:prstGeom>
        </p:spPr>
      </p:pic>
      <p:sp>
        <p:nvSpPr>
          <p:cNvPr id="3" name="TextBox 2"/>
          <p:cNvSpPr txBox="1"/>
          <p:nvPr/>
        </p:nvSpPr>
        <p:spPr>
          <a:xfrm>
            <a:off x="393192" y="1978890"/>
            <a:ext cx="1016000" cy="323165"/>
          </a:xfrm>
          <a:prstGeom prst="rect">
            <a:avLst/>
          </a:prstGeom>
          <a:noFill/>
        </p:spPr>
        <p:txBody>
          <a:bodyPr wrap="square" tIns="0" rtlCol="0">
            <a:spAutoFit/>
          </a:bodyPr>
          <a:lstStyle/>
          <a:p>
            <a:pPr>
              <a:spcAft>
                <a:spcPts val="600"/>
              </a:spcAft>
            </a:pPr>
            <a:r>
              <a:rPr lang="en-US" sz="1800" dirty="0" smtClean="0">
                <a:solidFill>
                  <a:srgbClr val="00AEEF"/>
                </a:solidFill>
                <a:latin typeface="Arial Narrow"/>
                <a:cs typeface="Arial Narrow"/>
              </a:rPr>
              <a:t>Right</a:t>
            </a:r>
            <a:endParaRPr lang="en-US" sz="1800" dirty="0">
              <a:solidFill>
                <a:srgbClr val="00AEEF"/>
              </a:solidFill>
              <a:latin typeface="Arial Narrow"/>
              <a:cs typeface="Arial Narrow"/>
            </a:endParaRPr>
          </a:p>
        </p:txBody>
      </p:sp>
      <p:sp>
        <p:nvSpPr>
          <p:cNvPr id="29" name="TextBox 28"/>
          <p:cNvSpPr txBox="1"/>
          <p:nvPr/>
        </p:nvSpPr>
        <p:spPr>
          <a:xfrm>
            <a:off x="393192" y="3460030"/>
            <a:ext cx="1016000" cy="323165"/>
          </a:xfrm>
          <a:prstGeom prst="rect">
            <a:avLst/>
          </a:prstGeom>
          <a:noFill/>
        </p:spPr>
        <p:txBody>
          <a:bodyPr wrap="square" tIns="0" rtlCol="0">
            <a:spAutoFit/>
          </a:bodyPr>
          <a:lstStyle/>
          <a:p>
            <a:pPr>
              <a:spcAft>
                <a:spcPts val="600"/>
              </a:spcAft>
            </a:pPr>
            <a:r>
              <a:rPr lang="en-US" sz="1800" dirty="0" smtClean="0">
                <a:solidFill>
                  <a:srgbClr val="00AEEF"/>
                </a:solidFill>
                <a:latin typeface="Arial Narrow"/>
                <a:cs typeface="Arial Narrow"/>
              </a:rPr>
              <a:t>Wrong</a:t>
            </a:r>
            <a:endParaRPr lang="en-US" sz="1800" dirty="0">
              <a:solidFill>
                <a:srgbClr val="00AEEF"/>
              </a:solidFill>
              <a:latin typeface="Arial Narrow"/>
              <a:cs typeface="Arial Narrow"/>
            </a:endParaRPr>
          </a:p>
        </p:txBody>
      </p:sp>
    </p:spTree>
  </p:cSld>
  <p:clrMapOvr>
    <a:masterClrMapping/>
  </p:clrMapOvr>
  <p:timing>
    <p:tnLst>
      <p:par>
        <p:cTn xmlns:p14="http://schemas.microsoft.com/office/powerpoint/2010/mai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3"/>
          <p:cNvSpPr>
            <a:spLocks noGrp="1" noChangeArrowheads="1"/>
          </p:cNvSpPr>
          <p:nvPr>
            <p:ph type="body" idx="1"/>
          </p:nvPr>
        </p:nvSpPr>
        <p:spPr>
          <a:xfrm>
            <a:off x="393192" y="1143000"/>
            <a:ext cx="5051425" cy="4914900"/>
          </a:xfrm>
        </p:spPr>
        <p:txBody>
          <a:bodyPr/>
          <a:lstStyle/>
          <a:p>
            <a:pPr marL="0" indent="0" eaLnBrk="1" hangingPunct="1">
              <a:defRPr/>
            </a:pPr>
            <a:r>
              <a:rPr lang="en-US" dirty="0">
                <a:latin typeface="Arial Narrow" charset="0"/>
                <a:cs typeface="+mn-cs"/>
              </a:rPr>
              <a:t>If you preset tableware: </a:t>
            </a:r>
          </a:p>
          <a:p>
            <a:pPr lvl="1" eaLnBrk="1" hangingPunct="1">
              <a:lnSpc>
                <a:spcPct val="80000"/>
              </a:lnSpc>
              <a:defRPr/>
            </a:pPr>
            <a:r>
              <a:rPr lang="en-US" dirty="0">
                <a:latin typeface="Arial Narrow" charset="0"/>
              </a:rPr>
              <a:t>Prevent it from being </a:t>
            </a:r>
            <a:r>
              <a:rPr lang="en-US" sz="2000" dirty="0">
                <a:latin typeface="Arial Narrow" charset="0"/>
              </a:rPr>
              <a:t>contaminated</a:t>
            </a:r>
          </a:p>
          <a:p>
            <a:pPr lvl="2" eaLnBrk="1" hangingPunct="1">
              <a:lnSpc>
                <a:spcPct val="80000"/>
              </a:lnSpc>
              <a:defRPr/>
            </a:pPr>
            <a:r>
              <a:rPr lang="en-US" dirty="0">
                <a:latin typeface="Arial Narrow" charset="0"/>
              </a:rPr>
              <a:t>Wrap or cover the items</a:t>
            </a:r>
          </a:p>
          <a:p>
            <a:pPr marL="0" indent="0" eaLnBrk="1" hangingPunct="1">
              <a:defRPr/>
            </a:pPr>
            <a:r>
              <a:rPr lang="en-US" dirty="0">
                <a:latin typeface="Arial Narrow" charset="0"/>
                <a:cs typeface="+mn-cs"/>
              </a:rPr>
              <a:t>Table settings do not need to be wrapped or covered if extra settings: </a:t>
            </a:r>
          </a:p>
          <a:p>
            <a:pPr marL="571500" lvl="1" indent="-457200" eaLnBrk="1" hangingPunct="1">
              <a:defRPr/>
            </a:pPr>
            <a:r>
              <a:rPr lang="en-US" dirty="0">
                <a:latin typeface="Arial Narrow" charset="0"/>
              </a:rPr>
              <a:t>Are removed when guests are seated</a:t>
            </a:r>
          </a:p>
          <a:p>
            <a:pPr marL="571500" lvl="1" indent="-457200" eaLnBrk="1" hangingPunct="1">
              <a:defRPr/>
            </a:pPr>
            <a:r>
              <a:rPr lang="en-US" dirty="0">
                <a:latin typeface="Arial Narrow" charset="0"/>
              </a:rPr>
              <a:t>Are cleaned and sanitized after guests have left </a:t>
            </a:r>
          </a:p>
        </p:txBody>
      </p:sp>
      <p:sp>
        <p:nvSpPr>
          <p:cNvPr id="199684"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7-13</a:t>
            </a:r>
          </a:p>
        </p:txBody>
      </p:sp>
      <p:sp>
        <p:nvSpPr>
          <p:cNvPr id="199685"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Preset Tableware</a:t>
            </a:r>
          </a:p>
        </p:txBody>
      </p:sp>
      <p:pic>
        <p:nvPicPr>
          <p:cNvPr id="2" name="Picture 1" descr="6e_c07_07_tableware_crop.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245465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3"/>
          <p:cNvSpPr>
            <a:spLocks noGrp="1" noChangeArrowheads="1"/>
          </p:cNvSpPr>
          <p:nvPr>
            <p:ph type="body" idx="1"/>
          </p:nvPr>
        </p:nvSpPr>
        <p:spPr>
          <a:xfrm>
            <a:off x="393192" y="1143000"/>
            <a:ext cx="4622068" cy="4885295"/>
          </a:xfrm>
        </p:spPr>
        <p:txBody>
          <a:bodyPr/>
          <a:lstStyle/>
          <a:p>
            <a:pPr marL="0" indent="0" eaLnBrk="1" hangingPunct="1">
              <a:lnSpc>
                <a:spcPct val="80000"/>
              </a:lnSpc>
              <a:defRPr/>
            </a:pPr>
            <a:r>
              <a:rPr lang="en-US" dirty="0">
                <a:latin typeface="Arial Narrow" charset="0"/>
                <a:cs typeface="+mn-cs"/>
              </a:rPr>
              <a:t>Never re-serve:</a:t>
            </a:r>
          </a:p>
          <a:p>
            <a:pPr lvl="1" eaLnBrk="1" hangingPunct="1">
              <a:defRPr/>
            </a:pPr>
            <a:r>
              <a:rPr lang="en-US" dirty="0">
                <a:latin typeface="Arial Narrow" charset="0"/>
              </a:rPr>
              <a:t>Food returned by one </a:t>
            </a:r>
            <a:r>
              <a:rPr lang="en-US" dirty="0" smtClean="0">
                <a:latin typeface="Arial Narrow" charset="0"/>
              </a:rPr>
              <a:t>customer </a:t>
            </a:r>
            <a:r>
              <a:rPr lang="en-US" dirty="0">
                <a:latin typeface="Arial Narrow" charset="0"/>
              </a:rPr>
              <a:t>to another customer</a:t>
            </a:r>
          </a:p>
          <a:p>
            <a:pPr lvl="1" eaLnBrk="1" hangingPunct="1">
              <a:defRPr/>
            </a:pPr>
            <a:r>
              <a:rPr lang="en-US" dirty="0">
                <a:latin typeface="Arial Narrow" charset="0"/>
              </a:rPr>
              <a:t>Uncovered condiments </a:t>
            </a:r>
          </a:p>
          <a:p>
            <a:pPr lvl="1" eaLnBrk="1" hangingPunct="1">
              <a:defRPr/>
            </a:pPr>
            <a:r>
              <a:rPr lang="en-US" dirty="0">
                <a:latin typeface="Arial Narrow" charset="0"/>
              </a:rPr>
              <a:t>Uneaten bread </a:t>
            </a:r>
          </a:p>
          <a:p>
            <a:pPr lvl="1" eaLnBrk="1" hangingPunct="1">
              <a:defRPr/>
            </a:pPr>
            <a:r>
              <a:rPr lang="en-US" dirty="0">
                <a:latin typeface="Arial Narrow" charset="0"/>
              </a:rPr>
              <a:t>Plate garnishes</a:t>
            </a:r>
          </a:p>
          <a:p>
            <a:pPr marL="0" indent="0" eaLnBrk="1" hangingPunct="1">
              <a:lnSpc>
                <a:spcPct val="80000"/>
              </a:lnSpc>
              <a:defRPr/>
            </a:pPr>
            <a:r>
              <a:rPr lang="en-US" sz="2200" dirty="0">
                <a:latin typeface="Arial Narrow" charset="0"/>
                <a:cs typeface="+mn-cs"/>
              </a:rPr>
              <a:t>Generally, only unopened, prepackaged food in good condition can be re-served:</a:t>
            </a:r>
          </a:p>
          <a:p>
            <a:pPr lvl="1" eaLnBrk="1" hangingPunct="1">
              <a:defRPr/>
            </a:pPr>
            <a:r>
              <a:rPr lang="en-US" dirty="0">
                <a:latin typeface="Arial Narrow" charset="0"/>
              </a:rPr>
              <a:t>Condiment packets</a:t>
            </a:r>
          </a:p>
          <a:p>
            <a:pPr lvl="1" eaLnBrk="1" hangingPunct="1">
              <a:defRPr/>
            </a:pPr>
            <a:r>
              <a:rPr lang="en-US" dirty="0">
                <a:latin typeface="Arial Narrow" charset="0"/>
              </a:rPr>
              <a:t>Wrapped crackers or breadsticks</a:t>
            </a:r>
            <a:r>
              <a:rPr lang="en-US" sz="2000" dirty="0">
                <a:latin typeface="Arial Narrow" charset="0"/>
              </a:rPr>
              <a:t> </a:t>
            </a:r>
          </a:p>
        </p:txBody>
      </p:sp>
      <p:sp>
        <p:nvSpPr>
          <p:cNvPr id="200707"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7-14</a:t>
            </a:r>
          </a:p>
        </p:txBody>
      </p:sp>
      <p:sp>
        <p:nvSpPr>
          <p:cNvPr id="200708"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Re-serving Food</a:t>
            </a:r>
          </a:p>
        </p:txBody>
      </p:sp>
      <p:pic>
        <p:nvPicPr>
          <p:cNvPr id="2" name="Picture 1" descr="6e_c07_07_SalsaServ_rc.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206643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3"/>
          <p:cNvSpPr>
            <a:spLocks noGrp="1" noChangeArrowheads="1"/>
          </p:cNvSpPr>
          <p:nvPr>
            <p:ph type="body" idx="1"/>
          </p:nvPr>
        </p:nvSpPr>
        <p:spPr>
          <a:xfrm>
            <a:off x="393192" y="1143000"/>
            <a:ext cx="5086350" cy="4983163"/>
          </a:xfrm>
        </p:spPr>
        <p:txBody>
          <a:bodyPr/>
          <a:lstStyle/>
          <a:p>
            <a:pPr marL="0" indent="0" eaLnBrk="1" hangingPunct="1">
              <a:defRPr/>
            </a:pPr>
            <a:r>
              <a:rPr lang="en-US" dirty="0">
                <a:latin typeface="Arial Narrow" charset="0"/>
                <a:cs typeface="+mn-cs"/>
              </a:rPr>
              <a:t>Prevent time-temperature abuse and contamination </a:t>
            </a:r>
            <a:r>
              <a:rPr lang="en-US" sz="2000" i="1" dirty="0">
                <a:solidFill>
                  <a:schemeClr val="accent1"/>
                </a:solidFill>
                <a:latin typeface="Arial Narrow" charset="0"/>
                <a:cs typeface="+mn-cs"/>
              </a:rPr>
              <a:t>continued</a:t>
            </a:r>
            <a:r>
              <a:rPr lang="en-US" sz="2000" dirty="0">
                <a:solidFill>
                  <a:schemeClr val="accent1"/>
                </a:solidFill>
                <a:latin typeface="Arial Narrow" charset="0"/>
                <a:cs typeface="+mn-cs"/>
              </a:rPr>
              <a:t> </a:t>
            </a:r>
          </a:p>
          <a:p>
            <a:pPr lvl="1" eaLnBrk="1" hangingPunct="1">
              <a:defRPr/>
            </a:pPr>
            <a:r>
              <a:rPr lang="en-US" dirty="0">
                <a:latin typeface="Arial Narrow" charset="0"/>
              </a:rPr>
              <a:t>Use sneeze guards</a:t>
            </a:r>
          </a:p>
          <a:p>
            <a:pPr lvl="2" eaLnBrk="1" hangingPunct="1">
              <a:defRPr/>
            </a:pPr>
            <a:r>
              <a:rPr lang="en-US" dirty="0">
                <a:latin typeface="Arial Narrow" charset="0"/>
              </a:rPr>
              <a:t>Must be located </a:t>
            </a:r>
            <a:r>
              <a:rPr lang="en-US" dirty="0" smtClean="0">
                <a:latin typeface="Arial Narrow" charset="0"/>
              </a:rPr>
              <a:t>14</a:t>
            </a:r>
            <a:r>
              <a:rPr lang="en-US" altLang="ja-JP" dirty="0" smtClean="0">
                <a:latin typeface="Arial Narrow" charset="0"/>
              </a:rPr>
              <a:t>"</a:t>
            </a:r>
            <a:r>
              <a:rPr lang="en-US" dirty="0" smtClean="0">
                <a:latin typeface="Arial Narrow" charset="0"/>
              </a:rPr>
              <a:t> </a:t>
            </a:r>
            <a:r>
              <a:rPr lang="en-US" dirty="0">
                <a:latin typeface="Arial Narrow" charset="0"/>
              </a:rPr>
              <a:t>(36cm) above the counter</a:t>
            </a:r>
          </a:p>
          <a:p>
            <a:pPr lvl="2" eaLnBrk="1" hangingPunct="1">
              <a:defRPr/>
            </a:pPr>
            <a:r>
              <a:rPr lang="en-US" dirty="0">
                <a:latin typeface="Arial Narrow" charset="0"/>
              </a:rPr>
              <a:t>Must extend </a:t>
            </a:r>
            <a:r>
              <a:rPr lang="en-US" dirty="0" smtClean="0">
                <a:latin typeface="Arial Narrow" charset="0"/>
              </a:rPr>
              <a:t>7</a:t>
            </a:r>
            <a:r>
              <a:rPr lang="en-US" altLang="ja-JP" dirty="0" smtClean="0">
                <a:latin typeface="Arial Narrow" charset="0"/>
              </a:rPr>
              <a:t>"</a:t>
            </a:r>
            <a:r>
              <a:rPr lang="en-US" dirty="0" smtClean="0">
                <a:latin typeface="Arial Narrow" charset="0"/>
              </a:rPr>
              <a:t> </a:t>
            </a:r>
            <a:r>
              <a:rPr lang="en-US" dirty="0">
                <a:latin typeface="Arial Narrow" charset="0"/>
              </a:rPr>
              <a:t>(18cm) beyond </a:t>
            </a:r>
            <a:br>
              <a:rPr lang="en-US" dirty="0">
                <a:latin typeface="Arial Narrow" charset="0"/>
              </a:rPr>
            </a:br>
            <a:r>
              <a:rPr lang="en-US" dirty="0">
                <a:latin typeface="Arial Narrow" charset="0"/>
              </a:rPr>
              <a:t>the food</a:t>
            </a:r>
          </a:p>
          <a:p>
            <a:pPr lvl="1" eaLnBrk="1" hangingPunct="1">
              <a:defRPr/>
            </a:pPr>
            <a:r>
              <a:rPr lang="en-US" dirty="0">
                <a:latin typeface="Arial Narrow" charset="0"/>
              </a:rPr>
              <a:t>Identify all food items</a:t>
            </a:r>
          </a:p>
          <a:p>
            <a:pPr lvl="2" eaLnBrk="1" hangingPunct="1">
              <a:defRPr/>
            </a:pPr>
            <a:r>
              <a:rPr lang="en-US" dirty="0">
                <a:latin typeface="Arial Narrow" charset="0"/>
              </a:rPr>
              <a:t>Label food</a:t>
            </a:r>
          </a:p>
          <a:p>
            <a:pPr lvl="2" eaLnBrk="1" hangingPunct="1">
              <a:defRPr/>
            </a:pPr>
            <a:r>
              <a:rPr lang="en-US" dirty="0">
                <a:latin typeface="Arial Narrow" charset="0"/>
              </a:rPr>
              <a:t>Place salad dressing names on ladle handles </a:t>
            </a:r>
          </a:p>
        </p:txBody>
      </p:sp>
      <p:sp>
        <p:nvSpPr>
          <p:cNvPr id="201732"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7-15</a:t>
            </a:r>
          </a:p>
        </p:txBody>
      </p:sp>
      <p:sp>
        <p:nvSpPr>
          <p:cNvPr id="201733" name="Rectangle 9"/>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Self-Service Areas</a:t>
            </a:r>
          </a:p>
        </p:txBody>
      </p:sp>
      <p:pic>
        <p:nvPicPr>
          <p:cNvPr id="2" name="Picture 1" descr="6e_c07_08_SneezeGuard_rc.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82494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9"/>
          <p:cNvSpPr>
            <a:spLocks noGrp="1" noChangeArrowheads="1"/>
          </p:cNvSpPr>
          <p:nvPr>
            <p:ph type="title"/>
          </p:nvPr>
        </p:nvSpPr>
        <p:spPr>
          <a:xfrm>
            <a:off x="390525" y="158750"/>
            <a:ext cx="8258175" cy="519112"/>
          </a:xfrm>
        </p:spPr>
        <p:txBody>
          <a:bodyPr/>
          <a:lstStyle/>
          <a:p>
            <a:pPr eaLnBrk="1" hangingPunct="1">
              <a:defRPr/>
            </a:pPr>
            <a:r>
              <a:rPr lang="en-US" dirty="0">
                <a:latin typeface="Arial Narrow" charset="0"/>
                <a:cs typeface="+mj-cs"/>
              </a:rPr>
              <a:t>Food Most Likely to Become Unsafe</a:t>
            </a:r>
          </a:p>
        </p:txBody>
      </p:sp>
      <p:sp>
        <p:nvSpPr>
          <p:cNvPr id="31747" name="Rectangle 3"/>
          <p:cNvSpPr>
            <a:spLocks noGrp="1" noChangeArrowheads="1"/>
          </p:cNvSpPr>
          <p:nvPr>
            <p:ph idx="1"/>
          </p:nvPr>
        </p:nvSpPr>
        <p:spPr>
          <a:xfrm>
            <a:off x="390525" y="1143000"/>
            <a:ext cx="8258175" cy="495030"/>
          </a:xfrm>
        </p:spPr>
        <p:txBody>
          <a:bodyPr/>
          <a:lstStyle/>
          <a:p>
            <a:pPr marL="0" indent="0" eaLnBrk="1" hangingPunct="1">
              <a:defRPr/>
            </a:pPr>
            <a:r>
              <a:rPr lang="en-US" dirty="0">
                <a:solidFill>
                  <a:schemeClr val="accent1"/>
                </a:solidFill>
                <a:latin typeface="Arial Narrow" charset="0"/>
                <a:cs typeface="+mn-cs"/>
              </a:rPr>
              <a:t>TCS Food</a:t>
            </a:r>
            <a:r>
              <a:rPr lang="en-US" dirty="0" smtClean="0">
                <a:solidFill>
                  <a:schemeClr val="accent1"/>
                </a:solidFill>
                <a:latin typeface="Arial Narrow" charset="0"/>
                <a:cs typeface="+mn-cs"/>
              </a:rPr>
              <a:t>:</a:t>
            </a:r>
            <a:endParaRPr lang="en-US" dirty="0">
              <a:solidFill>
                <a:schemeClr val="accent1"/>
              </a:solidFill>
              <a:latin typeface="Arial Narrow" charset="0"/>
              <a:cs typeface="+mn-cs"/>
            </a:endParaRPr>
          </a:p>
        </p:txBody>
      </p:sp>
      <p:sp>
        <p:nvSpPr>
          <p:cNvPr id="31748" name="Text Box 1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1-19</a:t>
            </a:r>
          </a:p>
        </p:txBody>
      </p:sp>
      <p:pic>
        <p:nvPicPr>
          <p:cNvPr id="31749" name="Picture 10"/>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458913" y="2057400"/>
            <a:ext cx="1931987" cy="132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1750" name="Picture 11"/>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595688" y="2057400"/>
            <a:ext cx="1968366" cy="132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1751" name="Picture 1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792788" y="2057400"/>
            <a:ext cx="1898650" cy="1318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1752" name="Picture 13"/>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463040" y="3584575"/>
            <a:ext cx="1905000" cy="132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1753" name="Picture 14"/>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3596417" y="3584575"/>
            <a:ext cx="1963865" cy="132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1754" name="Picture 16"/>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5797296" y="3584575"/>
            <a:ext cx="1905000" cy="132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3"/>
          <p:cNvSpPr>
            <a:spLocks noGrp="1" noChangeArrowheads="1"/>
          </p:cNvSpPr>
          <p:nvPr>
            <p:ph type="body" idx="1"/>
          </p:nvPr>
        </p:nvSpPr>
        <p:spPr>
          <a:xfrm>
            <a:off x="393192" y="1143000"/>
            <a:ext cx="4914900" cy="4983163"/>
          </a:xfrm>
        </p:spPr>
        <p:txBody>
          <a:bodyPr/>
          <a:lstStyle/>
          <a:p>
            <a:pPr marL="0" indent="0" eaLnBrk="1" hangingPunct="1">
              <a:defRPr/>
            </a:pPr>
            <a:r>
              <a:rPr lang="en-US" dirty="0">
                <a:latin typeface="Arial Narrow" charset="0"/>
                <a:cs typeface="+mn-cs"/>
              </a:rPr>
              <a:t>Prevent time-temperature abuse and contamination </a:t>
            </a:r>
            <a:r>
              <a:rPr lang="en-US" sz="2000" i="1" dirty="0">
                <a:latin typeface="Arial Narrow" charset="0"/>
                <a:cs typeface="+mn-cs"/>
              </a:rPr>
              <a:t>continued</a:t>
            </a:r>
            <a:r>
              <a:rPr lang="en-US" sz="2000" dirty="0">
                <a:latin typeface="Arial Narrow" charset="0"/>
                <a:cs typeface="+mn-cs"/>
              </a:rPr>
              <a:t> </a:t>
            </a:r>
          </a:p>
          <a:p>
            <a:pPr lvl="1" eaLnBrk="1" hangingPunct="1">
              <a:defRPr/>
            </a:pPr>
            <a:r>
              <a:rPr lang="en-US" dirty="0">
                <a:latin typeface="Arial Narrow" charset="0"/>
              </a:rPr>
              <a:t>Keep hot food at 135°F (57°C) or higher</a:t>
            </a:r>
          </a:p>
          <a:p>
            <a:pPr lvl="1" eaLnBrk="1" hangingPunct="1">
              <a:defRPr/>
            </a:pPr>
            <a:r>
              <a:rPr lang="en-US" dirty="0">
                <a:latin typeface="Arial Narrow" charset="0"/>
              </a:rPr>
              <a:t>Keep cold food at 41°F (5°C) or lower</a:t>
            </a:r>
          </a:p>
          <a:p>
            <a:pPr lvl="1" eaLnBrk="1" hangingPunct="1">
              <a:defRPr/>
            </a:pPr>
            <a:r>
              <a:rPr lang="en-US" dirty="0">
                <a:latin typeface="Arial Narrow" charset="0"/>
              </a:rPr>
              <a:t>Keep raw meat, fish, and poultry separate from ready-to-eat food </a:t>
            </a:r>
          </a:p>
          <a:p>
            <a:pPr lvl="1" eaLnBrk="1" hangingPunct="1">
              <a:defRPr/>
            </a:pPr>
            <a:r>
              <a:rPr lang="en-US" dirty="0">
                <a:latin typeface="Arial Narrow" charset="0"/>
              </a:rPr>
              <a:t>Do not let customers refill dirty plates or use dirty utensils at self-service areas</a:t>
            </a:r>
          </a:p>
        </p:txBody>
      </p:sp>
      <p:sp>
        <p:nvSpPr>
          <p:cNvPr id="202755"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7-16</a:t>
            </a:r>
          </a:p>
        </p:txBody>
      </p:sp>
      <p:sp>
        <p:nvSpPr>
          <p:cNvPr id="202756"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Self-Service Areas</a:t>
            </a:r>
          </a:p>
        </p:txBody>
      </p:sp>
      <p:pic>
        <p:nvPicPr>
          <p:cNvPr id="2" name="Picture 1" descr="6e_c07_1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3"/>
          <p:cNvSpPr>
            <a:spLocks noGrp="1" noChangeArrowheads="1"/>
          </p:cNvSpPr>
          <p:nvPr>
            <p:ph type="body" idx="1"/>
          </p:nvPr>
        </p:nvSpPr>
        <p:spPr>
          <a:xfrm>
            <a:off x="393192" y="1143000"/>
            <a:ext cx="4914900" cy="4983163"/>
          </a:xfrm>
        </p:spPr>
        <p:txBody>
          <a:bodyPr/>
          <a:lstStyle/>
          <a:p>
            <a:pPr marL="0" indent="0" eaLnBrk="1" hangingPunct="1">
              <a:defRPr/>
            </a:pPr>
            <a:r>
              <a:rPr lang="en-US" dirty="0">
                <a:latin typeface="Arial Narrow" charset="0"/>
                <a:cs typeface="+mn-cs"/>
              </a:rPr>
              <a:t>Prevent time-temperature abuse and contamination </a:t>
            </a:r>
            <a:r>
              <a:rPr lang="en-US" sz="2000" i="1" dirty="0">
                <a:latin typeface="Arial Narrow" charset="0"/>
                <a:cs typeface="+mn-cs"/>
              </a:rPr>
              <a:t>continued</a:t>
            </a:r>
            <a:r>
              <a:rPr lang="en-US" sz="2000" dirty="0">
                <a:latin typeface="Arial Narrow" charset="0"/>
                <a:cs typeface="+mn-cs"/>
              </a:rPr>
              <a:t> </a:t>
            </a:r>
          </a:p>
          <a:p>
            <a:pPr lvl="1" eaLnBrk="1" hangingPunct="1">
              <a:defRPr/>
            </a:pPr>
            <a:r>
              <a:rPr lang="en-US" dirty="0">
                <a:latin typeface="Arial Narrow" charset="0"/>
              </a:rPr>
              <a:t>Stock food displays with the correct utensils for dispensing food. </a:t>
            </a:r>
          </a:p>
          <a:p>
            <a:pPr lvl="1" eaLnBrk="1" hangingPunct="1">
              <a:defRPr/>
            </a:pPr>
            <a:r>
              <a:rPr lang="en-US" dirty="0">
                <a:latin typeface="Arial Narrow" charset="0"/>
              </a:rPr>
              <a:t>Do not use ice as an ingredient if it was used to keep food or beverages cold</a:t>
            </a:r>
          </a:p>
        </p:txBody>
      </p:sp>
      <p:sp>
        <p:nvSpPr>
          <p:cNvPr id="203779"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7-17</a:t>
            </a:r>
          </a:p>
        </p:txBody>
      </p:sp>
      <p:sp>
        <p:nvSpPr>
          <p:cNvPr id="203780"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Self-Service Areas</a:t>
            </a:r>
          </a:p>
        </p:txBody>
      </p:sp>
      <p:pic>
        <p:nvPicPr>
          <p:cNvPr id="2" name="Picture 1" descr="6e_c07_17.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3"/>
          <p:cNvSpPr>
            <a:spLocks noGrp="1" noChangeArrowheads="1"/>
          </p:cNvSpPr>
          <p:nvPr>
            <p:ph type="body" idx="1"/>
          </p:nvPr>
        </p:nvSpPr>
        <p:spPr>
          <a:xfrm>
            <a:off x="393192" y="1143000"/>
            <a:ext cx="6219825" cy="4851155"/>
          </a:xfrm>
        </p:spPr>
        <p:txBody>
          <a:bodyPr/>
          <a:lstStyle/>
          <a:p>
            <a:pPr marL="0" indent="0" eaLnBrk="1" hangingPunct="1">
              <a:defRPr/>
            </a:pPr>
            <a:r>
              <a:rPr lang="en-US" dirty="0">
                <a:latin typeface="Arial Narrow" charset="0"/>
                <a:cs typeface="+mn-cs"/>
              </a:rPr>
              <a:t>When labeling bulk food in self-service areas:</a:t>
            </a:r>
          </a:p>
          <a:p>
            <a:pPr lvl="1" eaLnBrk="1" hangingPunct="1">
              <a:defRPr/>
            </a:pPr>
            <a:r>
              <a:rPr lang="en-US" dirty="0">
                <a:latin typeface="Arial Narrow" charset="0"/>
              </a:rPr>
              <a:t>Make sure the label is in plain view of the customer</a:t>
            </a:r>
          </a:p>
          <a:p>
            <a:pPr lvl="1" eaLnBrk="1" hangingPunct="1">
              <a:defRPr/>
            </a:pPr>
            <a:r>
              <a:rPr lang="en-US" dirty="0">
                <a:latin typeface="Arial Narrow" charset="0"/>
              </a:rPr>
              <a:t>Include the manufacturer or processor label provided with the food</a:t>
            </a:r>
          </a:p>
          <a:p>
            <a:pPr lvl="2" eaLnBrk="1" hangingPunct="1">
              <a:defRPr/>
            </a:pPr>
            <a:r>
              <a:rPr lang="en-US" dirty="0">
                <a:latin typeface="Arial Narrow" charset="0"/>
              </a:rPr>
              <a:t>As an alternative provide the information using a card, sign, or other labeling method</a:t>
            </a:r>
          </a:p>
          <a:p>
            <a:pPr marL="400050" lvl="1" indent="-323850" eaLnBrk="1" hangingPunct="1">
              <a:defRPr/>
            </a:pPr>
            <a:endParaRPr lang="en-US" dirty="0">
              <a:latin typeface="Arial Narrow" charset="0"/>
            </a:endParaRPr>
          </a:p>
        </p:txBody>
      </p:sp>
      <p:sp>
        <p:nvSpPr>
          <p:cNvPr id="204803"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7-18</a:t>
            </a:r>
          </a:p>
        </p:txBody>
      </p:sp>
      <p:sp>
        <p:nvSpPr>
          <p:cNvPr id="204804" name="Rectangle 8"/>
          <p:cNvSpPr>
            <a:spLocks noGrp="1" noChangeArrowheads="1"/>
          </p:cNvSpPr>
          <p:nvPr>
            <p:ph type="title"/>
          </p:nvPr>
        </p:nvSpPr>
        <p:spPr>
          <a:xfrm>
            <a:off x="393192" y="158750"/>
            <a:ext cx="8240713" cy="523875"/>
          </a:xfrm>
        </p:spPr>
        <p:txBody>
          <a:bodyPr/>
          <a:lstStyle/>
          <a:p>
            <a:pPr eaLnBrk="1" hangingPunct="1">
              <a:defRPr/>
            </a:pPr>
            <a:r>
              <a:rPr lang="en-US" dirty="0">
                <a:latin typeface="Arial Narrow" charset="0"/>
                <a:cs typeface="+mj-cs"/>
              </a:rPr>
              <a:t>Labeling Bulk Food in Self-Service Areas</a:t>
            </a:r>
          </a:p>
        </p:txBody>
      </p:sp>
    </p:spTree>
  </p:cSld>
  <p:clrMapOvr>
    <a:masterClrMapping/>
  </p:clrMapOvr>
  <p:timing>
    <p:tnLst>
      <p:par>
        <p:cTn xmlns:p14="http://schemas.microsoft.com/office/powerpoint/2010/mai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3"/>
          <p:cNvSpPr>
            <a:spLocks noGrp="1" noChangeArrowheads="1"/>
          </p:cNvSpPr>
          <p:nvPr>
            <p:ph type="body" idx="1"/>
          </p:nvPr>
        </p:nvSpPr>
        <p:spPr>
          <a:xfrm>
            <a:off x="393192" y="1143000"/>
            <a:ext cx="7258050" cy="4983163"/>
          </a:xfrm>
        </p:spPr>
        <p:txBody>
          <a:bodyPr/>
          <a:lstStyle/>
          <a:p>
            <a:pPr marL="0" indent="0" eaLnBrk="1" hangingPunct="1">
              <a:defRPr/>
            </a:pPr>
            <a:r>
              <a:rPr lang="en-US" dirty="0">
                <a:latin typeface="Arial Narrow" charset="0"/>
                <a:cs typeface="+mn-cs"/>
              </a:rPr>
              <a:t>A label is not needed for bulk unpackaged food, such as bakery products, if:</a:t>
            </a:r>
          </a:p>
          <a:p>
            <a:pPr marL="342900" lvl="1" eaLnBrk="1" hangingPunct="1">
              <a:defRPr/>
            </a:pPr>
            <a:r>
              <a:rPr lang="en-US" dirty="0">
                <a:latin typeface="Arial Narrow" charset="0"/>
              </a:rPr>
              <a:t>The product makes no claim regarding health or nutrient content</a:t>
            </a:r>
          </a:p>
          <a:p>
            <a:pPr marL="342900" lvl="1" eaLnBrk="1" hangingPunct="1">
              <a:defRPr/>
            </a:pPr>
            <a:r>
              <a:rPr lang="en-US" dirty="0">
                <a:latin typeface="Arial Narrow" charset="0"/>
              </a:rPr>
              <a:t>No laws requiring labeling exist</a:t>
            </a:r>
          </a:p>
          <a:p>
            <a:pPr marL="342900" lvl="1" eaLnBrk="1" hangingPunct="1">
              <a:defRPr/>
            </a:pPr>
            <a:r>
              <a:rPr lang="en-US" dirty="0">
                <a:latin typeface="Arial Narrow" charset="0"/>
              </a:rPr>
              <a:t>The food is manufactured or prepared on the premises</a:t>
            </a:r>
          </a:p>
          <a:p>
            <a:pPr marL="342900" lvl="1" eaLnBrk="1" hangingPunct="1">
              <a:defRPr/>
            </a:pPr>
            <a:r>
              <a:rPr lang="en-US" dirty="0">
                <a:latin typeface="Arial Narrow" charset="0"/>
              </a:rPr>
              <a:t>The food is manufactured or prepared at another regulated food operation or processing plant owned by the same person</a:t>
            </a:r>
          </a:p>
        </p:txBody>
      </p:sp>
      <p:sp>
        <p:nvSpPr>
          <p:cNvPr id="205827"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7-19</a:t>
            </a:r>
          </a:p>
        </p:txBody>
      </p:sp>
      <p:sp>
        <p:nvSpPr>
          <p:cNvPr id="205828"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Labeling Bulk Food in Self-Service Areas</a:t>
            </a:r>
          </a:p>
        </p:txBody>
      </p:sp>
    </p:spTree>
  </p:cSld>
  <p:clrMapOvr>
    <a:masterClrMapping/>
  </p:clrMapOvr>
  <p:timing>
    <p:tnLst>
      <p:par>
        <p:cTn xmlns:p14="http://schemas.microsoft.com/office/powerpoint/2010/mai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3"/>
          <p:cNvSpPr>
            <a:spLocks noGrp="1" noChangeArrowheads="1"/>
          </p:cNvSpPr>
          <p:nvPr>
            <p:ph type="body" idx="1"/>
          </p:nvPr>
        </p:nvSpPr>
        <p:spPr>
          <a:xfrm>
            <a:off x="393192" y="1143000"/>
            <a:ext cx="5143500" cy="5108575"/>
          </a:xfrm>
        </p:spPr>
        <p:txBody>
          <a:bodyPr/>
          <a:lstStyle/>
          <a:p>
            <a:pPr marL="0" indent="0" eaLnBrk="1" hangingPunct="1">
              <a:defRPr/>
            </a:pPr>
            <a:r>
              <a:rPr lang="en-US" dirty="0">
                <a:latin typeface="Arial Narrow" charset="0"/>
                <a:cs typeface="+mn-cs"/>
              </a:rPr>
              <a:t>When delivering food off-site: </a:t>
            </a:r>
          </a:p>
          <a:p>
            <a:pPr lvl="1" eaLnBrk="1" hangingPunct="1">
              <a:defRPr/>
            </a:pPr>
            <a:r>
              <a:rPr lang="en-US" dirty="0">
                <a:latin typeface="Arial Narrow" charset="0"/>
              </a:rPr>
              <a:t>Use insulated, food-grade containers designed to stop food from mixing, leaking, or spilling</a:t>
            </a:r>
          </a:p>
          <a:p>
            <a:pPr lvl="1" eaLnBrk="1" hangingPunct="1">
              <a:defRPr/>
            </a:pPr>
            <a:r>
              <a:rPr lang="en-US" dirty="0">
                <a:latin typeface="Arial Narrow" charset="0"/>
              </a:rPr>
              <a:t>Clean the inside of delivery vehicles regularly</a:t>
            </a:r>
          </a:p>
          <a:p>
            <a:pPr lvl="1" eaLnBrk="1" hangingPunct="1">
              <a:defRPr/>
            </a:pPr>
            <a:r>
              <a:rPr lang="en-US" dirty="0">
                <a:latin typeface="Arial Narrow" charset="0"/>
              </a:rPr>
              <a:t>Check internal food temperatures</a:t>
            </a:r>
          </a:p>
          <a:p>
            <a:pPr lvl="1" eaLnBrk="1" hangingPunct="1">
              <a:defRPr/>
            </a:pPr>
            <a:r>
              <a:rPr lang="en-US" dirty="0">
                <a:latin typeface="Arial Narrow" charset="0"/>
              </a:rPr>
              <a:t>Label food with a use-by date and time, and reheating and service instructions</a:t>
            </a:r>
          </a:p>
        </p:txBody>
      </p:sp>
      <p:sp>
        <p:nvSpPr>
          <p:cNvPr id="206851" name="Rectangle 4"/>
          <p:cNvSpPr>
            <a:spLocks noChangeArrowheads="1"/>
          </p:cNvSpPr>
          <p:nvPr/>
        </p:nvSpPr>
        <p:spPr bwMode="auto">
          <a:xfrm>
            <a:off x="5930900" y="2057400"/>
            <a:ext cx="2690813" cy="215582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cs typeface="+mn-cs"/>
            </a:endParaRPr>
          </a:p>
        </p:txBody>
      </p:sp>
      <p:sp>
        <p:nvSpPr>
          <p:cNvPr id="206852" name="Rectangle 5"/>
          <p:cNvSpPr>
            <a:spLocks noChangeArrowheads="1"/>
          </p:cNvSpPr>
          <p:nvPr/>
        </p:nvSpPr>
        <p:spPr bwMode="auto">
          <a:xfrm>
            <a:off x="6126163" y="4159250"/>
            <a:ext cx="377825" cy="15716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cs typeface="+mn-cs"/>
            </a:endParaRPr>
          </a:p>
        </p:txBody>
      </p:sp>
      <p:sp>
        <p:nvSpPr>
          <p:cNvPr id="206854"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7-20</a:t>
            </a:r>
          </a:p>
        </p:txBody>
      </p:sp>
      <p:sp>
        <p:nvSpPr>
          <p:cNvPr id="206855"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Off-Site Service</a:t>
            </a:r>
          </a:p>
        </p:txBody>
      </p:sp>
      <p:pic>
        <p:nvPicPr>
          <p:cNvPr id="2" name="Picture 1" descr="6e_c07_09_CambroTins.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213674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3"/>
          <p:cNvSpPr>
            <a:spLocks noGrp="1" noChangeArrowheads="1"/>
          </p:cNvSpPr>
          <p:nvPr>
            <p:ph type="body" idx="1"/>
          </p:nvPr>
        </p:nvSpPr>
        <p:spPr>
          <a:xfrm>
            <a:off x="393192" y="1143000"/>
            <a:ext cx="4915934" cy="4853805"/>
          </a:xfrm>
        </p:spPr>
        <p:txBody>
          <a:bodyPr/>
          <a:lstStyle/>
          <a:p>
            <a:pPr marL="0" indent="0" eaLnBrk="1" hangingPunct="1">
              <a:defRPr/>
            </a:pPr>
            <a:r>
              <a:rPr lang="en-US" dirty="0">
                <a:latin typeface="Arial Narrow" charset="0"/>
                <a:cs typeface="+mn-cs"/>
              </a:rPr>
              <a:t>When delivering food off-site: </a:t>
            </a:r>
            <a:r>
              <a:rPr lang="en-US" sz="2000" i="1" dirty="0">
                <a:latin typeface="Arial Narrow" charset="0"/>
                <a:cs typeface="+mn-cs"/>
              </a:rPr>
              <a:t>continued</a:t>
            </a:r>
            <a:endParaRPr lang="en-US" dirty="0">
              <a:latin typeface="Arial Narrow" charset="0"/>
              <a:cs typeface="+mn-cs"/>
            </a:endParaRPr>
          </a:p>
          <a:p>
            <a:pPr lvl="1" eaLnBrk="1" hangingPunct="1">
              <a:defRPr/>
            </a:pPr>
            <a:r>
              <a:rPr lang="en-US" dirty="0">
                <a:latin typeface="Arial Narrow" charset="0"/>
              </a:rPr>
              <a:t>Make sure the service site has the </a:t>
            </a:r>
            <a:r>
              <a:rPr lang="en-US" dirty="0" smtClean="0">
                <a:latin typeface="Arial Narrow" charset="0"/>
              </a:rPr>
              <a:t/>
            </a:r>
            <a:br>
              <a:rPr lang="en-US" dirty="0" smtClean="0">
                <a:latin typeface="Arial Narrow" charset="0"/>
              </a:rPr>
            </a:br>
            <a:r>
              <a:rPr lang="en-US" dirty="0" smtClean="0">
                <a:latin typeface="Arial Narrow" charset="0"/>
              </a:rPr>
              <a:t>correct </a:t>
            </a:r>
            <a:r>
              <a:rPr lang="en-US" dirty="0">
                <a:latin typeface="Arial Narrow" charset="0"/>
              </a:rPr>
              <a:t>utilities</a:t>
            </a:r>
          </a:p>
          <a:p>
            <a:pPr lvl="2" eaLnBrk="1" hangingPunct="1">
              <a:defRPr/>
            </a:pPr>
            <a:r>
              <a:rPr lang="en-US" dirty="0">
                <a:latin typeface="Arial Narrow" charset="0"/>
              </a:rPr>
              <a:t>Safe water for cooking, dishwashing, </a:t>
            </a:r>
            <a:r>
              <a:rPr lang="en-US" dirty="0" smtClean="0">
                <a:latin typeface="Arial Narrow" charset="0"/>
              </a:rPr>
              <a:t/>
            </a:r>
            <a:br>
              <a:rPr lang="en-US" dirty="0" smtClean="0">
                <a:latin typeface="Arial Narrow" charset="0"/>
              </a:rPr>
            </a:br>
            <a:r>
              <a:rPr lang="en-US" dirty="0" smtClean="0">
                <a:latin typeface="Arial Narrow" charset="0"/>
              </a:rPr>
              <a:t>and </a:t>
            </a:r>
            <a:r>
              <a:rPr lang="en-US" dirty="0" err="1">
                <a:latin typeface="Arial Narrow" charset="0"/>
              </a:rPr>
              <a:t>handwashing</a:t>
            </a:r>
            <a:endParaRPr lang="en-US" dirty="0">
              <a:latin typeface="Arial Narrow" charset="0"/>
            </a:endParaRPr>
          </a:p>
          <a:p>
            <a:pPr lvl="2" eaLnBrk="1" hangingPunct="1">
              <a:defRPr/>
            </a:pPr>
            <a:r>
              <a:rPr lang="en-US" dirty="0">
                <a:latin typeface="Arial Narrow" charset="0"/>
              </a:rPr>
              <a:t>Garbage containers stored away from </a:t>
            </a:r>
            <a:r>
              <a:rPr lang="en-US" dirty="0" smtClean="0">
                <a:latin typeface="Arial Narrow" charset="0"/>
              </a:rPr>
              <a:t/>
            </a:r>
            <a:br>
              <a:rPr lang="en-US" dirty="0" smtClean="0">
                <a:latin typeface="Arial Narrow" charset="0"/>
              </a:rPr>
            </a:br>
            <a:r>
              <a:rPr lang="en-US" dirty="0" smtClean="0">
                <a:latin typeface="Arial Narrow" charset="0"/>
              </a:rPr>
              <a:t>food</a:t>
            </a:r>
            <a:r>
              <a:rPr lang="en-US" dirty="0">
                <a:latin typeface="Arial Narrow" charset="0"/>
              </a:rPr>
              <a:t>-prep, storage, and serving areas</a:t>
            </a:r>
          </a:p>
          <a:p>
            <a:pPr lvl="1" eaLnBrk="1" hangingPunct="1">
              <a:defRPr/>
            </a:pPr>
            <a:r>
              <a:rPr lang="en-US" dirty="0">
                <a:latin typeface="Arial Narrow" charset="0"/>
              </a:rPr>
              <a:t>Store raw meat, poultry, and seafood, and </a:t>
            </a:r>
            <a:r>
              <a:rPr lang="en-US" dirty="0" smtClean="0">
                <a:latin typeface="Arial Narrow" charset="0"/>
              </a:rPr>
              <a:t/>
            </a:r>
            <a:br>
              <a:rPr lang="en-US" dirty="0" smtClean="0">
                <a:latin typeface="Arial Narrow" charset="0"/>
              </a:rPr>
            </a:br>
            <a:r>
              <a:rPr lang="en-US" dirty="0" smtClean="0">
                <a:latin typeface="Arial Narrow" charset="0"/>
              </a:rPr>
              <a:t>ready</a:t>
            </a:r>
            <a:r>
              <a:rPr lang="en-US" dirty="0">
                <a:latin typeface="Arial Narrow" charset="0"/>
              </a:rPr>
              <a:t>-to-eat items separately</a:t>
            </a:r>
          </a:p>
        </p:txBody>
      </p:sp>
      <p:sp>
        <p:nvSpPr>
          <p:cNvPr id="207875"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7-21</a:t>
            </a:r>
          </a:p>
        </p:txBody>
      </p:sp>
      <p:sp>
        <p:nvSpPr>
          <p:cNvPr id="207876"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Off-Site Service</a:t>
            </a:r>
          </a:p>
        </p:txBody>
      </p:sp>
      <p:pic>
        <p:nvPicPr>
          <p:cNvPr id="2" name="Picture 1" descr="6e_c07_2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3"/>
          <p:cNvSpPr>
            <a:spLocks noGrp="1" noChangeArrowheads="1"/>
          </p:cNvSpPr>
          <p:nvPr>
            <p:ph type="body" idx="1"/>
          </p:nvPr>
        </p:nvSpPr>
        <p:spPr>
          <a:xfrm>
            <a:off x="393192" y="1143000"/>
            <a:ext cx="4911725" cy="5037138"/>
          </a:xfrm>
        </p:spPr>
        <p:txBody>
          <a:bodyPr/>
          <a:lstStyle/>
          <a:p>
            <a:pPr marL="0" indent="0" eaLnBrk="1" hangingPunct="1">
              <a:defRPr/>
            </a:pPr>
            <a:r>
              <a:rPr lang="en-US" dirty="0">
                <a:latin typeface="Arial Narrow" charset="0"/>
                <a:cs typeface="+mn-cs"/>
              </a:rPr>
              <a:t>To keep vended food safe:</a:t>
            </a:r>
            <a:endParaRPr lang="en-US" i="1" dirty="0">
              <a:latin typeface="Arial Narrow" charset="0"/>
              <a:cs typeface="+mn-cs"/>
            </a:endParaRPr>
          </a:p>
          <a:p>
            <a:pPr lvl="1" eaLnBrk="1" hangingPunct="1">
              <a:defRPr/>
            </a:pPr>
            <a:r>
              <a:rPr lang="en-US" dirty="0">
                <a:latin typeface="Arial Narrow" charset="0"/>
              </a:rPr>
              <a:t>Check product shelf life daily</a:t>
            </a:r>
          </a:p>
          <a:p>
            <a:pPr lvl="2" eaLnBrk="1" hangingPunct="1">
              <a:defRPr/>
            </a:pPr>
            <a:r>
              <a:rPr lang="en-US" dirty="0">
                <a:latin typeface="Arial Narrow" charset="0"/>
              </a:rPr>
              <a:t>Refrigerated food prepped on site and not sold in 7 days must be thrown out</a:t>
            </a:r>
          </a:p>
          <a:p>
            <a:pPr lvl="1" eaLnBrk="1" hangingPunct="1">
              <a:defRPr/>
            </a:pPr>
            <a:r>
              <a:rPr lang="en-US" dirty="0">
                <a:latin typeface="Arial Narrow" charset="0"/>
              </a:rPr>
              <a:t>Keep TCS food at the correct temperature</a:t>
            </a:r>
          </a:p>
          <a:p>
            <a:pPr lvl="1" eaLnBrk="1" hangingPunct="1">
              <a:defRPr/>
            </a:pPr>
            <a:r>
              <a:rPr lang="en-US" dirty="0">
                <a:latin typeface="Arial Narrow" charset="0"/>
              </a:rPr>
              <a:t>Dispense TCS food in its original container</a:t>
            </a:r>
          </a:p>
          <a:p>
            <a:pPr lvl="1" eaLnBrk="1" hangingPunct="1">
              <a:defRPr/>
            </a:pPr>
            <a:r>
              <a:rPr lang="en-US" dirty="0">
                <a:latin typeface="Arial Narrow" charset="0"/>
              </a:rPr>
              <a:t>Wash and wrap fresh fruit </a:t>
            </a:r>
            <a:r>
              <a:rPr lang="en-US" dirty="0" smtClean="0">
                <a:latin typeface="Arial Narrow" charset="0"/>
              </a:rPr>
              <a:t>with </a:t>
            </a:r>
            <a:r>
              <a:rPr lang="en-US" dirty="0">
                <a:latin typeface="Arial Narrow" charset="0"/>
              </a:rPr>
              <a:t>edible peels before putting it in the machine</a:t>
            </a:r>
          </a:p>
        </p:txBody>
      </p:sp>
      <p:sp>
        <p:nvSpPr>
          <p:cNvPr id="208900"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7-22</a:t>
            </a:r>
          </a:p>
        </p:txBody>
      </p:sp>
      <p:sp>
        <p:nvSpPr>
          <p:cNvPr id="208901"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Vending Machines</a:t>
            </a:r>
          </a:p>
        </p:txBody>
      </p:sp>
      <p:pic>
        <p:nvPicPr>
          <p:cNvPr id="2" name="Picture 1" descr="6e_c07_10_VendMach_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89890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xmlns:p14="http://schemas.microsoft.com/office/powerpoint/2010/mai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3"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8-2</a:t>
            </a:r>
          </a:p>
        </p:txBody>
      </p:sp>
      <p:sp>
        <p:nvSpPr>
          <p:cNvPr id="209924"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Service</a:t>
            </a:r>
          </a:p>
        </p:txBody>
      </p:sp>
      <p:sp>
        <p:nvSpPr>
          <p:cNvPr id="5" name="Rectangle 13"/>
          <p:cNvSpPr txBox="1">
            <a:spLocks noChangeArrowheads="1"/>
          </p:cNvSpPr>
          <p:nvPr/>
        </p:nvSpPr>
        <p:spPr bwMode="auto">
          <a:xfrm>
            <a:off x="393192" y="1143001"/>
            <a:ext cx="6332728" cy="3550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indent="0" eaLnBrk="1" hangingPunct="1">
              <a:buFont typeface="Wingdings" pitchFamily="2" charset="2"/>
              <a:buNone/>
              <a:defRPr/>
            </a:pPr>
            <a:r>
              <a:rPr lang="en-US" dirty="0" smtClean="0">
                <a:ea typeface="+mn-ea"/>
                <a:cs typeface="+mn-cs"/>
              </a:rPr>
              <a:t>Objectives:</a:t>
            </a:r>
          </a:p>
          <a:p>
            <a:pPr lvl="1" eaLnBrk="1" hangingPunct="1">
              <a:buFont typeface="Wingdings" pitchFamily="2" charset="2"/>
              <a:buChar char="l"/>
              <a:defRPr/>
            </a:pPr>
            <a:r>
              <a:rPr lang="en-US" b="0" dirty="0" smtClean="0"/>
              <a:t>Food safety management systems</a:t>
            </a:r>
          </a:p>
          <a:p>
            <a:pPr lvl="1" eaLnBrk="1" hangingPunct="1">
              <a:buFont typeface="Wingdings" pitchFamily="2" charset="2"/>
              <a:buChar char="l"/>
              <a:defRPr/>
            </a:pPr>
            <a:r>
              <a:rPr lang="en-US" b="0" dirty="0" smtClean="0"/>
              <a:t>Active managerial control</a:t>
            </a:r>
          </a:p>
          <a:p>
            <a:pPr lvl="1" eaLnBrk="1" hangingPunct="1">
              <a:buFont typeface="Wingdings" pitchFamily="2" charset="2"/>
              <a:buChar char="l"/>
              <a:defRPr/>
            </a:pPr>
            <a:r>
              <a:rPr lang="en-US" b="0" dirty="0" smtClean="0"/>
              <a:t>Hazard Analysis Critical Control point (HACCP)</a:t>
            </a:r>
          </a:p>
          <a:p>
            <a:pPr marL="571500" lvl="1" indent="-457200" eaLnBrk="1" hangingPunct="1">
              <a:buFont typeface="Wingdings" pitchFamily="2" charset="2"/>
              <a:buChar char="l"/>
              <a:defRPr/>
            </a:pP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8-3</a:t>
            </a:r>
          </a:p>
        </p:txBody>
      </p:sp>
      <p:sp>
        <p:nvSpPr>
          <p:cNvPr id="210947" name="Rectangle 11"/>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Food Safety Management Systems</a:t>
            </a:r>
          </a:p>
        </p:txBody>
      </p:sp>
      <p:sp>
        <p:nvSpPr>
          <p:cNvPr id="210948" name="Rectangle 13"/>
          <p:cNvSpPr>
            <a:spLocks noGrp="1" noChangeArrowheads="1"/>
          </p:cNvSpPr>
          <p:nvPr>
            <p:ph type="body" idx="1"/>
          </p:nvPr>
        </p:nvSpPr>
        <p:spPr>
          <a:xfrm>
            <a:off x="393192" y="1143001"/>
            <a:ext cx="4927600" cy="3550920"/>
          </a:xfrm>
        </p:spPr>
        <p:txBody>
          <a:bodyPr/>
          <a:lstStyle/>
          <a:p>
            <a:pPr marL="0" indent="0" eaLnBrk="1" hangingPunct="1">
              <a:buFont typeface="Wingdings" pitchFamily="2" charset="2"/>
              <a:buNone/>
              <a:defRPr/>
            </a:pPr>
            <a:r>
              <a:rPr lang="en-US" dirty="0" smtClean="0">
                <a:ea typeface="+mn-ea"/>
                <a:cs typeface="+mn-cs"/>
              </a:rPr>
              <a:t>Food Safety Management System</a:t>
            </a:r>
          </a:p>
          <a:p>
            <a:pPr lvl="1" eaLnBrk="1" hangingPunct="1">
              <a:buFont typeface="Wingdings" pitchFamily="2" charset="2"/>
              <a:buChar char="l"/>
              <a:defRPr/>
            </a:pPr>
            <a:r>
              <a:rPr lang="en-US" dirty="0" smtClean="0"/>
              <a:t>Group of practices and procedures intended to prevent foodborne illness</a:t>
            </a:r>
          </a:p>
          <a:p>
            <a:pPr lvl="1" eaLnBrk="1" hangingPunct="1">
              <a:buFont typeface="Wingdings" pitchFamily="2" charset="2"/>
              <a:buChar char="l"/>
              <a:defRPr/>
            </a:pPr>
            <a:r>
              <a:rPr lang="en-US" dirty="0" smtClean="0"/>
              <a:t>Actively controls risks and hazards throughout the flow of food</a:t>
            </a:r>
          </a:p>
          <a:p>
            <a:pPr marL="114300" lvl="1" indent="0" eaLnBrk="1" hangingPunct="1">
              <a:buFont typeface="Wingdings" pitchFamily="2" charset="2"/>
              <a:buNone/>
              <a:defRPr/>
            </a:pPr>
            <a:endParaRPr lang="en-US" dirty="0" smtClean="0"/>
          </a:p>
          <a:p>
            <a:pPr marL="571500" lvl="1" indent="-457200" eaLnBrk="1" hangingPunct="1">
              <a:buFont typeface="Wingdings" pitchFamily="2" charset="2"/>
              <a:buChar char="l"/>
              <a:defRPr/>
            </a:pP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90526" y="158750"/>
            <a:ext cx="8235950" cy="519112"/>
          </a:xfrm>
        </p:spPr>
        <p:txBody>
          <a:bodyPr/>
          <a:lstStyle/>
          <a:p>
            <a:pPr eaLnBrk="1" hangingPunct="1">
              <a:defRPr/>
            </a:pPr>
            <a:r>
              <a:rPr lang="en-US" dirty="0">
                <a:latin typeface="Arial Narrow" charset="0"/>
                <a:cs typeface="+mj-cs"/>
              </a:rPr>
              <a:t>Providing Safe Food</a:t>
            </a:r>
          </a:p>
        </p:txBody>
      </p:sp>
      <p:sp>
        <p:nvSpPr>
          <p:cNvPr id="14339" name="Rectangle 3"/>
          <p:cNvSpPr>
            <a:spLocks noGrp="1" noChangeArrowheads="1"/>
          </p:cNvSpPr>
          <p:nvPr>
            <p:ph idx="1"/>
          </p:nvPr>
        </p:nvSpPr>
        <p:spPr>
          <a:xfrm>
            <a:off x="395288" y="1143000"/>
            <a:ext cx="5648325" cy="4983163"/>
          </a:xfrm>
        </p:spPr>
        <p:txBody>
          <a:bodyPr/>
          <a:lstStyle/>
          <a:p>
            <a:pPr marL="0" indent="0" eaLnBrk="1" hangingPunct="1">
              <a:defRPr/>
            </a:pPr>
            <a:r>
              <a:rPr lang="en-US" dirty="0">
                <a:latin typeface="Arial Narrow" charset="0"/>
                <a:cs typeface="+mn-cs"/>
              </a:rPr>
              <a:t>Objectives:</a:t>
            </a:r>
          </a:p>
          <a:p>
            <a:pPr marL="347472" lvl="1" indent="-347472" eaLnBrk="1" hangingPunct="1">
              <a:lnSpc>
                <a:spcPct val="100000"/>
              </a:lnSpc>
              <a:spcBef>
                <a:spcPts val="900"/>
              </a:spcBef>
              <a:defRPr/>
            </a:pPr>
            <a:r>
              <a:rPr lang="en-US" dirty="0">
                <a:latin typeface="Arial Narrow" charset="0"/>
              </a:rPr>
              <a:t>Recognize the importance of food safety</a:t>
            </a:r>
          </a:p>
          <a:p>
            <a:pPr marL="347472" lvl="1" indent="-347472" eaLnBrk="1" hangingPunct="1">
              <a:lnSpc>
                <a:spcPct val="100000"/>
              </a:lnSpc>
              <a:spcBef>
                <a:spcPts val="900"/>
              </a:spcBef>
              <a:defRPr/>
            </a:pPr>
            <a:r>
              <a:rPr lang="en-US" dirty="0">
                <a:latin typeface="Arial Narrow" charset="0"/>
              </a:rPr>
              <a:t>Understand how food becomes unsafe</a:t>
            </a:r>
          </a:p>
          <a:p>
            <a:pPr marL="347472" lvl="1" indent="-347472" eaLnBrk="1" hangingPunct="1">
              <a:lnSpc>
                <a:spcPct val="100000"/>
              </a:lnSpc>
              <a:spcBef>
                <a:spcPts val="900"/>
              </a:spcBef>
              <a:defRPr/>
            </a:pPr>
            <a:r>
              <a:rPr lang="en-US" dirty="0">
                <a:latin typeface="Arial Narrow" charset="0"/>
              </a:rPr>
              <a:t>Identify TCS food</a:t>
            </a:r>
          </a:p>
          <a:p>
            <a:pPr marL="347472" lvl="1" indent="-347472" eaLnBrk="1" hangingPunct="1">
              <a:lnSpc>
                <a:spcPct val="100000"/>
              </a:lnSpc>
              <a:spcBef>
                <a:spcPts val="900"/>
              </a:spcBef>
              <a:defRPr/>
            </a:pPr>
            <a:r>
              <a:rPr lang="en-US" dirty="0">
                <a:latin typeface="Arial Narrow" charset="0"/>
              </a:rPr>
              <a:t>Recognize the risk factors for foodborne illness</a:t>
            </a:r>
          </a:p>
          <a:p>
            <a:pPr marL="347472" lvl="1" indent="-347472" eaLnBrk="1" hangingPunct="1">
              <a:lnSpc>
                <a:spcPct val="100000"/>
              </a:lnSpc>
              <a:spcBef>
                <a:spcPts val="900"/>
              </a:spcBef>
              <a:defRPr/>
            </a:pPr>
            <a:r>
              <a:rPr lang="en-US" dirty="0">
                <a:latin typeface="Arial Narrow" charset="0"/>
              </a:rPr>
              <a:t>Understand important prevention measures for keeping food safe</a:t>
            </a:r>
          </a:p>
        </p:txBody>
      </p:sp>
      <p:sp>
        <p:nvSpPr>
          <p:cNvPr id="1434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1-2</a:t>
            </a:r>
          </a:p>
        </p:txBody>
      </p:sp>
      <p:sp>
        <p:nvSpPr>
          <p:cNvPr id="14341" name="Oval 2"/>
          <p:cNvSpPr>
            <a:spLocks noChangeArrowheads="1"/>
          </p:cNvSpPr>
          <p:nvPr/>
        </p:nvSpPr>
        <p:spPr bwMode="auto">
          <a:xfrm>
            <a:off x="5943600" y="2057400"/>
            <a:ext cx="1028700" cy="6858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p>
            <a:pPr>
              <a:defRPr/>
            </a:pPr>
            <a:endParaRPr lang="en-US">
              <a:cs typeface="+mn-cs"/>
            </a:endParaRPr>
          </a:p>
        </p:txBody>
      </p:sp>
      <p:sp>
        <p:nvSpPr>
          <p:cNvPr id="14342" name="Oval 3"/>
          <p:cNvSpPr>
            <a:spLocks noChangeArrowheads="1"/>
          </p:cNvSpPr>
          <p:nvPr/>
        </p:nvSpPr>
        <p:spPr bwMode="auto">
          <a:xfrm>
            <a:off x="5829300" y="1828800"/>
            <a:ext cx="1714500" cy="17145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p>
            <a:pPr>
              <a:defRPr/>
            </a:pPr>
            <a:endParaRPr lang="en-US">
              <a:cs typeface="+mn-cs"/>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9"/>
          <p:cNvSpPr>
            <a:spLocks noGrp="1" noChangeArrowheads="1"/>
          </p:cNvSpPr>
          <p:nvPr>
            <p:ph type="title"/>
          </p:nvPr>
        </p:nvSpPr>
        <p:spPr>
          <a:xfrm>
            <a:off x="390525" y="158750"/>
            <a:ext cx="8258175" cy="519112"/>
          </a:xfrm>
        </p:spPr>
        <p:txBody>
          <a:bodyPr/>
          <a:lstStyle/>
          <a:p>
            <a:pPr eaLnBrk="1" hangingPunct="1">
              <a:defRPr/>
            </a:pPr>
            <a:r>
              <a:rPr lang="en-US" dirty="0">
                <a:latin typeface="Arial Narrow" charset="0"/>
                <a:cs typeface="+mj-cs"/>
              </a:rPr>
              <a:t>Food Most Likely to Become Unsafe</a:t>
            </a:r>
          </a:p>
        </p:txBody>
      </p:sp>
      <p:sp>
        <p:nvSpPr>
          <p:cNvPr id="32771" name="Rectangle 3"/>
          <p:cNvSpPr>
            <a:spLocks noGrp="1" noChangeArrowheads="1"/>
          </p:cNvSpPr>
          <p:nvPr>
            <p:ph idx="1"/>
          </p:nvPr>
        </p:nvSpPr>
        <p:spPr>
          <a:xfrm>
            <a:off x="390525" y="1143000"/>
            <a:ext cx="8258175" cy="532939"/>
          </a:xfrm>
        </p:spPr>
        <p:txBody>
          <a:bodyPr/>
          <a:lstStyle/>
          <a:p>
            <a:pPr marL="0" indent="0" eaLnBrk="1" hangingPunct="1">
              <a:defRPr/>
            </a:pPr>
            <a:r>
              <a:rPr lang="en-US" dirty="0">
                <a:solidFill>
                  <a:schemeClr val="accent1"/>
                </a:solidFill>
                <a:latin typeface="Arial Narrow" charset="0"/>
                <a:cs typeface="+mn-cs"/>
              </a:rPr>
              <a:t>TCS Food: </a:t>
            </a:r>
            <a:r>
              <a:rPr lang="en-US" sz="1800" i="1" dirty="0" smtClean="0">
                <a:solidFill>
                  <a:schemeClr val="accent1"/>
                </a:solidFill>
                <a:latin typeface="Arial Narrow" charset="0"/>
                <a:cs typeface="+mn-cs"/>
              </a:rPr>
              <a:t>continued </a:t>
            </a:r>
            <a:endParaRPr lang="en-US" sz="1800" i="1" dirty="0">
              <a:solidFill>
                <a:schemeClr val="accent1"/>
              </a:solidFill>
              <a:latin typeface="Arial Narrow" charset="0"/>
              <a:cs typeface="+mn-cs"/>
            </a:endParaRPr>
          </a:p>
          <a:p>
            <a:pPr marL="114300" lvl="1" indent="0" eaLnBrk="1" hangingPunct="1">
              <a:buFont typeface="Wingdings" charset="0"/>
              <a:buNone/>
              <a:defRPr/>
            </a:pPr>
            <a:endParaRPr lang="en-US" dirty="0">
              <a:latin typeface="Arial Narrow" charset="0"/>
            </a:endParaRPr>
          </a:p>
        </p:txBody>
      </p:sp>
      <p:sp>
        <p:nvSpPr>
          <p:cNvPr id="32772" name="Text Box 1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1-20</a:t>
            </a:r>
          </a:p>
        </p:txBody>
      </p:sp>
      <p:pic>
        <p:nvPicPr>
          <p:cNvPr id="32773" name="Picture 1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458912" y="2057400"/>
            <a:ext cx="1908175" cy="1329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2774" name="Picture 18"/>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592513" y="2057400"/>
            <a:ext cx="1965325" cy="132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2775" name="Picture 19"/>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792787" y="2057399"/>
            <a:ext cx="1914525" cy="1334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2776" name="Picture 20"/>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458912" y="3587750"/>
            <a:ext cx="1908175" cy="1329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2777" name="Picture 21"/>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3592513" y="3587750"/>
            <a:ext cx="1965325" cy="132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2778" name="Picture 22"/>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5792787" y="3587750"/>
            <a:ext cx="1914525" cy="1337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5"/>
          <p:cNvSpPr>
            <a:spLocks noGrp="1" noChangeArrowheads="1"/>
          </p:cNvSpPr>
          <p:nvPr>
            <p:ph type="body" sz="half" idx="1"/>
          </p:nvPr>
        </p:nvSpPr>
        <p:spPr>
          <a:xfrm>
            <a:off x="393192" y="1143000"/>
            <a:ext cx="8115300" cy="800100"/>
          </a:xfrm>
        </p:spPr>
        <p:txBody>
          <a:bodyPr/>
          <a:lstStyle/>
          <a:p>
            <a:pPr eaLnBrk="1" hangingPunct="1">
              <a:lnSpc>
                <a:spcPct val="100000"/>
              </a:lnSpc>
              <a:spcBef>
                <a:spcPct val="0"/>
              </a:spcBef>
              <a:buClrTx/>
              <a:buSzTx/>
              <a:defRPr/>
            </a:pPr>
            <a:r>
              <a:rPr lang="en-US" dirty="0">
                <a:latin typeface="Arial Narrow" charset="0"/>
                <a:cs typeface="+mn-cs"/>
              </a:rPr>
              <a:t>These are the foundation of a food safety management system:</a:t>
            </a:r>
          </a:p>
        </p:txBody>
      </p:sp>
      <p:sp>
        <p:nvSpPr>
          <p:cNvPr id="211974" name="Text Box 8"/>
          <p:cNvSpPr txBox="1">
            <a:spLocks noChangeArrowheads="1"/>
          </p:cNvSpPr>
          <p:nvPr/>
        </p:nvSpPr>
        <p:spPr bwMode="auto">
          <a:xfrm>
            <a:off x="5069134" y="3329542"/>
            <a:ext cx="3173239"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lgn="ctr" eaLnBrk="1" hangingPunct="1">
              <a:lnSpc>
                <a:spcPct val="80000"/>
              </a:lnSpc>
              <a:spcBef>
                <a:spcPct val="50000"/>
              </a:spcBef>
              <a:defRPr/>
            </a:pPr>
            <a:r>
              <a:rPr lang="en-US" sz="1800" dirty="0" smtClean="0">
                <a:solidFill>
                  <a:srgbClr val="00AEEF"/>
                </a:solidFill>
                <a:latin typeface="+mj-lt"/>
                <a:ea typeface="+mn-ea"/>
                <a:cs typeface="+mn-cs"/>
              </a:rPr>
              <a:t>Food safety training program</a:t>
            </a:r>
          </a:p>
        </p:txBody>
      </p:sp>
      <p:sp>
        <p:nvSpPr>
          <p:cNvPr id="211972" name="AutoShape 11"/>
          <p:cNvSpPr>
            <a:spLocks noChangeArrowheads="1"/>
          </p:cNvSpPr>
          <p:nvPr/>
        </p:nvSpPr>
        <p:spPr bwMode="auto">
          <a:xfrm>
            <a:off x="3924300" y="4521200"/>
            <a:ext cx="1854200" cy="1371600"/>
          </a:xfrm>
          <a:prstGeom prst="flowChartAlternateProcess">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cs typeface="+mn-cs"/>
            </a:endParaRPr>
          </a:p>
        </p:txBody>
      </p:sp>
      <p:sp>
        <p:nvSpPr>
          <p:cNvPr id="2" name="AutoShape 13"/>
          <p:cNvSpPr>
            <a:spLocks noChangeArrowheads="1"/>
          </p:cNvSpPr>
          <p:nvPr/>
        </p:nvSpPr>
        <p:spPr bwMode="auto">
          <a:xfrm>
            <a:off x="584200" y="2044700"/>
            <a:ext cx="2400300" cy="1244600"/>
          </a:xfrm>
          <a:prstGeom prst="flowChartAlternateProcess">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cs typeface="+mn-cs"/>
            </a:endParaRPr>
          </a:p>
        </p:txBody>
      </p:sp>
      <p:sp>
        <p:nvSpPr>
          <p:cNvPr id="211976" name="AutoShape 15"/>
          <p:cNvSpPr>
            <a:spLocks noChangeArrowheads="1"/>
          </p:cNvSpPr>
          <p:nvPr/>
        </p:nvSpPr>
        <p:spPr bwMode="auto">
          <a:xfrm>
            <a:off x="749300" y="4508500"/>
            <a:ext cx="2311400" cy="1371600"/>
          </a:xfrm>
          <a:prstGeom prst="flowChartAlternateProcess">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cs typeface="+mn-cs"/>
            </a:endParaRPr>
          </a:p>
        </p:txBody>
      </p:sp>
      <p:sp>
        <p:nvSpPr>
          <p:cNvPr id="211977" name="Text Box 1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8-4</a:t>
            </a:r>
          </a:p>
        </p:txBody>
      </p:sp>
      <p:sp>
        <p:nvSpPr>
          <p:cNvPr id="211978" name="Rectangle 2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Food Safety Programs</a:t>
            </a:r>
          </a:p>
        </p:txBody>
      </p:sp>
      <p:sp>
        <p:nvSpPr>
          <p:cNvPr id="3" name="Text Box 7"/>
          <p:cNvSpPr txBox="1">
            <a:spLocks noChangeArrowheads="1"/>
          </p:cNvSpPr>
          <p:nvPr/>
        </p:nvSpPr>
        <p:spPr bwMode="auto">
          <a:xfrm>
            <a:off x="5165091" y="5542404"/>
            <a:ext cx="2981325" cy="54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lgn="ctr" eaLnBrk="1" hangingPunct="1">
              <a:lnSpc>
                <a:spcPct val="80000"/>
              </a:lnSpc>
              <a:spcBef>
                <a:spcPct val="50000"/>
              </a:spcBef>
              <a:defRPr/>
            </a:pPr>
            <a:r>
              <a:rPr lang="en-US" sz="1800" dirty="0" smtClean="0">
                <a:solidFill>
                  <a:srgbClr val="00AEEF"/>
                </a:solidFill>
                <a:latin typeface="+mj-lt"/>
                <a:ea typeface="+mn-ea"/>
                <a:cs typeface="+mn-cs"/>
              </a:rPr>
              <a:t>Quality control and </a:t>
            </a:r>
            <a:br>
              <a:rPr lang="en-US" sz="1800" dirty="0" smtClean="0">
                <a:solidFill>
                  <a:srgbClr val="00AEEF"/>
                </a:solidFill>
                <a:latin typeface="+mj-lt"/>
                <a:ea typeface="+mn-ea"/>
                <a:cs typeface="+mn-cs"/>
              </a:rPr>
            </a:br>
            <a:r>
              <a:rPr lang="en-US" sz="1800" dirty="0" smtClean="0">
                <a:solidFill>
                  <a:srgbClr val="00AEEF"/>
                </a:solidFill>
                <a:latin typeface="+mj-lt"/>
                <a:ea typeface="+mn-ea"/>
                <a:cs typeface="+mn-cs"/>
              </a:rPr>
              <a:t>assurance program</a:t>
            </a:r>
          </a:p>
        </p:txBody>
      </p:sp>
      <p:sp>
        <p:nvSpPr>
          <p:cNvPr id="4" name="Text Box 10"/>
          <p:cNvSpPr txBox="1">
            <a:spLocks noChangeArrowheads="1"/>
          </p:cNvSpPr>
          <p:nvPr/>
        </p:nvSpPr>
        <p:spPr bwMode="auto">
          <a:xfrm>
            <a:off x="1114578" y="5542404"/>
            <a:ext cx="2397125" cy="54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lgn="ctr" eaLnBrk="1" hangingPunct="1">
              <a:lnSpc>
                <a:spcPct val="80000"/>
              </a:lnSpc>
              <a:spcBef>
                <a:spcPct val="50000"/>
              </a:spcBef>
              <a:defRPr/>
            </a:pPr>
            <a:r>
              <a:rPr lang="en-US" sz="1800" dirty="0" smtClean="0">
                <a:solidFill>
                  <a:srgbClr val="00AEEF"/>
                </a:solidFill>
                <a:latin typeface="+mj-lt"/>
                <a:ea typeface="+mn-ea"/>
                <a:cs typeface="+mn-cs"/>
              </a:rPr>
              <a:t>Supplier selection and specification program</a:t>
            </a:r>
          </a:p>
        </p:txBody>
      </p:sp>
      <p:sp>
        <p:nvSpPr>
          <p:cNvPr id="5" name="Text Box 6"/>
          <p:cNvSpPr txBox="1">
            <a:spLocks noChangeArrowheads="1"/>
          </p:cNvSpPr>
          <p:nvPr/>
        </p:nvSpPr>
        <p:spPr bwMode="auto">
          <a:xfrm>
            <a:off x="1032870" y="3329542"/>
            <a:ext cx="2560540"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lgn="ctr" eaLnBrk="1" hangingPunct="1">
              <a:lnSpc>
                <a:spcPct val="80000"/>
              </a:lnSpc>
              <a:spcBef>
                <a:spcPct val="50000"/>
              </a:spcBef>
              <a:defRPr/>
            </a:pPr>
            <a:r>
              <a:rPr lang="en-US" sz="1800" dirty="0">
                <a:solidFill>
                  <a:schemeClr val="accent3"/>
                </a:solidFill>
                <a:latin typeface="+mj-lt"/>
                <a:ea typeface="+mn-ea"/>
                <a:cs typeface="+mn-cs"/>
              </a:rPr>
              <a:t>Personal hygiene program</a:t>
            </a:r>
          </a:p>
        </p:txBody>
      </p:sp>
      <p:pic>
        <p:nvPicPr>
          <p:cNvPr id="6" name="Picture 5" descr="6e_c08_02_HandLathe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1580" y="2052638"/>
            <a:ext cx="2103120" cy="1269047"/>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04193" y="2053529"/>
            <a:ext cx="2103120" cy="1267264"/>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04193" y="4255598"/>
            <a:ext cx="2103120" cy="1263677"/>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61580" y="4254239"/>
            <a:ext cx="2103120" cy="126639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5"/>
          <p:cNvSpPr>
            <a:spLocks noGrp="1" noChangeArrowheads="1"/>
          </p:cNvSpPr>
          <p:nvPr>
            <p:ph type="body" sz="half" idx="1"/>
          </p:nvPr>
        </p:nvSpPr>
        <p:spPr>
          <a:xfrm>
            <a:off x="393192" y="1143000"/>
            <a:ext cx="8115300" cy="800100"/>
          </a:xfrm>
        </p:spPr>
        <p:txBody>
          <a:bodyPr/>
          <a:lstStyle/>
          <a:p>
            <a:pPr eaLnBrk="1" hangingPunct="1">
              <a:lnSpc>
                <a:spcPct val="100000"/>
              </a:lnSpc>
              <a:spcBef>
                <a:spcPct val="0"/>
              </a:spcBef>
              <a:buClrTx/>
              <a:buSzTx/>
              <a:defRPr/>
            </a:pPr>
            <a:r>
              <a:rPr lang="en-US" dirty="0">
                <a:latin typeface="Arial Narrow" charset="0"/>
                <a:cs typeface="+mn-cs"/>
              </a:rPr>
              <a:t>These are the foundation of a food safety management system:</a:t>
            </a:r>
          </a:p>
        </p:txBody>
      </p:sp>
      <p:sp>
        <p:nvSpPr>
          <p:cNvPr id="212997" name="Text Box 1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8-5</a:t>
            </a:r>
          </a:p>
        </p:txBody>
      </p:sp>
      <p:sp>
        <p:nvSpPr>
          <p:cNvPr id="212998" name="Rectangle 2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Food Safety Programs</a:t>
            </a:r>
          </a:p>
        </p:txBody>
      </p:sp>
      <p:sp>
        <p:nvSpPr>
          <p:cNvPr id="14" name="Text Box 8"/>
          <p:cNvSpPr txBox="1">
            <a:spLocks noChangeArrowheads="1"/>
          </p:cNvSpPr>
          <p:nvPr/>
        </p:nvSpPr>
        <p:spPr bwMode="auto">
          <a:xfrm>
            <a:off x="5069134" y="3328358"/>
            <a:ext cx="3173239" cy="54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lgn="ctr" eaLnBrk="1" hangingPunct="1">
              <a:lnSpc>
                <a:spcPct val="80000"/>
              </a:lnSpc>
              <a:spcBef>
                <a:spcPct val="50000"/>
              </a:spcBef>
              <a:defRPr/>
            </a:pPr>
            <a:r>
              <a:rPr lang="en-US" sz="1800" dirty="0" smtClean="0">
                <a:solidFill>
                  <a:srgbClr val="00AEEF"/>
                </a:solidFill>
                <a:latin typeface="+mj-lt"/>
                <a:ea typeface="+mn-ea"/>
                <a:cs typeface="+mn-cs"/>
              </a:rPr>
              <a:t>Standard operating </a:t>
            </a:r>
            <a:br>
              <a:rPr lang="en-US" sz="1800" dirty="0" smtClean="0">
                <a:solidFill>
                  <a:srgbClr val="00AEEF"/>
                </a:solidFill>
                <a:latin typeface="+mj-lt"/>
                <a:ea typeface="+mn-ea"/>
                <a:cs typeface="+mn-cs"/>
              </a:rPr>
            </a:br>
            <a:r>
              <a:rPr lang="en-US" sz="1800" dirty="0" err="1" smtClean="0">
                <a:solidFill>
                  <a:srgbClr val="00AEEF"/>
                </a:solidFill>
                <a:latin typeface="+mj-lt"/>
                <a:ea typeface="+mn-ea"/>
                <a:cs typeface="+mn-cs"/>
              </a:rPr>
              <a:t>proceedures</a:t>
            </a:r>
            <a:r>
              <a:rPr lang="en-US" sz="1800" dirty="0" smtClean="0">
                <a:solidFill>
                  <a:srgbClr val="00AEEF"/>
                </a:solidFill>
                <a:latin typeface="+mj-lt"/>
                <a:ea typeface="+mn-ea"/>
                <a:cs typeface="+mn-cs"/>
              </a:rPr>
              <a:t> (SOPs)</a:t>
            </a:r>
          </a:p>
        </p:txBody>
      </p:sp>
      <p:sp>
        <p:nvSpPr>
          <p:cNvPr id="15" name="AutoShape 11"/>
          <p:cNvSpPr>
            <a:spLocks noChangeArrowheads="1"/>
          </p:cNvSpPr>
          <p:nvPr/>
        </p:nvSpPr>
        <p:spPr bwMode="auto">
          <a:xfrm>
            <a:off x="3924300" y="4521200"/>
            <a:ext cx="1854200" cy="1371600"/>
          </a:xfrm>
          <a:prstGeom prst="flowChartAlternateProcess">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cs typeface="+mn-cs"/>
            </a:endParaRPr>
          </a:p>
        </p:txBody>
      </p:sp>
      <p:sp>
        <p:nvSpPr>
          <p:cNvPr id="16" name="AutoShape 13"/>
          <p:cNvSpPr>
            <a:spLocks noChangeArrowheads="1"/>
          </p:cNvSpPr>
          <p:nvPr/>
        </p:nvSpPr>
        <p:spPr bwMode="auto">
          <a:xfrm>
            <a:off x="584200" y="2044700"/>
            <a:ext cx="2400300" cy="1244600"/>
          </a:xfrm>
          <a:prstGeom prst="flowChartAlternateProcess">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cs typeface="+mn-cs"/>
            </a:endParaRPr>
          </a:p>
        </p:txBody>
      </p:sp>
      <p:sp>
        <p:nvSpPr>
          <p:cNvPr id="17" name="AutoShape 15"/>
          <p:cNvSpPr>
            <a:spLocks noChangeArrowheads="1"/>
          </p:cNvSpPr>
          <p:nvPr/>
        </p:nvSpPr>
        <p:spPr bwMode="auto">
          <a:xfrm>
            <a:off x="749300" y="4508500"/>
            <a:ext cx="2311400" cy="1371600"/>
          </a:xfrm>
          <a:prstGeom prst="flowChartAlternateProcess">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cs typeface="+mn-cs"/>
            </a:endParaRPr>
          </a:p>
        </p:txBody>
      </p:sp>
      <p:sp>
        <p:nvSpPr>
          <p:cNvPr id="18" name="Text Box 7"/>
          <p:cNvSpPr txBox="1">
            <a:spLocks noChangeArrowheads="1"/>
          </p:cNvSpPr>
          <p:nvPr/>
        </p:nvSpPr>
        <p:spPr bwMode="auto">
          <a:xfrm>
            <a:off x="5165091" y="5532580"/>
            <a:ext cx="2981325"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lgn="ctr" eaLnBrk="1" hangingPunct="1">
              <a:lnSpc>
                <a:spcPct val="80000"/>
              </a:lnSpc>
              <a:spcBef>
                <a:spcPct val="50000"/>
              </a:spcBef>
              <a:defRPr/>
            </a:pPr>
            <a:r>
              <a:rPr lang="en-US" sz="1800" dirty="0" smtClean="0">
                <a:solidFill>
                  <a:srgbClr val="00AEEF"/>
                </a:solidFill>
                <a:latin typeface="+mj-lt"/>
                <a:ea typeface="+mn-ea"/>
                <a:cs typeface="+mn-cs"/>
              </a:rPr>
              <a:t>Pest control program</a:t>
            </a:r>
          </a:p>
        </p:txBody>
      </p:sp>
      <p:sp>
        <p:nvSpPr>
          <p:cNvPr id="19" name="Text Box 10"/>
          <p:cNvSpPr txBox="1">
            <a:spLocks noChangeArrowheads="1"/>
          </p:cNvSpPr>
          <p:nvPr/>
        </p:nvSpPr>
        <p:spPr bwMode="auto">
          <a:xfrm>
            <a:off x="806837" y="5532580"/>
            <a:ext cx="3020557" cy="54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lgn="ctr" eaLnBrk="1" hangingPunct="1">
              <a:lnSpc>
                <a:spcPct val="80000"/>
              </a:lnSpc>
              <a:spcBef>
                <a:spcPct val="50000"/>
              </a:spcBef>
              <a:defRPr/>
            </a:pPr>
            <a:r>
              <a:rPr lang="en-US" sz="1800" dirty="0" smtClean="0">
                <a:solidFill>
                  <a:srgbClr val="00AEEF"/>
                </a:solidFill>
                <a:latin typeface="+mj-lt"/>
                <a:ea typeface="+mn-ea"/>
                <a:cs typeface="+mn-cs"/>
              </a:rPr>
              <a:t>Facility design and equipment maintenance program</a:t>
            </a:r>
          </a:p>
        </p:txBody>
      </p:sp>
      <p:sp>
        <p:nvSpPr>
          <p:cNvPr id="20" name="Text Box 6"/>
          <p:cNvSpPr txBox="1">
            <a:spLocks noChangeArrowheads="1"/>
          </p:cNvSpPr>
          <p:nvPr/>
        </p:nvSpPr>
        <p:spPr bwMode="auto">
          <a:xfrm>
            <a:off x="1036845" y="3328358"/>
            <a:ext cx="2560540" cy="54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lgn="ctr" eaLnBrk="1" hangingPunct="1">
              <a:lnSpc>
                <a:spcPct val="80000"/>
              </a:lnSpc>
              <a:spcBef>
                <a:spcPct val="50000"/>
              </a:spcBef>
              <a:defRPr/>
            </a:pPr>
            <a:r>
              <a:rPr lang="en-US" sz="1800" dirty="0" smtClean="0">
                <a:solidFill>
                  <a:schemeClr val="accent3"/>
                </a:solidFill>
                <a:latin typeface="+mj-lt"/>
                <a:ea typeface="+mn-ea"/>
                <a:cs typeface="+mn-cs"/>
              </a:rPr>
              <a:t>Cleaning and </a:t>
            </a:r>
            <a:br>
              <a:rPr lang="en-US" sz="1800" dirty="0" smtClean="0">
                <a:solidFill>
                  <a:schemeClr val="accent3"/>
                </a:solidFill>
                <a:latin typeface="+mj-lt"/>
                <a:ea typeface="+mn-ea"/>
                <a:cs typeface="+mn-cs"/>
              </a:rPr>
            </a:br>
            <a:r>
              <a:rPr lang="en-US" sz="1800" dirty="0" smtClean="0">
                <a:solidFill>
                  <a:schemeClr val="accent3"/>
                </a:solidFill>
                <a:latin typeface="+mj-lt"/>
                <a:ea typeface="+mn-ea"/>
                <a:cs typeface="+mn-cs"/>
              </a:rPr>
              <a:t>sanitation program</a:t>
            </a:r>
            <a:endParaRPr lang="en-US" sz="1800" dirty="0">
              <a:solidFill>
                <a:schemeClr val="accent3"/>
              </a:solidFill>
              <a:latin typeface="+mj-lt"/>
              <a:ea typeface="+mn-ea"/>
              <a:cs typeface="+mn-cs"/>
            </a:endParaRPr>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5555" y="2053066"/>
            <a:ext cx="2103120" cy="1268190"/>
          </a:xfrm>
          <a:prstGeom prst="rect">
            <a:avLst/>
          </a:prstGeom>
        </p:spPr>
      </p:pic>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04961" y="2053529"/>
            <a:ext cx="2101583" cy="1267264"/>
          </a:xfrm>
          <a:prstGeom prst="rect">
            <a:avLst/>
          </a:prstGeom>
        </p:spPr>
      </p:pic>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07880" y="4255598"/>
            <a:ext cx="2095746" cy="1263677"/>
          </a:xfrm>
          <a:prstGeom prst="rect">
            <a:avLst/>
          </a:prstGeom>
        </p:spPr>
      </p:pic>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71448" y="4254239"/>
            <a:ext cx="2091333" cy="126639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3"/>
          <p:cNvSpPr>
            <a:spLocks noGrp="1" noChangeArrowheads="1"/>
          </p:cNvSpPr>
          <p:nvPr>
            <p:ph type="body" idx="1"/>
          </p:nvPr>
        </p:nvSpPr>
        <p:spPr>
          <a:xfrm>
            <a:off x="393192" y="1143000"/>
            <a:ext cx="8307388" cy="4983163"/>
          </a:xfrm>
        </p:spPr>
        <p:txBody>
          <a:bodyPr/>
          <a:lstStyle/>
          <a:p>
            <a:pPr marL="0" indent="0" eaLnBrk="1" hangingPunct="1">
              <a:defRPr/>
            </a:pPr>
            <a:r>
              <a:rPr lang="en-US" dirty="0">
                <a:latin typeface="Arial Narrow" charset="0"/>
                <a:cs typeface="+mn-cs"/>
              </a:rPr>
              <a:t>Focuses on controlling the 5 most common risk factors for foodborne illness: </a:t>
            </a:r>
          </a:p>
          <a:p>
            <a:pPr lvl="1" eaLnBrk="1" hangingPunct="1">
              <a:buSzTx/>
              <a:buFont typeface="Wingdings" charset="0"/>
              <a:buAutoNum type="arabicPeriod"/>
              <a:defRPr/>
            </a:pPr>
            <a:r>
              <a:rPr lang="en-US" dirty="0">
                <a:latin typeface="Arial Narrow" charset="0"/>
              </a:rPr>
              <a:t>Purchasing food from unsafe sources</a:t>
            </a:r>
          </a:p>
          <a:p>
            <a:pPr lvl="1" eaLnBrk="1" hangingPunct="1">
              <a:buSzTx/>
              <a:buFont typeface="Wingdings" charset="0"/>
              <a:buAutoNum type="arabicPeriod"/>
              <a:defRPr/>
            </a:pPr>
            <a:r>
              <a:rPr lang="en-US" dirty="0">
                <a:latin typeface="Arial Narrow" charset="0"/>
              </a:rPr>
              <a:t>Failing to cook food adequately</a:t>
            </a:r>
          </a:p>
          <a:p>
            <a:pPr lvl="1" eaLnBrk="1" hangingPunct="1">
              <a:buSzTx/>
              <a:buFont typeface="Wingdings" charset="0"/>
              <a:buAutoNum type="arabicPeriod"/>
              <a:defRPr/>
            </a:pPr>
            <a:r>
              <a:rPr lang="en-US" dirty="0">
                <a:latin typeface="Arial Narrow" charset="0"/>
              </a:rPr>
              <a:t>Holding food at incorrect temperatures</a:t>
            </a:r>
          </a:p>
          <a:p>
            <a:pPr lvl="1" eaLnBrk="1" hangingPunct="1">
              <a:buSzTx/>
              <a:buFont typeface="Wingdings" charset="0"/>
              <a:buAutoNum type="arabicPeriod"/>
              <a:defRPr/>
            </a:pPr>
            <a:r>
              <a:rPr lang="en-US" dirty="0">
                <a:latin typeface="Arial Narrow" charset="0"/>
              </a:rPr>
              <a:t>Using contaminated equipment</a:t>
            </a:r>
          </a:p>
          <a:p>
            <a:pPr lvl="1" eaLnBrk="1" hangingPunct="1">
              <a:buSzTx/>
              <a:buFont typeface="Wingdings" charset="0"/>
              <a:buAutoNum type="arabicPeriod"/>
              <a:defRPr/>
            </a:pPr>
            <a:r>
              <a:rPr lang="en-US" dirty="0">
                <a:latin typeface="Arial Narrow" charset="0"/>
              </a:rPr>
              <a:t>Practicing poor personal hygiene</a:t>
            </a:r>
          </a:p>
        </p:txBody>
      </p:sp>
      <p:sp>
        <p:nvSpPr>
          <p:cNvPr id="214019"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8-6</a:t>
            </a:r>
          </a:p>
        </p:txBody>
      </p:sp>
      <p:sp>
        <p:nvSpPr>
          <p:cNvPr id="214020"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Active Managerial Control</a:t>
            </a:r>
          </a:p>
        </p:txBody>
      </p:sp>
    </p:spTree>
  </p:cSld>
  <p:clrMapOvr>
    <a:masterClrMapping/>
  </p:clrMapOvr>
  <p:timing>
    <p:tnLst>
      <p:par>
        <p:cTn xmlns:p14="http://schemas.microsoft.com/office/powerpoint/2010/mai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3"/>
          <p:cNvSpPr>
            <a:spLocks noGrp="1" noChangeArrowheads="1"/>
          </p:cNvSpPr>
          <p:nvPr>
            <p:ph type="body" idx="1"/>
          </p:nvPr>
        </p:nvSpPr>
        <p:spPr>
          <a:xfrm>
            <a:off x="393192" y="1143000"/>
            <a:ext cx="7529255" cy="4910256"/>
          </a:xfrm>
        </p:spPr>
        <p:txBody>
          <a:bodyPr/>
          <a:lstStyle/>
          <a:p>
            <a:pPr marL="0" indent="0" eaLnBrk="1" hangingPunct="1">
              <a:buFont typeface="Wingdings" pitchFamily="2" charset="2"/>
              <a:buNone/>
              <a:defRPr/>
            </a:pPr>
            <a:r>
              <a:rPr lang="en-US" dirty="0" smtClean="0">
                <a:ea typeface="+mn-ea"/>
                <a:cs typeface="+mn-cs"/>
              </a:rPr>
              <a:t>There are many ways to achieve active managerial control in the operation: </a:t>
            </a:r>
          </a:p>
          <a:p>
            <a:pPr lvl="1" eaLnBrk="1" hangingPunct="1">
              <a:buFont typeface="Wingdings" pitchFamily="2" charset="2"/>
              <a:buChar char="l"/>
              <a:defRPr/>
            </a:pPr>
            <a:r>
              <a:rPr lang="en-US" dirty="0" smtClean="0"/>
              <a:t>Training programs</a:t>
            </a:r>
          </a:p>
          <a:p>
            <a:pPr lvl="1" eaLnBrk="1" hangingPunct="1">
              <a:buFont typeface="Wingdings" pitchFamily="2" charset="2"/>
              <a:buChar char="l"/>
              <a:defRPr/>
            </a:pPr>
            <a:r>
              <a:rPr lang="en-US" dirty="0" smtClean="0"/>
              <a:t>Manager supervision</a:t>
            </a:r>
          </a:p>
          <a:p>
            <a:pPr lvl="1" eaLnBrk="1" hangingPunct="1">
              <a:buFont typeface="Wingdings" pitchFamily="2" charset="2"/>
              <a:buChar char="l"/>
              <a:defRPr/>
            </a:pPr>
            <a:r>
              <a:rPr lang="en-US" dirty="0" smtClean="0"/>
              <a:t>Incorporation</a:t>
            </a:r>
            <a:r>
              <a:rPr lang="en-US" dirty="0"/>
              <a:t> </a:t>
            </a:r>
            <a:r>
              <a:rPr lang="en-US" dirty="0" smtClean="0"/>
              <a:t>of standard operating procedures (SOPs)</a:t>
            </a:r>
          </a:p>
          <a:p>
            <a:pPr lvl="1" eaLnBrk="1" hangingPunct="1">
              <a:buFont typeface="Wingdings" pitchFamily="2" charset="2"/>
              <a:buChar char="l"/>
              <a:defRPr/>
            </a:pPr>
            <a:r>
              <a:rPr lang="en-US" dirty="0" smtClean="0"/>
              <a:t>HACCP</a:t>
            </a:r>
          </a:p>
          <a:p>
            <a:pPr marL="0" lvl="1" indent="0" eaLnBrk="1" hangingPunct="1">
              <a:buSzTx/>
              <a:buFont typeface="Wingdings" pitchFamily="2" charset="2"/>
              <a:buNone/>
              <a:defRPr/>
            </a:pPr>
            <a:r>
              <a:rPr lang="en-US" sz="2400" b="1" dirty="0">
                <a:solidFill>
                  <a:srgbClr val="005CAB"/>
                </a:solidFill>
                <a:ea typeface="+mn-ea"/>
                <a:cs typeface="+mn-cs"/>
              </a:rPr>
              <a:t>These are critical to the success of active managerial </a:t>
            </a:r>
            <a:r>
              <a:rPr lang="en-US" sz="2400" b="1" dirty="0" smtClean="0">
                <a:solidFill>
                  <a:srgbClr val="005CAB"/>
                </a:solidFill>
                <a:ea typeface="+mn-ea"/>
                <a:cs typeface="+mn-cs"/>
              </a:rPr>
              <a:t>control</a:t>
            </a:r>
            <a:endParaRPr lang="en-US" dirty="0" smtClean="0"/>
          </a:p>
          <a:p>
            <a:pPr lvl="1" eaLnBrk="1" hangingPunct="1">
              <a:buFont typeface="Wingdings" pitchFamily="2" charset="2"/>
              <a:buChar char="l"/>
              <a:defRPr/>
            </a:pPr>
            <a:r>
              <a:rPr lang="en-US" dirty="0" smtClean="0"/>
              <a:t>Monitoring critical activities in the operation</a:t>
            </a:r>
          </a:p>
          <a:p>
            <a:pPr lvl="1" eaLnBrk="1" hangingPunct="1">
              <a:buFont typeface="Wingdings" pitchFamily="2" charset="2"/>
              <a:buChar char="l"/>
              <a:defRPr/>
            </a:pPr>
            <a:r>
              <a:rPr lang="en-US" dirty="0" smtClean="0"/>
              <a:t>Taking the necessary corrective action when required</a:t>
            </a:r>
          </a:p>
          <a:p>
            <a:pPr lvl="1" eaLnBrk="1" hangingPunct="1">
              <a:buFont typeface="Wingdings" pitchFamily="2" charset="2"/>
              <a:buChar char="l"/>
              <a:defRPr/>
            </a:pPr>
            <a:r>
              <a:rPr lang="en-US" dirty="0" smtClean="0"/>
              <a:t>Verifying that the actions taken control the risks factors</a:t>
            </a:r>
            <a:endParaRPr lang="en-US" dirty="0"/>
          </a:p>
          <a:p>
            <a:pPr marL="114300" lvl="1" indent="0" eaLnBrk="1" hangingPunct="1">
              <a:buSzTx/>
              <a:buFont typeface="Wingdings" pitchFamily="2" charset="2"/>
              <a:buNone/>
              <a:defRPr/>
            </a:pPr>
            <a:endParaRPr lang="en-US" dirty="0" smtClean="0"/>
          </a:p>
        </p:txBody>
      </p:sp>
      <p:sp>
        <p:nvSpPr>
          <p:cNvPr id="215043"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8-7</a:t>
            </a:r>
          </a:p>
        </p:txBody>
      </p:sp>
      <p:sp>
        <p:nvSpPr>
          <p:cNvPr id="215044"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Active Managerial Control</a:t>
            </a:r>
          </a:p>
        </p:txBody>
      </p:sp>
    </p:spTree>
  </p:cSld>
  <p:clrMapOvr>
    <a:masterClrMapping/>
  </p:clrMapOvr>
  <p:timing>
    <p:tnLst>
      <p:par>
        <p:cTn xmlns:p14="http://schemas.microsoft.com/office/powerpoint/2010/mai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body" idx="1"/>
          </p:nvPr>
        </p:nvSpPr>
        <p:spPr>
          <a:xfrm>
            <a:off x="393192" y="1143000"/>
            <a:ext cx="5062868" cy="5015219"/>
          </a:xfrm>
        </p:spPr>
        <p:txBody>
          <a:bodyPr/>
          <a:lstStyle/>
          <a:p>
            <a:pPr marL="0" indent="0" eaLnBrk="1" hangingPunct="1">
              <a:buFont typeface="Wingdings" pitchFamily="2" charset="2"/>
              <a:buNone/>
              <a:defRPr/>
            </a:pPr>
            <a:r>
              <a:rPr lang="en-US" dirty="0" smtClean="0">
                <a:ea typeface="+mn-ea"/>
                <a:cs typeface="+mn-cs"/>
              </a:rPr>
              <a:t>The FDA provides recommendations for controlling the common risk factors for   foodborne illness: </a:t>
            </a:r>
            <a:endParaRPr lang="en-US" sz="2200" dirty="0">
              <a:ea typeface="+mn-ea"/>
              <a:cs typeface="+mn-cs"/>
            </a:endParaRPr>
          </a:p>
          <a:p>
            <a:pPr lvl="1" eaLnBrk="1" hangingPunct="1">
              <a:buFont typeface="Wingdings" pitchFamily="2" charset="2"/>
              <a:buChar char="l"/>
              <a:defRPr/>
            </a:pPr>
            <a:r>
              <a:rPr lang="en-US" dirty="0"/>
              <a:t>Demonstration of </a:t>
            </a:r>
            <a:r>
              <a:rPr lang="en-US" dirty="0" smtClean="0"/>
              <a:t>knowledge</a:t>
            </a:r>
          </a:p>
          <a:p>
            <a:pPr lvl="1" eaLnBrk="1" hangingPunct="1">
              <a:buFont typeface="Wingdings" pitchFamily="2" charset="2"/>
              <a:buChar char="l"/>
              <a:defRPr/>
            </a:pPr>
            <a:r>
              <a:rPr lang="en-US" dirty="0" smtClean="0"/>
              <a:t>Staff </a:t>
            </a:r>
            <a:r>
              <a:rPr lang="en-US" dirty="0"/>
              <a:t>health </a:t>
            </a:r>
            <a:r>
              <a:rPr lang="en-US" dirty="0" smtClean="0"/>
              <a:t>controls</a:t>
            </a:r>
          </a:p>
          <a:p>
            <a:pPr lvl="1" eaLnBrk="1" hangingPunct="1">
              <a:buFont typeface="Wingdings" pitchFamily="2" charset="2"/>
              <a:buChar char="l"/>
              <a:defRPr/>
            </a:pPr>
            <a:r>
              <a:rPr lang="en-US" dirty="0" smtClean="0"/>
              <a:t>Controlling hands as a vehicle of contamination</a:t>
            </a:r>
          </a:p>
          <a:p>
            <a:pPr lvl="1" eaLnBrk="1" hangingPunct="1">
              <a:buFont typeface="Wingdings" pitchFamily="2" charset="2"/>
              <a:buChar char="l"/>
              <a:defRPr/>
            </a:pPr>
            <a:r>
              <a:rPr lang="en-US" dirty="0" smtClean="0"/>
              <a:t>Time and temperature parameters for controlling pathogens</a:t>
            </a:r>
          </a:p>
          <a:p>
            <a:pPr lvl="1" eaLnBrk="1" hangingPunct="1">
              <a:buFont typeface="Wingdings" pitchFamily="2" charset="2"/>
              <a:buChar char="l"/>
              <a:defRPr/>
            </a:pPr>
            <a:r>
              <a:rPr lang="en-US" dirty="0" smtClean="0"/>
              <a:t>Consumer pathogens</a:t>
            </a:r>
          </a:p>
          <a:p>
            <a:pPr marL="114300" lvl="1" indent="0" eaLnBrk="1" hangingPunct="1">
              <a:buFont typeface="Wingdings" pitchFamily="2" charset="2"/>
              <a:buNone/>
              <a:defRPr/>
            </a:pPr>
            <a:endParaRPr lang="en-US" dirty="0"/>
          </a:p>
        </p:txBody>
      </p:sp>
      <p:sp>
        <p:nvSpPr>
          <p:cNvPr id="216067" name="Text Box 4"/>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8-8</a:t>
            </a:r>
          </a:p>
        </p:txBody>
      </p:sp>
      <p:sp>
        <p:nvSpPr>
          <p:cNvPr id="216068" name="Rectangle 6"/>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Active Managerial Control</a:t>
            </a:r>
          </a:p>
        </p:txBody>
      </p:sp>
      <p:pic>
        <p:nvPicPr>
          <p:cNvPr id="2" name="Picture 1" descr="6e_c08_08.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41025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3"/>
          <p:cNvSpPr>
            <a:spLocks noGrp="1" noChangeArrowheads="1"/>
          </p:cNvSpPr>
          <p:nvPr>
            <p:ph type="body" idx="1"/>
          </p:nvPr>
        </p:nvSpPr>
        <p:spPr>
          <a:xfrm>
            <a:off x="393192" y="1143000"/>
            <a:ext cx="6238337" cy="4675369"/>
          </a:xfrm>
        </p:spPr>
        <p:txBody>
          <a:bodyPr/>
          <a:lstStyle/>
          <a:p>
            <a:pPr marL="0" indent="0" eaLnBrk="1" hangingPunct="1">
              <a:defRPr/>
            </a:pPr>
            <a:r>
              <a:rPr lang="en-US" dirty="0">
                <a:latin typeface="Arial Narrow" charset="0"/>
                <a:cs typeface="+mn-cs"/>
              </a:rPr>
              <a:t>The HACCP Approach</a:t>
            </a:r>
          </a:p>
          <a:p>
            <a:pPr lvl="1" eaLnBrk="1" hangingPunct="1">
              <a:defRPr/>
            </a:pPr>
            <a:r>
              <a:rPr lang="en-US" dirty="0">
                <a:latin typeface="Arial Narrow" charset="0"/>
              </a:rPr>
              <a:t>HACCP is based on identifying significant biological, chemical, or physical hazards at specific points within </a:t>
            </a:r>
            <a:r>
              <a:rPr lang="en-US" dirty="0" smtClean="0">
                <a:latin typeface="Arial Narrow" charset="0"/>
              </a:rPr>
              <a:t/>
            </a:r>
            <a:br>
              <a:rPr lang="en-US" dirty="0" smtClean="0">
                <a:latin typeface="Arial Narrow" charset="0"/>
              </a:rPr>
            </a:br>
            <a:r>
              <a:rPr lang="en-US" dirty="0" smtClean="0">
                <a:latin typeface="Arial Narrow" charset="0"/>
              </a:rPr>
              <a:t>a </a:t>
            </a:r>
            <a:r>
              <a:rPr lang="en-US" dirty="0">
                <a:latin typeface="Arial Narrow" charset="0"/>
              </a:rPr>
              <a:t>product</a:t>
            </a:r>
            <a:r>
              <a:rPr lang="ja-JP" altLang="en-US" dirty="0">
                <a:latin typeface="Arial Narrow" charset="0"/>
              </a:rPr>
              <a:t>’</a:t>
            </a:r>
            <a:r>
              <a:rPr lang="en-US" dirty="0">
                <a:latin typeface="Arial Narrow" charset="0"/>
              </a:rPr>
              <a:t>s flow through an operation</a:t>
            </a:r>
          </a:p>
          <a:p>
            <a:pPr lvl="1" eaLnBrk="1" hangingPunct="1">
              <a:defRPr/>
            </a:pPr>
            <a:r>
              <a:rPr lang="en-US" dirty="0">
                <a:latin typeface="Arial Narrow" charset="0"/>
              </a:rPr>
              <a:t>Once identified, hazards can be prevented, eliminated, or reduced to safe levels</a:t>
            </a:r>
          </a:p>
          <a:p>
            <a:pPr marL="0" indent="0" eaLnBrk="1" hangingPunct="1">
              <a:defRPr/>
            </a:pPr>
            <a:endParaRPr lang="en-US" dirty="0">
              <a:latin typeface="Arial Narrow" charset="0"/>
              <a:cs typeface="+mn-cs"/>
            </a:endParaRPr>
          </a:p>
          <a:p>
            <a:pPr marL="0" indent="0" eaLnBrk="1" hangingPunct="1">
              <a:defRPr/>
            </a:pPr>
            <a:endParaRPr lang="en-US" dirty="0">
              <a:solidFill>
                <a:srgbClr val="000000"/>
              </a:solidFill>
              <a:latin typeface="Arial Narrow" charset="0"/>
              <a:cs typeface="+mn-cs"/>
            </a:endParaRPr>
          </a:p>
        </p:txBody>
      </p:sp>
      <p:sp>
        <p:nvSpPr>
          <p:cNvPr id="217091"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8-9</a:t>
            </a:r>
          </a:p>
        </p:txBody>
      </p:sp>
      <p:sp>
        <p:nvSpPr>
          <p:cNvPr id="217092"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HACCP</a:t>
            </a:r>
          </a:p>
        </p:txBody>
      </p:sp>
    </p:spTree>
  </p:cSld>
  <p:clrMapOvr>
    <a:masterClrMapping/>
  </p:clrMapOvr>
  <p:timing>
    <p:tnLst>
      <p:par>
        <p:cTn xmlns:p14="http://schemas.microsoft.com/office/powerpoint/2010/mai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3"/>
          <p:cNvSpPr>
            <a:spLocks noGrp="1" noChangeArrowheads="1"/>
          </p:cNvSpPr>
          <p:nvPr>
            <p:ph type="body" idx="1"/>
          </p:nvPr>
        </p:nvSpPr>
        <p:spPr>
          <a:xfrm>
            <a:off x="393192" y="1143000"/>
            <a:ext cx="5692584" cy="4857775"/>
          </a:xfrm>
        </p:spPr>
        <p:txBody>
          <a:bodyPr/>
          <a:lstStyle/>
          <a:p>
            <a:pPr marL="0" indent="0" eaLnBrk="1" hangingPunct="1">
              <a:defRPr/>
            </a:pPr>
            <a:r>
              <a:rPr lang="en-US" dirty="0">
                <a:latin typeface="Arial Narrow" charset="0"/>
                <a:cs typeface="+mn-cs"/>
              </a:rPr>
              <a:t>To be effective, a HACCP system must be based on a written plan:</a:t>
            </a:r>
          </a:p>
          <a:p>
            <a:pPr lvl="1" eaLnBrk="1" hangingPunct="1">
              <a:defRPr/>
            </a:pPr>
            <a:r>
              <a:rPr lang="en-US" dirty="0">
                <a:latin typeface="Arial Narrow" charset="0"/>
              </a:rPr>
              <a:t>It must be specific to each facility</a:t>
            </a:r>
            <a:r>
              <a:rPr lang="ja-JP" altLang="en-US" dirty="0">
                <a:latin typeface="Arial Narrow" charset="0"/>
              </a:rPr>
              <a:t>’</a:t>
            </a:r>
            <a:r>
              <a:rPr lang="en-US" dirty="0">
                <a:latin typeface="Arial Narrow" charset="0"/>
              </a:rPr>
              <a:t>s menu, customers, equipment, processes, and operations</a:t>
            </a:r>
          </a:p>
          <a:p>
            <a:pPr lvl="1" eaLnBrk="1" hangingPunct="1">
              <a:defRPr/>
            </a:pPr>
            <a:r>
              <a:rPr lang="en-US" dirty="0">
                <a:latin typeface="Arial Narrow" charset="0"/>
              </a:rPr>
              <a:t>A plan that works for one operation may not work for another</a:t>
            </a:r>
          </a:p>
        </p:txBody>
      </p:sp>
      <p:sp>
        <p:nvSpPr>
          <p:cNvPr id="218115"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8-10</a:t>
            </a:r>
          </a:p>
        </p:txBody>
      </p:sp>
      <p:sp>
        <p:nvSpPr>
          <p:cNvPr id="218116" name="Rectangle 11"/>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HACCP</a:t>
            </a:r>
          </a:p>
        </p:txBody>
      </p:sp>
    </p:spTree>
  </p:cSld>
  <p:clrMapOvr>
    <a:masterClrMapping/>
  </p:clrMapOvr>
  <p:timing>
    <p:tnLst>
      <p:par>
        <p:cTn xmlns:p14="http://schemas.microsoft.com/office/powerpoint/2010/mai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3"/>
          <p:cNvSpPr>
            <a:spLocks noGrp="1" noChangeArrowheads="1"/>
          </p:cNvSpPr>
          <p:nvPr>
            <p:ph type="body" idx="1"/>
          </p:nvPr>
        </p:nvSpPr>
        <p:spPr>
          <a:xfrm>
            <a:off x="393192" y="1143000"/>
            <a:ext cx="7302500" cy="3898900"/>
          </a:xfrm>
        </p:spPr>
        <p:txBody>
          <a:bodyPr/>
          <a:lstStyle/>
          <a:p>
            <a:pPr eaLnBrk="1" hangingPunct="1">
              <a:lnSpc>
                <a:spcPct val="80000"/>
              </a:lnSpc>
              <a:tabLst>
                <a:tab pos="685800" algn="l"/>
              </a:tabLst>
              <a:defRPr/>
            </a:pPr>
            <a:r>
              <a:rPr lang="en-US" dirty="0">
                <a:latin typeface="Arial Narrow" charset="0"/>
                <a:cs typeface="+mn-cs"/>
              </a:rPr>
              <a:t>The 7 HACCP Principles</a:t>
            </a:r>
          </a:p>
          <a:p>
            <a:pPr lvl="1" eaLnBrk="1" hangingPunct="1">
              <a:buSzTx/>
              <a:buFont typeface="Wingdings" charset="0"/>
              <a:buAutoNum type="arabicPeriod"/>
              <a:tabLst>
                <a:tab pos="685800" algn="l"/>
              </a:tabLst>
              <a:defRPr/>
            </a:pPr>
            <a:r>
              <a:rPr lang="en-US" dirty="0">
                <a:latin typeface="Arial Narrow" charset="0"/>
              </a:rPr>
              <a:t>Conduct a hazard analysis</a:t>
            </a:r>
          </a:p>
          <a:p>
            <a:pPr lvl="1" eaLnBrk="1" hangingPunct="1">
              <a:buSzTx/>
              <a:buFont typeface="Wingdings" charset="0"/>
              <a:buAutoNum type="arabicPeriod"/>
              <a:tabLst>
                <a:tab pos="685800" algn="l"/>
              </a:tabLst>
              <a:defRPr/>
            </a:pPr>
            <a:r>
              <a:rPr lang="en-US" dirty="0">
                <a:latin typeface="Arial Narrow" charset="0"/>
              </a:rPr>
              <a:t>Determine critical control points (CCPs)</a:t>
            </a:r>
          </a:p>
          <a:p>
            <a:pPr lvl="1" eaLnBrk="1" hangingPunct="1">
              <a:buSzTx/>
              <a:buFont typeface="Wingdings" charset="0"/>
              <a:buAutoNum type="arabicPeriod"/>
              <a:tabLst>
                <a:tab pos="685800" algn="l"/>
              </a:tabLst>
              <a:defRPr/>
            </a:pPr>
            <a:r>
              <a:rPr lang="en-US" dirty="0">
                <a:latin typeface="Arial Narrow" charset="0"/>
              </a:rPr>
              <a:t>Establish critical limits</a:t>
            </a:r>
          </a:p>
          <a:p>
            <a:pPr lvl="1" eaLnBrk="1" hangingPunct="1">
              <a:buSzTx/>
              <a:buFont typeface="Wingdings" charset="0"/>
              <a:buAutoNum type="arabicPeriod"/>
              <a:tabLst>
                <a:tab pos="685800" algn="l"/>
              </a:tabLst>
              <a:defRPr/>
            </a:pPr>
            <a:r>
              <a:rPr lang="en-US" dirty="0">
                <a:latin typeface="Arial Narrow" charset="0"/>
              </a:rPr>
              <a:t>Establish monitoring procedures</a:t>
            </a:r>
          </a:p>
          <a:p>
            <a:pPr lvl="1" eaLnBrk="1" hangingPunct="1">
              <a:buSzTx/>
              <a:buFont typeface="Wingdings" charset="0"/>
              <a:buAutoNum type="arabicPeriod"/>
              <a:tabLst>
                <a:tab pos="685800" algn="l"/>
              </a:tabLst>
              <a:defRPr/>
            </a:pPr>
            <a:r>
              <a:rPr lang="en-US" dirty="0">
                <a:latin typeface="Arial Narrow" charset="0"/>
              </a:rPr>
              <a:t>Identify corrective actions</a:t>
            </a:r>
          </a:p>
          <a:p>
            <a:pPr lvl="1" eaLnBrk="1" hangingPunct="1">
              <a:buSzTx/>
              <a:buFont typeface="Wingdings" charset="0"/>
              <a:buAutoNum type="arabicPeriod"/>
              <a:tabLst>
                <a:tab pos="685800" algn="l"/>
              </a:tabLst>
              <a:defRPr/>
            </a:pPr>
            <a:r>
              <a:rPr lang="en-US" dirty="0">
                <a:latin typeface="Arial Narrow" charset="0"/>
              </a:rPr>
              <a:t>Verify that the system works</a:t>
            </a:r>
          </a:p>
          <a:p>
            <a:pPr lvl="1" eaLnBrk="1" hangingPunct="1">
              <a:buSzTx/>
              <a:buFont typeface="Wingdings" charset="0"/>
              <a:buAutoNum type="arabicPeriod"/>
              <a:tabLst>
                <a:tab pos="685800" algn="l"/>
              </a:tabLst>
              <a:defRPr/>
            </a:pPr>
            <a:r>
              <a:rPr lang="en-US" dirty="0">
                <a:latin typeface="Arial Narrow" charset="0"/>
              </a:rPr>
              <a:t>Establish procedures for record keeping and documentation</a:t>
            </a:r>
          </a:p>
          <a:p>
            <a:pPr marL="685800" lvl="1" indent="-571500" eaLnBrk="1" hangingPunct="1">
              <a:lnSpc>
                <a:spcPct val="80000"/>
              </a:lnSpc>
              <a:buSzTx/>
              <a:buFont typeface="Wingdings" charset="0"/>
              <a:buNone/>
              <a:tabLst>
                <a:tab pos="685800" algn="l"/>
              </a:tabLst>
              <a:defRPr/>
            </a:pPr>
            <a:endParaRPr lang="en-US" dirty="0">
              <a:latin typeface="Arial Narrow" charset="0"/>
            </a:endParaRPr>
          </a:p>
          <a:p>
            <a:pPr marL="685800" lvl="1" indent="-571500" eaLnBrk="1" hangingPunct="1">
              <a:lnSpc>
                <a:spcPct val="80000"/>
              </a:lnSpc>
              <a:tabLst>
                <a:tab pos="685800" algn="l"/>
              </a:tabLst>
              <a:defRPr/>
            </a:pPr>
            <a:endParaRPr lang="en-US" dirty="0">
              <a:latin typeface="Arial Narrow" charset="0"/>
            </a:endParaRPr>
          </a:p>
        </p:txBody>
      </p:sp>
      <p:sp>
        <p:nvSpPr>
          <p:cNvPr id="219139"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8-11</a:t>
            </a:r>
          </a:p>
        </p:txBody>
      </p:sp>
      <p:sp>
        <p:nvSpPr>
          <p:cNvPr id="219140"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The 7 HACCP Principles</a:t>
            </a:r>
          </a:p>
        </p:txBody>
      </p:sp>
    </p:spTree>
  </p:cSld>
  <p:clrMapOvr>
    <a:masterClrMapping/>
  </p:clrMapOvr>
  <p:timing>
    <p:tnLst>
      <p:par>
        <p:cTn xmlns:p14="http://schemas.microsoft.com/office/powerpoint/2010/mai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3"/>
          <p:cNvSpPr>
            <a:spLocks noGrp="1" noChangeArrowheads="1"/>
          </p:cNvSpPr>
          <p:nvPr>
            <p:ph type="body" idx="1"/>
          </p:nvPr>
        </p:nvSpPr>
        <p:spPr>
          <a:xfrm>
            <a:off x="393192" y="1143000"/>
            <a:ext cx="8131177" cy="2271724"/>
          </a:xfrm>
        </p:spPr>
        <p:txBody>
          <a:bodyPr/>
          <a:lstStyle/>
          <a:p>
            <a:pPr marL="0" indent="0" eaLnBrk="1" hangingPunct="1">
              <a:defRPr/>
            </a:pPr>
            <a:r>
              <a:rPr lang="en-US" dirty="0">
                <a:latin typeface="Arial Narrow" charset="0"/>
                <a:cs typeface="+mn-cs"/>
              </a:rPr>
              <a:t>Principle 1: Conduct a hazard analysis</a:t>
            </a:r>
          </a:p>
          <a:p>
            <a:pPr lvl="1" eaLnBrk="1" hangingPunct="1">
              <a:defRPr/>
            </a:pPr>
            <a:r>
              <a:rPr lang="en-US" dirty="0">
                <a:latin typeface="Arial Narrow" charset="0"/>
              </a:rPr>
              <a:t>Identify potential hazards in the food served by looking at how it </a:t>
            </a:r>
            <a:r>
              <a:rPr lang="en-US" dirty="0" smtClean="0">
                <a:latin typeface="Arial Narrow" charset="0"/>
              </a:rPr>
              <a:t/>
            </a:r>
            <a:br>
              <a:rPr lang="en-US" dirty="0" smtClean="0">
                <a:latin typeface="Arial Narrow" charset="0"/>
              </a:rPr>
            </a:br>
            <a:r>
              <a:rPr lang="en-US" dirty="0" smtClean="0">
                <a:latin typeface="Arial Narrow" charset="0"/>
              </a:rPr>
              <a:t>is </a:t>
            </a:r>
            <a:r>
              <a:rPr lang="en-US" dirty="0">
                <a:latin typeface="Arial Narrow" charset="0"/>
              </a:rPr>
              <a:t>processed</a:t>
            </a:r>
          </a:p>
          <a:p>
            <a:pPr lvl="1" eaLnBrk="1" hangingPunct="1">
              <a:defRPr/>
            </a:pPr>
            <a:r>
              <a:rPr lang="en-US" dirty="0">
                <a:latin typeface="Arial Narrow" charset="0"/>
              </a:rPr>
              <a:t>Identify TCS food items and determine where hazards are likely to occur for each one; look for biological, chemical, and physical contaminants</a:t>
            </a:r>
          </a:p>
          <a:p>
            <a:pPr marL="571500" lvl="1" indent="-457200" eaLnBrk="1" hangingPunct="1">
              <a:defRPr/>
            </a:pPr>
            <a:endParaRPr lang="en-US" dirty="0">
              <a:latin typeface="Arial Narrow" charset="0"/>
            </a:endParaRPr>
          </a:p>
        </p:txBody>
      </p:sp>
      <p:sp>
        <p:nvSpPr>
          <p:cNvPr id="220164" name="Text Box 23"/>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8-12</a:t>
            </a:r>
          </a:p>
        </p:txBody>
      </p:sp>
      <p:sp>
        <p:nvSpPr>
          <p:cNvPr id="220165" name="Rectangle 2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The 7 HACCP Principles</a:t>
            </a:r>
          </a:p>
        </p:txBody>
      </p:sp>
      <p:pic>
        <p:nvPicPr>
          <p:cNvPr id="2" name="Picture 1" descr="6e_c08_2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 y="3584575"/>
            <a:ext cx="8141208" cy="210312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3"/>
          <p:cNvSpPr>
            <a:spLocks noGrp="1" noChangeArrowheads="1"/>
          </p:cNvSpPr>
          <p:nvPr>
            <p:ph type="body" idx="1"/>
          </p:nvPr>
        </p:nvSpPr>
        <p:spPr>
          <a:xfrm>
            <a:off x="393192" y="1143000"/>
            <a:ext cx="5031382" cy="4727851"/>
          </a:xfrm>
        </p:spPr>
        <p:txBody>
          <a:bodyPr/>
          <a:lstStyle/>
          <a:p>
            <a:pPr marL="0" indent="0" eaLnBrk="1" hangingPunct="1">
              <a:defRPr/>
            </a:pPr>
            <a:r>
              <a:rPr lang="en-US" dirty="0">
                <a:latin typeface="Arial Narrow" charset="0"/>
                <a:cs typeface="+mn-cs"/>
              </a:rPr>
              <a:t>Principle 2: Determine critical control points (CCPs)</a:t>
            </a:r>
          </a:p>
          <a:p>
            <a:pPr lvl="1" eaLnBrk="1" hangingPunct="1">
              <a:defRPr/>
            </a:pPr>
            <a:r>
              <a:rPr lang="en-US" dirty="0">
                <a:latin typeface="Arial Narrow" charset="0"/>
              </a:rPr>
              <a:t>Find points in the process where identified hazards can be prevented, eliminated, or reduced to safe levels—these are the CCPs</a:t>
            </a:r>
          </a:p>
          <a:p>
            <a:pPr lvl="1" eaLnBrk="1" hangingPunct="1">
              <a:defRPr/>
            </a:pPr>
            <a:r>
              <a:rPr lang="en-US" dirty="0">
                <a:latin typeface="Arial Narrow" charset="0"/>
              </a:rPr>
              <a:t>Depending on the process, there may be more than one CCP</a:t>
            </a:r>
          </a:p>
        </p:txBody>
      </p:sp>
      <p:sp>
        <p:nvSpPr>
          <p:cNvPr id="221188" name="Text Box 9"/>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8-13</a:t>
            </a:r>
          </a:p>
        </p:txBody>
      </p:sp>
      <p:sp>
        <p:nvSpPr>
          <p:cNvPr id="221189" name="Rectangle 13"/>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The 7 HACCP Principles</a:t>
            </a:r>
          </a:p>
        </p:txBody>
      </p:sp>
      <p:pic>
        <p:nvPicPr>
          <p:cNvPr id="3" name="Picture 2" descr="6e_c08_1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40817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9"/>
          <p:cNvSpPr>
            <a:spLocks noGrp="1" noChangeArrowheads="1"/>
          </p:cNvSpPr>
          <p:nvPr>
            <p:ph type="title"/>
          </p:nvPr>
        </p:nvSpPr>
        <p:spPr>
          <a:xfrm>
            <a:off x="390525" y="158750"/>
            <a:ext cx="8258175" cy="519112"/>
          </a:xfrm>
        </p:spPr>
        <p:txBody>
          <a:bodyPr/>
          <a:lstStyle/>
          <a:p>
            <a:pPr eaLnBrk="1" hangingPunct="1">
              <a:defRPr/>
            </a:pPr>
            <a:r>
              <a:rPr lang="en-US" dirty="0">
                <a:latin typeface="Arial Narrow" charset="0"/>
                <a:cs typeface="+mj-cs"/>
              </a:rPr>
              <a:t>Ready-to-Eat Food</a:t>
            </a:r>
          </a:p>
        </p:txBody>
      </p:sp>
      <p:sp>
        <p:nvSpPr>
          <p:cNvPr id="30724" name="Rectangle 10"/>
          <p:cNvSpPr>
            <a:spLocks noGrp="1" noChangeArrowheads="1"/>
          </p:cNvSpPr>
          <p:nvPr>
            <p:ph idx="1"/>
          </p:nvPr>
        </p:nvSpPr>
        <p:spPr>
          <a:xfrm>
            <a:off x="390523" y="1143000"/>
            <a:ext cx="7316789" cy="5257800"/>
          </a:xfrm>
        </p:spPr>
        <p:txBody>
          <a:bodyPr/>
          <a:lstStyle/>
          <a:p>
            <a:pPr marL="0" lvl="1" indent="0" eaLnBrk="1" hangingPunct="1">
              <a:spcBef>
                <a:spcPct val="100000"/>
              </a:spcBef>
              <a:buClr>
                <a:srgbClr val="009DDC"/>
              </a:buClr>
              <a:buFont typeface="Wingdings" pitchFamily="2" charset="2"/>
              <a:buNone/>
              <a:defRPr/>
            </a:pPr>
            <a:r>
              <a:rPr lang="en-US" sz="2400" b="1" dirty="0">
                <a:solidFill>
                  <a:srgbClr val="005CAB"/>
                </a:solidFill>
                <a:ea typeface="+mn-ea"/>
                <a:cs typeface="+mn-cs"/>
              </a:rPr>
              <a:t>Ready-to-eat food is food that can be eaten without further</a:t>
            </a:r>
          </a:p>
          <a:p>
            <a:pPr marL="347472" lvl="1" indent="-347472" eaLnBrk="1" hangingPunct="1">
              <a:lnSpc>
                <a:spcPct val="100000"/>
              </a:lnSpc>
              <a:spcBef>
                <a:spcPts val="900"/>
              </a:spcBef>
              <a:buFont typeface="Wingdings" pitchFamily="2" charset="2"/>
              <a:buChar char="l"/>
              <a:defRPr/>
            </a:pPr>
            <a:r>
              <a:rPr lang="en-US" dirty="0" smtClean="0"/>
              <a:t>Preparation</a:t>
            </a:r>
          </a:p>
          <a:p>
            <a:pPr marL="347472" lvl="1" indent="-347472" eaLnBrk="1" hangingPunct="1">
              <a:lnSpc>
                <a:spcPct val="100000"/>
              </a:lnSpc>
              <a:spcBef>
                <a:spcPts val="900"/>
              </a:spcBef>
              <a:buFont typeface="Wingdings" pitchFamily="2" charset="2"/>
              <a:buChar char="l"/>
              <a:defRPr/>
            </a:pPr>
            <a:r>
              <a:rPr lang="en-US" dirty="0" smtClean="0"/>
              <a:t>Washing</a:t>
            </a:r>
          </a:p>
          <a:p>
            <a:pPr marL="347472" lvl="1" indent="-347472" eaLnBrk="1" hangingPunct="1">
              <a:lnSpc>
                <a:spcPct val="100000"/>
              </a:lnSpc>
              <a:spcBef>
                <a:spcPts val="900"/>
              </a:spcBef>
              <a:buFont typeface="Wingdings" pitchFamily="2" charset="2"/>
              <a:buChar char="l"/>
              <a:defRPr/>
            </a:pPr>
            <a:r>
              <a:rPr lang="en-US" dirty="0" smtClean="0"/>
              <a:t>Cooking</a:t>
            </a:r>
          </a:p>
          <a:p>
            <a:pPr marL="0" indent="0" eaLnBrk="1" hangingPunct="1">
              <a:buFont typeface="Wingdings" pitchFamily="2" charset="2"/>
              <a:buNone/>
              <a:defRPr/>
            </a:pPr>
            <a:r>
              <a:rPr lang="en-US" dirty="0" smtClean="0">
                <a:ea typeface="+mn-ea"/>
                <a:cs typeface="+mn-cs"/>
              </a:rPr>
              <a:t>Ready-to-eat food includes:</a:t>
            </a:r>
          </a:p>
          <a:p>
            <a:pPr marL="347472" lvl="1" indent="-347472" eaLnBrk="1" hangingPunct="1">
              <a:lnSpc>
                <a:spcPct val="100000"/>
              </a:lnSpc>
              <a:spcBef>
                <a:spcPts val="900"/>
              </a:spcBef>
              <a:buFont typeface="Wingdings" pitchFamily="2" charset="2"/>
              <a:buChar char="l"/>
              <a:defRPr/>
            </a:pPr>
            <a:r>
              <a:rPr lang="en-US" dirty="0" smtClean="0"/>
              <a:t>Cooked food</a:t>
            </a:r>
          </a:p>
          <a:p>
            <a:pPr marL="347472" lvl="1" indent="-347472" eaLnBrk="1" hangingPunct="1">
              <a:lnSpc>
                <a:spcPct val="100000"/>
              </a:lnSpc>
              <a:spcBef>
                <a:spcPts val="900"/>
              </a:spcBef>
              <a:buFont typeface="Wingdings" pitchFamily="2" charset="2"/>
              <a:buChar char="l"/>
              <a:defRPr/>
            </a:pPr>
            <a:r>
              <a:rPr lang="en-US" dirty="0" smtClean="0"/>
              <a:t>Washed fruit and vegetables</a:t>
            </a:r>
          </a:p>
          <a:p>
            <a:pPr marL="347472" lvl="1" indent="-347472" eaLnBrk="1" hangingPunct="1">
              <a:lnSpc>
                <a:spcPct val="100000"/>
              </a:lnSpc>
              <a:spcBef>
                <a:spcPts val="900"/>
              </a:spcBef>
              <a:buFont typeface="Wingdings" pitchFamily="2" charset="2"/>
              <a:buChar char="l"/>
              <a:defRPr/>
            </a:pPr>
            <a:r>
              <a:rPr lang="en-US" dirty="0" smtClean="0"/>
              <a:t>Deli meat</a:t>
            </a:r>
          </a:p>
          <a:p>
            <a:pPr marL="347472" lvl="1" indent="-347472" eaLnBrk="1" hangingPunct="1">
              <a:lnSpc>
                <a:spcPct val="100000"/>
              </a:lnSpc>
              <a:spcBef>
                <a:spcPts val="900"/>
              </a:spcBef>
              <a:buFont typeface="Wingdings" pitchFamily="2" charset="2"/>
              <a:buChar char="l"/>
              <a:defRPr/>
            </a:pPr>
            <a:r>
              <a:rPr lang="en-US" dirty="0" smtClean="0"/>
              <a:t>Bakery items</a:t>
            </a:r>
          </a:p>
          <a:p>
            <a:pPr marL="347472" lvl="1" indent="-347472" eaLnBrk="1" hangingPunct="1">
              <a:lnSpc>
                <a:spcPct val="100000"/>
              </a:lnSpc>
              <a:spcBef>
                <a:spcPts val="900"/>
              </a:spcBef>
              <a:buFont typeface="Wingdings" pitchFamily="2" charset="2"/>
              <a:buChar char="l"/>
              <a:defRPr/>
            </a:pPr>
            <a:r>
              <a:rPr lang="en-US" dirty="0" smtClean="0"/>
              <a:t>Sugar, spices, and seasonings</a:t>
            </a:r>
          </a:p>
          <a:p>
            <a:pPr marL="571500" lvl="1" indent="-457200" eaLnBrk="1" hangingPunct="1">
              <a:buFont typeface="Wingdings" pitchFamily="2" charset="2"/>
              <a:buChar char="l"/>
              <a:defRPr/>
            </a:pPr>
            <a:endParaRPr lang="en-US" dirty="0" smtClean="0"/>
          </a:p>
        </p:txBody>
      </p:sp>
      <p:sp>
        <p:nvSpPr>
          <p:cNvPr id="33796" name="Text Box 308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1-21</a:t>
            </a:r>
          </a:p>
        </p:txBody>
      </p:sp>
    </p:spTree>
  </p:cSld>
  <p:clrMapOvr>
    <a:masterClrMapping/>
  </p:clrMapOvr>
  <p:timing>
    <p:tnLst>
      <p:par>
        <p:cTn xmlns:p14="http://schemas.microsoft.com/office/powerpoint/2010/mai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3"/>
          <p:cNvSpPr>
            <a:spLocks noGrp="1" noChangeArrowheads="1"/>
          </p:cNvSpPr>
          <p:nvPr>
            <p:ph type="body" idx="1"/>
          </p:nvPr>
        </p:nvSpPr>
        <p:spPr>
          <a:xfrm>
            <a:off x="393192" y="1143000"/>
            <a:ext cx="4981575" cy="4914900"/>
          </a:xfrm>
        </p:spPr>
        <p:txBody>
          <a:bodyPr/>
          <a:lstStyle/>
          <a:p>
            <a:pPr marL="0" indent="0" eaLnBrk="1" hangingPunct="1">
              <a:defRPr/>
            </a:pPr>
            <a:r>
              <a:rPr lang="en-US" dirty="0">
                <a:latin typeface="Arial Narrow" charset="0"/>
                <a:cs typeface="+mn-cs"/>
              </a:rPr>
              <a:t>Principle 3: Establish critical limits</a:t>
            </a:r>
          </a:p>
          <a:p>
            <a:pPr lvl="1" eaLnBrk="1" hangingPunct="1">
              <a:defRPr/>
            </a:pPr>
            <a:r>
              <a:rPr lang="en-US" dirty="0">
                <a:latin typeface="Arial Narrow" charset="0"/>
              </a:rPr>
              <a:t>For each CCP, establish minimum or maximum limits</a:t>
            </a:r>
          </a:p>
          <a:p>
            <a:pPr lvl="1" eaLnBrk="1" hangingPunct="1">
              <a:defRPr/>
            </a:pPr>
            <a:r>
              <a:rPr lang="en-US" dirty="0">
                <a:latin typeface="Arial Narrow" charset="0"/>
              </a:rPr>
              <a:t>These limits must be met to: </a:t>
            </a:r>
          </a:p>
          <a:p>
            <a:pPr lvl="2" eaLnBrk="1" hangingPunct="1">
              <a:defRPr/>
            </a:pPr>
            <a:r>
              <a:rPr lang="en-US" dirty="0">
                <a:latin typeface="Arial Narrow" charset="0"/>
              </a:rPr>
              <a:t>Prevent or eliminate the hazard</a:t>
            </a:r>
          </a:p>
          <a:p>
            <a:pPr lvl="2" eaLnBrk="1" hangingPunct="1">
              <a:defRPr/>
            </a:pPr>
            <a:r>
              <a:rPr lang="en-US" dirty="0">
                <a:latin typeface="Arial Narrow" charset="0"/>
              </a:rPr>
              <a:t>Reduce it to a safe level</a:t>
            </a:r>
          </a:p>
          <a:p>
            <a:pPr marL="571500" lvl="1" indent="-457200" eaLnBrk="1" hangingPunct="1">
              <a:defRPr/>
            </a:pPr>
            <a:endParaRPr lang="en-US" dirty="0">
              <a:latin typeface="Arial Narrow" charset="0"/>
            </a:endParaRPr>
          </a:p>
        </p:txBody>
      </p:sp>
      <p:grpSp>
        <p:nvGrpSpPr>
          <p:cNvPr id="461826" name="Group 9"/>
          <p:cNvGrpSpPr>
            <a:grpSpLocks/>
          </p:cNvGrpSpPr>
          <p:nvPr/>
        </p:nvGrpSpPr>
        <p:grpSpPr bwMode="auto">
          <a:xfrm>
            <a:off x="6554153" y="1149354"/>
            <a:ext cx="2286000" cy="3028950"/>
            <a:chOff x="4069" y="1087"/>
            <a:chExt cx="1440" cy="1908"/>
          </a:xfrm>
        </p:grpSpPr>
        <p:pic>
          <p:nvPicPr>
            <p:cNvPr id="461829" name="Picture 4" descr="slide_10_14"/>
            <p:cNvPicPr>
              <a:picLocks noChangeAspect="1" noChangeArrowheads="1"/>
            </p:cNvPicPr>
            <p:nvPr/>
          </p:nvPicPr>
          <p:blipFill>
            <a:blip r:embed="rId3">
              <a:clrChange>
                <a:clrFrom>
                  <a:srgbClr val="BAE0E3"/>
                </a:clrFrom>
                <a:clrTo>
                  <a:srgbClr val="BAE0E3">
                    <a:alpha val="0"/>
                  </a:srgbClr>
                </a:clrTo>
              </a:clrChange>
              <a:extLst>
                <a:ext uri="{28A0092B-C50C-407E-A947-70E740481C1C}">
                  <a14:useLocalDpi xmlns:a14="http://schemas.microsoft.com/office/drawing/2010/main" val="0"/>
                </a:ext>
              </a:extLst>
            </a:blip>
            <a:srcRect/>
            <a:stretch>
              <a:fillRect/>
            </a:stretch>
          </p:blipFill>
          <p:spPr bwMode="auto">
            <a:xfrm>
              <a:off x="4069" y="1087"/>
              <a:ext cx="1440" cy="1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2215" name="Text Box 5"/>
            <p:cNvSpPr txBox="1">
              <a:spLocks noChangeArrowheads="1"/>
            </p:cNvSpPr>
            <p:nvPr/>
          </p:nvSpPr>
          <p:spPr bwMode="auto">
            <a:xfrm>
              <a:off x="4392" y="1139"/>
              <a:ext cx="820"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algn="ctr" eaLnBrk="1" hangingPunct="1">
                <a:defRPr/>
              </a:pPr>
              <a:r>
                <a:rPr lang="en-US" sz="2400" dirty="0" smtClean="0">
                  <a:cs typeface="+mn-cs"/>
                </a:rPr>
                <a:t>Critical </a:t>
              </a:r>
            </a:p>
            <a:p>
              <a:pPr algn="ctr" eaLnBrk="1" hangingPunct="1">
                <a:defRPr/>
              </a:pPr>
              <a:r>
                <a:rPr lang="en-US" sz="2400" dirty="0" smtClean="0">
                  <a:cs typeface="+mn-cs"/>
                </a:rPr>
                <a:t>Limit</a:t>
              </a:r>
            </a:p>
          </p:txBody>
        </p:sp>
      </p:grpSp>
      <p:sp>
        <p:nvSpPr>
          <p:cNvPr id="222212" name="Text Box 1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8-14</a:t>
            </a:r>
          </a:p>
        </p:txBody>
      </p:sp>
      <p:sp>
        <p:nvSpPr>
          <p:cNvPr id="222213" name="Rectangle 14"/>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The 7 HACCP Principles</a:t>
            </a:r>
          </a:p>
        </p:txBody>
      </p:sp>
    </p:spTree>
  </p:cSld>
  <p:clrMapOvr>
    <a:masterClrMapping/>
  </p:clrMapOvr>
  <p:timing>
    <p:tnLst>
      <p:par>
        <p:cTn xmlns:p14="http://schemas.microsoft.com/office/powerpoint/2010/mai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4"/>
          <p:cNvSpPr>
            <a:spLocks noGrp="1" noChangeArrowheads="1"/>
          </p:cNvSpPr>
          <p:nvPr>
            <p:ph type="body" idx="1"/>
          </p:nvPr>
        </p:nvSpPr>
        <p:spPr>
          <a:xfrm>
            <a:off x="393192" y="1143000"/>
            <a:ext cx="5797536" cy="4412963"/>
          </a:xfrm>
        </p:spPr>
        <p:txBody>
          <a:bodyPr/>
          <a:lstStyle/>
          <a:p>
            <a:pPr marL="0" indent="0" eaLnBrk="1" hangingPunct="1">
              <a:defRPr/>
            </a:pPr>
            <a:r>
              <a:rPr lang="en-US" dirty="0">
                <a:latin typeface="Arial Narrow" charset="0"/>
                <a:cs typeface="+mn-cs"/>
              </a:rPr>
              <a:t>Principle 4: Establish monitoring procedures</a:t>
            </a:r>
          </a:p>
          <a:p>
            <a:pPr lvl="1" eaLnBrk="1" hangingPunct="1">
              <a:defRPr/>
            </a:pPr>
            <a:r>
              <a:rPr lang="en-US" dirty="0">
                <a:latin typeface="Arial Narrow" charset="0"/>
              </a:rPr>
              <a:t>Determine the best way to check critical limits</a:t>
            </a:r>
          </a:p>
          <a:p>
            <a:pPr lvl="2" eaLnBrk="1" hangingPunct="1">
              <a:defRPr/>
            </a:pPr>
            <a:r>
              <a:rPr lang="en-US" dirty="0">
                <a:latin typeface="Arial Narrow" charset="0"/>
              </a:rPr>
              <a:t>Make sure they are </a:t>
            </a:r>
            <a:r>
              <a:rPr lang="en-US" dirty="0" smtClean="0">
                <a:latin typeface="Arial Narrow" charset="0"/>
              </a:rPr>
              <a:t>consistently </a:t>
            </a:r>
            <a:r>
              <a:rPr lang="en-US" dirty="0">
                <a:latin typeface="Arial Narrow" charset="0"/>
              </a:rPr>
              <a:t>met</a:t>
            </a:r>
          </a:p>
          <a:p>
            <a:pPr lvl="1" eaLnBrk="1" hangingPunct="1">
              <a:defRPr/>
            </a:pPr>
            <a:r>
              <a:rPr lang="en-US" dirty="0">
                <a:latin typeface="Arial Narrow" charset="0"/>
              </a:rPr>
              <a:t>Identify who will monitor them and how often</a:t>
            </a:r>
          </a:p>
          <a:p>
            <a:pPr marL="571500" lvl="1" indent="-457200" eaLnBrk="1" hangingPunct="1">
              <a:defRPr/>
            </a:pPr>
            <a:endParaRPr lang="en-US" dirty="0">
              <a:latin typeface="Arial Narrow" charset="0"/>
            </a:endParaRPr>
          </a:p>
        </p:txBody>
      </p:sp>
      <p:sp>
        <p:nvSpPr>
          <p:cNvPr id="223235" name="Text Box 9"/>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8-15</a:t>
            </a:r>
          </a:p>
        </p:txBody>
      </p:sp>
      <p:sp>
        <p:nvSpPr>
          <p:cNvPr id="223236" name="Rectangle 13"/>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The 7 HACCP Principles</a:t>
            </a:r>
          </a:p>
        </p:txBody>
      </p:sp>
      <p:pic>
        <p:nvPicPr>
          <p:cNvPr id="2" name="Picture 1" descr="6e_c08_07_chartemp.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92158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8-16</a:t>
            </a:r>
          </a:p>
        </p:txBody>
      </p:sp>
      <p:sp>
        <p:nvSpPr>
          <p:cNvPr id="224259" name="Rectangle 11"/>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The 7 HACCP Principles</a:t>
            </a:r>
          </a:p>
        </p:txBody>
      </p:sp>
      <p:sp>
        <p:nvSpPr>
          <p:cNvPr id="224260" name="Rectangle 13"/>
          <p:cNvSpPr>
            <a:spLocks noGrp="1" noChangeArrowheads="1"/>
          </p:cNvSpPr>
          <p:nvPr>
            <p:ph type="body" idx="1"/>
          </p:nvPr>
        </p:nvSpPr>
        <p:spPr>
          <a:xfrm>
            <a:off x="393192" y="1143000"/>
            <a:ext cx="4883150" cy="2087880"/>
          </a:xfrm>
        </p:spPr>
        <p:txBody>
          <a:bodyPr/>
          <a:lstStyle/>
          <a:p>
            <a:pPr marL="0" indent="0" eaLnBrk="1" hangingPunct="1">
              <a:defRPr/>
            </a:pPr>
            <a:r>
              <a:rPr lang="en-US" dirty="0">
                <a:latin typeface="Arial Narrow" charset="0"/>
                <a:cs typeface="+mn-cs"/>
              </a:rPr>
              <a:t>Principle 5: Identify corrective actions</a:t>
            </a:r>
          </a:p>
          <a:p>
            <a:pPr lvl="1" eaLnBrk="1" hangingPunct="1">
              <a:defRPr/>
            </a:pPr>
            <a:r>
              <a:rPr lang="en-US" dirty="0">
                <a:latin typeface="Arial Narrow" charset="0"/>
              </a:rPr>
              <a:t>Identify steps that must be taken when a critical limit is not met</a:t>
            </a:r>
          </a:p>
          <a:p>
            <a:pPr lvl="1" eaLnBrk="1" hangingPunct="1">
              <a:defRPr/>
            </a:pPr>
            <a:r>
              <a:rPr lang="en-US" dirty="0">
                <a:latin typeface="Arial Narrow" charset="0"/>
              </a:rPr>
              <a:t>Determine these steps in advance</a:t>
            </a:r>
          </a:p>
          <a:p>
            <a:pPr marL="520700" lvl="1" indent="-406400" eaLnBrk="1" hangingPunct="1">
              <a:defRPr/>
            </a:pPr>
            <a:endParaRPr lang="en-US" dirty="0">
              <a:latin typeface="Arial Narrow" charset="0"/>
            </a:endParaRPr>
          </a:p>
          <a:p>
            <a:pPr marL="520700" lvl="1" indent="-406400" eaLnBrk="1" hangingPunct="1">
              <a:defRPr/>
            </a:pPr>
            <a:endParaRPr lang="en-US" dirty="0">
              <a:latin typeface="Arial Narrow" charset="0"/>
            </a:endParaRPr>
          </a:p>
        </p:txBody>
      </p:sp>
      <p:pic>
        <p:nvPicPr>
          <p:cNvPr id="2" name="Picture 1" descr="6e_c08_07_charclos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92196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a:spLocks noGrp="1" noChangeArrowheads="1"/>
          </p:cNvSpPr>
          <p:nvPr>
            <p:ph type="body" idx="1"/>
          </p:nvPr>
        </p:nvSpPr>
        <p:spPr>
          <a:xfrm>
            <a:off x="393192" y="1143000"/>
            <a:ext cx="5482678" cy="3764280"/>
          </a:xfrm>
        </p:spPr>
        <p:txBody>
          <a:bodyPr/>
          <a:lstStyle/>
          <a:p>
            <a:pPr marL="0" indent="0" eaLnBrk="1" hangingPunct="1">
              <a:defRPr/>
            </a:pPr>
            <a:r>
              <a:rPr lang="en-US" dirty="0">
                <a:latin typeface="Arial Narrow" charset="0"/>
                <a:cs typeface="+mn-cs"/>
              </a:rPr>
              <a:t>Principle 6: Verify that the system works</a:t>
            </a:r>
          </a:p>
          <a:p>
            <a:pPr lvl="1" eaLnBrk="1" hangingPunct="1">
              <a:defRPr/>
            </a:pPr>
            <a:r>
              <a:rPr lang="en-US" dirty="0">
                <a:latin typeface="Arial Narrow" charset="0"/>
              </a:rPr>
              <a:t>Determine if the plan is working as intended</a:t>
            </a:r>
          </a:p>
          <a:p>
            <a:pPr lvl="1" eaLnBrk="1" hangingPunct="1">
              <a:defRPr/>
            </a:pPr>
            <a:r>
              <a:rPr lang="en-US" dirty="0">
                <a:latin typeface="Arial Narrow" charset="0"/>
              </a:rPr>
              <a:t>Evaluate the plan on a regular basis using:</a:t>
            </a:r>
          </a:p>
          <a:p>
            <a:pPr lvl="2" eaLnBrk="1" hangingPunct="1">
              <a:defRPr/>
            </a:pPr>
            <a:r>
              <a:rPr lang="en-US" dirty="0">
                <a:latin typeface="Arial Narrow" charset="0"/>
              </a:rPr>
              <a:t>Monitoring charts</a:t>
            </a:r>
          </a:p>
          <a:p>
            <a:pPr lvl="2" eaLnBrk="1" hangingPunct="1">
              <a:defRPr/>
            </a:pPr>
            <a:r>
              <a:rPr lang="en-US" dirty="0">
                <a:latin typeface="Arial Narrow" charset="0"/>
              </a:rPr>
              <a:t>Records</a:t>
            </a:r>
          </a:p>
          <a:p>
            <a:pPr lvl="2" eaLnBrk="1" hangingPunct="1">
              <a:defRPr/>
            </a:pPr>
            <a:r>
              <a:rPr lang="en-US" dirty="0">
                <a:latin typeface="Arial Narrow" charset="0"/>
              </a:rPr>
              <a:t>Hazard analysis</a:t>
            </a:r>
          </a:p>
          <a:p>
            <a:pPr lvl="1" eaLnBrk="1" hangingPunct="1">
              <a:defRPr/>
            </a:pPr>
            <a:r>
              <a:rPr lang="en-US" dirty="0">
                <a:latin typeface="Arial Narrow" charset="0"/>
              </a:rPr>
              <a:t>Determine if your plan prevents, reduces, or eliminates identified  hazards</a:t>
            </a:r>
          </a:p>
        </p:txBody>
      </p:sp>
      <p:sp>
        <p:nvSpPr>
          <p:cNvPr id="225284"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8-17</a:t>
            </a:r>
          </a:p>
        </p:txBody>
      </p:sp>
      <p:sp>
        <p:nvSpPr>
          <p:cNvPr id="225285" name="Rectangle 12"/>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The 7 HACCP Principles</a:t>
            </a:r>
          </a:p>
        </p:txBody>
      </p:sp>
      <p:pic>
        <p:nvPicPr>
          <p:cNvPr id="2" name="Picture 1" descr="6e_c08_08_templog.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91755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body" idx="1"/>
          </p:nvPr>
        </p:nvSpPr>
        <p:spPr>
          <a:xfrm>
            <a:off x="393192" y="1143000"/>
            <a:ext cx="5257800" cy="4914900"/>
          </a:xfrm>
        </p:spPr>
        <p:txBody>
          <a:bodyPr/>
          <a:lstStyle/>
          <a:p>
            <a:pPr marL="0" indent="0" eaLnBrk="1" hangingPunct="1">
              <a:defRPr/>
            </a:pPr>
            <a:r>
              <a:rPr lang="en-US" dirty="0">
                <a:latin typeface="Arial Narrow" charset="0"/>
                <a:cs typeface="+mn-cs"/>
              </a:rPr>
              <a:t>Principle 7: Establish procedures for record keeping and documentation</a:t>
            </a:r>
          </a:p>
          <a:p>
            <a:pPr marL="0" indent="0" eaLnBrk="1" hangingPunct="1">
              <a:defRPr/>
            </a:pPr>
            <a:r>
              <a:rPr lang="en-US" dirty="0">
                <a:latin typeface="Arial Narrow" charset="0"/>
                <a:cs typeface="+mn-cs"/>
              </a:rPr>
              <a:t>Keep records for these actions:</a:t>
            </a:r>
          </a:p>
          <a:p>
            <a:pPr lvl="1" eaLnBrk="1" hangingPunct="1">
              <a:defRPr/>
            </a:pPr>
            <a:r>
              <a:rPr lang="en-US" dirty="0">
                <a:latin typeface="Arial Narrow" charset="0"/>
              </a:rPr>
              <a:t>Monitoring activities</a:t>
            </a:r>
          </a:p>
          <a:p>
            <a:pPr lvl="1" eaLnBrk="1" hangingPunct="1">
              <a:defRPr/>
            </a:pPr>
            <a:r>
              <a:rPr lang="en-US" dirty="0">
                <a:latin typeface="Arial Narrow" charset="0"/>
              </a:rPr>
              <a:t>Corrective actions</a:t>
            </a:r>
          </a:p>
          <a:p>
            <a:pPr lvl="1" eaLnBrk="1" hangingPunct="1">
              <a:defRPr/>
            </a:pPr>
            <a:r>
              <a:rPr lang="en-US" dirty="0">
                <a:latin typeface="Arial Narrow" charset="0"/>
              </a:rPr>
              <a:t>Validating equipment (checking for good working condition)</a:t>
            </a:r>
          </a:p>
          <a:p>
            <a:pPr lvl="1" eaLnBrk="1" hangingPunct="1">
              <a:defRPr/>
            </a:pPr>
            <a:r>
              <a:rPr lang="en-US" dirty="0">
                <a:latin typeface="Arial Narrow" charset="0"/>
              </a:rPr>
              <a:t>Working with suppliers  (invoices, specifications, etc.)</a:t>
            </a:r>
          </a:p>
        </p:txBody>
      </p:sp>
      <p:sp>
        <p:nvSpPr>
          <p:cNvPr id="226308" name="Text Box 9"/>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8-18</a:t>
            </a:r>
          </a:p>
        </p:txBody>
      </p:sp>
      <p:sp>
        <p:nvSpPr>
          <p:cNvPr id="226309" name="Rectangle 13"/>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The 7 HACCP Principles</a:t>
            </a:r>
          </a:p>
        </p:txBody>
      </p:sp>
      <p:pic>
        <p:nvPicPr>
          <p:cNvPr id="2" name="Picture 1" descr="6e_c08_08_invoices.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91755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3"/>
          <p:cNvSpPr>
            <a:spLocks noGrp="1" noChangeArrowheads="1"/>
          </p:cNvSpPr>
          <p:nvPr>
            <p:ph type="body" idx="1"/>
          </p:nvPr>
        </p:nvSpPr>
        <p:spPr>
          <a:xfrm>
            <a:off x="393192" y="1143000"/>
            <a:ext cx="6458738" cy="4475940"/>
          </a:xfrm>
        </p:spPr>
        <p:txBody>
          <a:bodyPr/>
          <a:lstStyle/>
          <a:p>
            <a:pPr marL="0" indent="0" eaLnBrk="1" hangingPunct="1">
              <a:defRPr/>
            </a:pPr>
            <a:r>
              <a:rPr lang="en-US" dirty="0">
                <a:latin typeface="Arial Narrow" charset="0"/>
                <a:cs typeface="+mn-cs"/>
              </a:rPr>
              <a:t>These specialized processing methods require a variance and may require a HACCP plan:</a:t>
            </a:r>
          </a:p>
          <a:p>
            <a:pPr lvl="1" eaLnBrk="1" hangingPunct="1">
              <a:defRPr/>
            </a:pPr>
            <a:r>
              <a:rPr lang="en-US" dirty="0">
                <a:latin typeface="Arial Narrow" charset="0"/>
              </a:rPr>
              <a:t>Smoking food as a method to preserve it (but not to enhance flavor)</a:t>
            </a:r>
          </a:p>
          <a:p>
            <a:pPr lvl="1" eaLnBrk="1" hangingPunct="1">
              <a:defRPr/>
            </a:pPr>
            <a:r>
              <a:rPr lang="en-US" dirty="0">
                <a:latin typeface="Arial Narrow" charset="0"/>
              </a:rPr>
              <a:t>Using food additives or components such as vinegar to preserve or alter food so it no longer requires time and temperature control for safety</a:t>
            </a:r>
          </a:p>
          <a:p>
            <a:pPr lvl="1" eaLnBrk="1" hangingPunct="1">
              <a:defRPr/>
            </a:pPr>
            <a:r>
              <a:rPr lang="en-US" dirty="0">
                <a:latin typeface="Arial Narrow" charset="0"/>
              </a:rPr>
              <a:t>Curing food</a:t>
            </a:r>
          </a:p>
          <a:p>
            <a:pPr lvl="1" eaLnBrk="1" hangingPunct="1">
              <a:defRPr/>
            </a:pPr>
            <a:r>
              <a:rPr lang="en-US" dirty="0">
                <a:latin typeface="Arial Narrow" charset="0"/>
              </a:rPr>
              <a:t>Custom-processing animals</a:t>
            </a:r>
          </a:p>
        </p:txBody>
      </p:sp>
      <p:sp>
        <p:nvSpPr>
          <p:cNvPr id="227331"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8-19</a:t>
            </a:r>
          </a:p>
        </p:txBody>
      </p:sp>
      <p:sp>
        <p:nvSpPr>
          <p:cNvPr id="227332"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HACCP</a:t>
            </a:r>
          </a:p>
        </p:txBody>
      </p:sp>
    </p:spTree>
  </p:cSld>
  <p:clrMapOvr>
    <a:masterClrMapping/>
  </p:clrMapOvr>
  <p:timing>
    <p:tnLst>
      <p:par>
        <p:cTn xmlns:p14="http://schemas.microsoft.com/office/powerpoint/2010/mai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3"/>
          <p:cNvSpPr>
            <a:spLocks noGrp="1" noChangeArrowheads="1"/>
          </p:cNvSpPr>
          <p:nvPr>
            <p:ph type="body" idx="1"/>
          </p:nvPr>
        </p:nvSpPr>
        <p:spPr>
          <a:xfrm>
            <a:off x="393192" y="1143000"/>
            <a:ext cx="6490224" cy="4563878"/>
          </a:xfrm>
        </p:spPr>
        <p:txBody>
          <a:bodyPr/>
          <a:lstStyle/>
          <a:p>
            <a:pPr marL="0" indent="0" eaLnBrk="1" hangingPunct="1">
              <a:defRPr/>
            </a:pPr>
            <a:r>
              <a:rPr lang="en-US" dirty="0">
                <a:latin typeface="Arial Narrow" charset="0"/>
                <a:cs typeface="+mn-cs"/>
              </a:rPr>
              <a:t>These specialized processing methods require a variance and may require a HACCP plan: </a:t>
            </a:r>
            <a:r>
              <a:rPr lang="en-US" sz="2000" i="1" dirty="0">
                <a:latin typeface="Arial Narrow" charset="0"/>
                <a:cs typeface="+mn-cs"/>
              </a:rPr>
              <a:t>continued</a:t>
            </a:r>
            <a:endParaRPr lang="en-US" dirty="0">
              <a:latin typeface="Arial Narrow" charset="0"/>
              <a:cs typeface="+mn-cs"/>
            </a:endParaRPr>
          </a:p>
          <a:p>
            <a:pPr lvl="1" eaLnBrk="1" hangingPunct="1">
              <a:defRPr/>
            </a:pPr>
            <a:r>
              <a:rPr lang="en-US" dirty="0">
                <a:latin typeface="Arial Narrow" charset="0"/>
              </a:rPr>
              <a:t>Packaging food using ROP methods including:</a:t>
            </a:r>
          </a:p>
          <a:p>
            <a:pPr lvl="2" eaLnBrk="1" hangingPunct="1">
              <a:defRPr/>
            </a:pPr>
            <a:r>
              <a:rPr lang="en-US" dirty="0">
                <a:latin typeface="Arial Narrow" charset="0"/>
              </a:rPr>
              <a:t>MAP</a:t>
            </a:r>
          </a:p>
          <a:p>
            <a:pPr lvl="2" eaLnBrk="1" hangingPunct="1">
              <a:defRPr/>
            </a:pPr>
            <a:r>
              <a:rPr lang="en-US" dirty="0">
                <a:latin typeface="Arial Narrow" charset="0"/>
              </a:rPr>
              <a:t>Vacuum-packed</a:t>
            </a:r>
          </a:p>
          <a:p>
            <a:pPr lvl="2" eaLnBrk="1" hangingPunct="1">
              <a:defRPr/>
            </a:pPr>
            <a:r>
              <a:rPr lang="en-US" i="1" dirty="0">
                <a:latin typeface="Arial Narrow" charset="0"/>
              </a:rPr>
              <a:t>Sous vide</a:t>
            </a:r>
          </a:p>
          <a:p>
            <a:pPr lvl="1" eaLnBrk="1" hangingPunct="1">
              <a:defRPr/>
            </a:pPr>
            <a:r>
              <a:rPr lang="en-US" dirty="0">
                <a:latin typeface="Arial Narrow" charset="0"/>
              </a:rPr>
              <a:t>Treating (e.g., pasteurizes) juice on-site and packaging it for later sale</a:t>
            </a:r>
          </a:p>
          <a:p>
            <a:pPr lvl="1" eaLnBrk="1" hangingPunct="1">
              <a:defRPr/>
            </a:pPr>
            <a:r>
              <a:rPr lang="en-US" dirty="0">
                <a:latin typeface="Arial Narrow" charset="0"/>
              </a:rPr>
              <a:t>Sprouting seeds or beans</a:t>
            </a:r>
          </a:p>
        </p:txBody>
      </p:sp>
      <p:sp>
        <p:nvSpPr>
          <p:cNvPr id="228355" name="Text Box 4"/>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8-20</a:t>
            </a:r>
          </a:p>
        </p:txBody>
      </p:sp>
      <p:sp>
        <p:nvSpPr>
          <p:cNvPr id="228356"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HACCP</a:t>
            </a:r>
          </a:p>
        </p:txBody>
      </p:sp>
    </p:spTree>
  </p:cSld>
  <p:clrMapOvr>
    <a:masterClrMapping/>
  </p:clrMapOvr>
  <p:timing>
    <p:tnLst>
      <p:par>
        <p:cTn xmlns:p14="http://schemas.microsoft.com/office/powerpoint/2010/mai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xmlns:p14="http://schemas.microsoft.com/office/powerpoint/2010/mai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3"/>
          <p:cNvSpPr>
            <a:spLocks noGrp="1" noChangeArrowheads="1"/>
          </p:cNvSpPr>
          <p:nvPr>
            <p:ph type="body" idx="1"/>
          </p:nvPr>
        </p:nvSpPr>
        <p:spPr>
          <a:xfrm>
            <a:off x="393192" y="1143000"/>
            <a:ext cx="5086350" cy="4983163"/>
          </a:xfrm>
        </p:spPr>
        <p:txBody>
          <a:bodyPr/>
          <a:lstStyle/>
          <a:p>
            <a:pPr marL="0" indent="0" eaLnBrk="1" hangingPunct="1">
              <a:defRPr/>
            </a:pPr>
            <a:r>
              <a:rPr lang="en-US" dirty="0">
                <a:latin typeface="Arial Narrow" charset="0"/>
                <a:cs typeface="+mn-cs"/>
              </a:rPr>
              <a:t>Objectives:</a:t>
            </a:r>
          </a:p>
          <a:p>
            <a:pPr lvl="1" eaLnBrk="1" hangingPunct="1">
              <a:defRPr/>
            </a:pPr>
            <a:r>
              <a:rPr lang="en-US" dirty="0">
                <a:latin typeface="Arial Narrow" charset="0"/>
              </a:rPr>
              <a:t>Pick materials and equipment that are safe for use in foodservice operations</a:t>
            </a:r>
          </a:p>
          <a:p>
            <a:pPr lvl="1" eaLnBrk="1" hangingPunct="1">
              <a:defRPr/>
            </a:pPr>
            <a:r>
              <a:rPr lang="en-US" dirty="0">
                <a:latin typeface="Arial Narrow" charset="0"/>
              </a:rPr>
              <a:t>Install and maintain equipment </a:t>
            </a:r>
          </a:p>
          <a:p>
            <a:pPr lvl="1" eaLnBrk="1" hangingPunct="1">
              <a:defRPr/>
            </a:pPr>
            <a:r>
              <a:rPr lang="en-US" dirty="0">
                <a:latin typeface="Arial Narrow" charset="0"/>
              </a:rPr>
              <a:t>Avoid food safety hazards caused by utilities</a:t>
            </a:r>
          </a:p>
          <a:p>
            <a:pPr lvl="1" eaLnBrk="1" hangingPunct="1">
              <a:defRPr/>
            </a:pPr>
            <a:r>
              <a:rPr lang="en-US" dirty="0">
                <a:latin typeface="Arial Narrow" charset="0"/>
              </a:rPr>
              <a:t>Maintain your facility </a:t>
            </a:r>
          </a:p>
          <a:p>
            <a:pPr lvl="1" eaLnBrk="1" hangingPunct="1">
              <a:defRPr/>
            </a:pPr>
            <a:r>
              <a:rPr lang="en-US" dirty="0">
                <a:latin typeface="Arial Narrow" charset="0"/>
              </a:rPr>
              <a:t>Handle emergencies</a:t>
            </a:r>
          </a:p>
          <a:p>
            <a:pPr lvl="1" eaLnBrk="1" hangingPunct="1">
              <a:defRPr/>
            </a:pPr>
            <a:r>
              <a:rPr lang="en-US" dirty="0">
                <a:latin typeface="Arial Narrow" charset="0"/>
              </a:rPr>
              <a:t>Prevent and control pests</a:t>
            </a:r>
          </a:p>
          <a:p>
            <a:pPr marL="1028700" lvl="2" indent="-342900" eaLnBrk="1" hangingPunct="1">
              <a:defRPr/>
            </a:pPr>
            <a:endParaRPr lang="en-US" dirty="0">
              <a:latin typeface="Arial Narrow" charset="0"/>
            </a:endParaRPr>
          </a:p>
        </p:txBody>
      </p:sp>
      <p:sp>
        <p:nvSpPr>
          <p:cNvPr id="229379" name="Text Box 13"/>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9-2</a:t>
            </a:r>
          </a:p>
        </p:txBody>
      </p:sp>
      <p:sp>
        <p:nvSpPr>
          <p:cNvPr id="229380" name="Rectangle 19"/>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Safe Facilities and Pest Management</a:t>
            </a:r>
          </a:p>
        </p:txBody>
      </p:sp>
    </p:spTree>
  </p:cSld>
  <p:clrMapOvr>
    <a:masterClrMapping/>
  </p:clrMapOvr>
  <p:timing>
    <p:tnLst>
      <p:par>
        <p:cTn xmlns:p14="http://schemas.microsoft.com/office/powerpoint/2010/mai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3"/>
          <p:cNvSpPr>
            <a:spLocks noGrp="1" noChangeArrowheads="1"/>
          </p:cNvSpPr>
          <p:nvPr>
            <p:ph type="body" idx="1"/>
          </p:nvPr>
        </p:nvSpPr>
        <p:spPr>
          <a:xfrm>
            <a:off x="393192" y="1143000"/>
            <a:ext cx="5257800" cy="2204085"/>
          </a:xfrm>
        </p:spPr>
        <p:txBody>
          <a:bodyPr/>
          <a:lstStyle/>
          <a:p>
            <a:pPr marL="0" indent="0" eaLnBrk="1" hangingPunct="1">
              <a:spcBef>
                <a:spcPct val="0"/>
              </a:spcBef>
              <a:buClrTx/>
              <a:buSzTx/>
              <a:buFontTx/>
              <a:buNone/>
              <a:defRPr/>
            </a:pPr>
            <a:r>
              <a:rPr lang="en-US" dirty="0">
                <a:latin typeface="Arial Narrow" charset="0"/>
                <a:cs typeface="Times New Roman" charset="0"/>
              </a:rPr>
              <a:t>Floors, walls, and ceilings:</a:t>
            </a:r>
            <a:endParaRPr lang="en-US" dirty="0">
              <a:latin typeface="Arial Narrow" charset="0"/>
              <a:cs typeface="+mn-cs"/>
            </a:endParaRPr>
          </a:p>
          <a:p>
            <a:pPr lvl="1" eaLnBrk="1" hangingPunct="1">
              <a:defRPr/>
            </a:pPr>
            <a:r>
              <a:rPr lang="en-US" dirty="0">
                <a:latin typeface="Arial Narrow" charset="0"/>
              </a:rPr>
              <a:t>Materials must be smooth and durable for easier cleaning</a:t>
            </a:r>
          </a:p>
          <a:p>
            <a:pPr lvl="1" eaLnBrk="1" hangingPunct="1">
              <a:defRPr/>
            </a:pPr>
            <a:r>
              <a:rPr lang="en-US" dirty="0">
                <a:latin typeface="Arial Narrow" charset="0"/>
              </a:rPr>
              <a:t>Must be regularly maintained</a:t>
            </a:r>
          </a:p>
        </p:txBody>
      </p:sp>
      <p:sp>
        <p:nvSpPr>
          <p:cNvPr id="230403"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9-3</a:t>
            </a:r>
          </a:p>
        </p:txBody>
      </p:sp>
      <p:sp>
        <p:nvSpPr>
          <p:cNvPr id="230404" name="Rectangle 9"/>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Interior Requirements for a Safe Operation</a:t>
            </a:r>
          </a:p>
        </p:txBody>
      </p:sp>
      <p:pic>
        <p:nvPicPr>
          <p:cNvPr id="2" name="Picture 1" descr="6e_c09_02_6inchmop.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83717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4"/>
          <p:cNvSpPr>
            <a:spLocks noChangeArrowheads="1"/>
          </p:cNvSpPr>
          <p:nvPr/>
        </p:nvSpPr>
        <p:spPr bwMode="auto">
          <a:xfrm>
            <a:off x="6297613" y="1198563"/>
            <a:ext cx="1706562" cy="11017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cs typeface="+mn-cs"/>
            </a:endParaRPr>
          </a:p>
        </p:txBody>
      </p:sp>
      <p:sp>
        <p:nvSpPr>
          <p:cNvPr id="34819" name="Rectangle 9"/>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Populations at High Risk for Foodborne Illnesses</a:t>
            </a:r>
          </a:p>
        </p:txBody>
      </p:sp>
      <p:sp>
        <p:nvSpPr>
          <p:cNvPr id="30724" name="Rectangle 10"/>
          <p:cNvSpPr>
            <a:spLocks noGrp="1" noChangeArrowheads="1"/>
          </p:cNvSpPr>
          <p:nvPr>
            <p:ph idx="1"/>
          </p:nvPr>
        </p:nvSpPr>
        <p:spPr>
          <a:xfrm>
            <a:off x="390525" y="1143000"/>
            <a:ext cx="5212080" cy="3789362"/>
          </a:xfrm>
        </p:spPr>
        <p:txBody>
          <a:bodyPr/>
          <a:lstStyle/>
          <a:p>
            <a:pPr marL="0" indent="0" eaLnBrk="1" hangingPunct="1">
              <a:buFont typeface="Wingdings" pitchFamily="2" charset="2"/>
              <a:buNone/>
              <a:defRPr/>
            </a:pPr>
            <a:r>
              <a:rPr lang="en-US" dirty="0" smtClean="0">
                <a:ea typeface="+mn-ea"/>
                <a:cs typeface="+mn-cs"/>
              </a:rPr>
              <a:t>These people have a higher risk of getting a foodborne illness:</a:t>
            </a:r>
          </a:p>
          <a:p>
            <a:pPr marL="347472" lvl="1" indent="-347472" eaLnBrk="1" hangingPunct="1">
              <a:lnSpc>
                <a:spcPct val="100000"/>
              </a:lnSpc>
              <a:spcBef>
                <a:spcPts val="900"/>
              </a:spcBef>
              <a:buFont typeface="Wingdings" pitchFamily="2" charset="2"/>
              <a:buChar char="l"/>
              <a:defRPr/>
            </a:pPr>
            <a:r>
              <a:rPr lang="en-US" dirty="0" smtClean="0"/>
              <a:t>Elderly people</a:t>
            </a:r>
          </a:p>
          <a:p>
            <a:pPr marL="347472" lvl="1" indent="-347472" eaLnBrk="1" hangingPunct="1">
              <a:lnSpc>
                <a:spcPct val="100000"/>
              </a:lnSpc>
              <a:spcBef>
                <a:spcPts val="900"/>
              </a:spcBef>
              <a:buFont typeface="Wingdings" pitchFamily="2" charset="2"/>
              <a:buChar char="l"/>
              <a:defRPr/>
            </a:pPr>
            <a:r>
              <a:rPr lang="en-US" dirty="0" smtClean="0"/>
              <a:t>Preschool-age children</a:t>
            </a:r>
          </a:p>
          <a:p>
            <a:pPr marL="347472" lvl="1" indent="-347472" eaLnBrk="1" hangingPunct="1">
              <a:lnSpc>
                <a:spcPct val="100000"/>
              </a:lnSpc>
              <a:spcBef>
                <a:spcPts val="900"/>
              </a:spcBef>
              <a:buFont typeface="Wingdings" pitchFamily="2" charset="2"/>
              <a:buChar char="l"/>
              <a:defRPr/>
            </a:pPr>
            <a:r>
              <a:rPr lang="en-US" dirty="0" smtClean="0"/>
              <a:t>People with compromised immune systems </a:t>
            </a:r>
          </a:p>
          <a:p>
            <a:pPr marL="114300" lvl="1" indent="0" eaLnBrk="1" hangingPunct="1">
              <a:buFont typeface="Wingdings" pitchFamily="2" charset="2"/>
              <a:buNone/>
              <a:defRPr/>
            </a:pPr>
            <a:endParaRPr lang="en-US" dirty="0" smtClean="0"/>
          </a:p>
        </p:txBody>
      </p:sp>
      <p:sp>
        <p:nvSpPr>
          <p:cNvPr id="34822" name="Text Box 308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1-22</a:t>
            </a:r>
          </a:p>
        </p:txBody>
      </p:sp>
      <p:pic>
        <p:nvPicPr>
          <p:cNvPr id="5" name="Picture 4" descr="6e_c01_7_child_r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3355" y="2450592"/>
            <a:ext cx="2103120" cy="1085002"/>
          </a:xfrm>
          <a:prstGeom prst="rect">
            <a:avLst/>
          </a:prstGeom>
        </p:spPr>
      </p:pic>
      <p:pic>
        <p:nvPicPr>
          <p:cNvPr id="6" name="Picture 5" descr="6e_c01_7_RxCapInHand_r2SW.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23355" y="3657600"/>
            <a:ext cx="2103120" cy="1086797"/>
          </a:xfrm>
          <a:prstGeom prst="rect">
            <a:avLst/>
          </a:prstGeom>
        </p:spPr>
      </p:pic>
      <p:pic>
        <p:nvPicPr>
          <p:cNvPr id="7" name="Picture 6" descr="6e_c01_7_elderly_r.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23355" y="1243013"/>
            <a:ext cx="2103120" cy="109243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body" idx="1"/>
          </p:nvPr>
        </p:nvSpPr>
        <p:spPr>
          <a:xfrm>
            <a:off x="393192" y="1143000"/>
            <a:ext cx="5724069" cy="4465444"/>
          </a:xfrm>
        </p:spPr>
        <p:txBody>
          <a:bodyPr/>
          <a:lstStyle/>
          <a:p>
            <a:pPr marL="0" indent="0" eaLnBrk="1" hangingPunct="1">
              <a:defRPr/>
            </a:pPr>
            <a:r>
              <a:rPr lang="en-US" dirty="0">
                <a:latin typeface="Arial Narrow" charset="0"/>
                <a:cs typeface="+mn-cs"/>
              </a:rPr>
              <a:t>Foodservice equipment must meet these standards if it will come in contact with food:</a:t>
            </a:r>
          </a:p>
          <a:p>
            <a:pPr lvl="1" eaLnBrk="1" hangingPunct="1">
              <a:defRPr/>
            </a:pPr>
            <a:r>
              <a:rPr lang="en-US" dirty="0">
                <a:latin typeface="Arial Narrow" charset="0"/>
              </a:rPr>
              <a:t>Nonabsorbent, smooth </a:t>
            </a:r>
            <a:r>
              <a:rPr lang="en-US" dirty="0" smtClean="0">
                <a:latin typeface="Arial Narrow" charset="0"/>
              </a:rPr>
              <a:t>and corrosion </a:t>
            </a:r>
            <a:r>
              <a:rPr lang="en-US" dirty="0">
                <a:latin typeface="Arial Narrow" charset="0"/>
              </a:rPr>
              <a:t>resistant</a:t>
            </a:r>
          </a:p>
          <a:p>
            <a:pPr lvl="1" eaLnBrk="1" hangingPunct="1">
              <a:defRPr/>
            </a:pPr>
            <a:r>
              <a:rPr lang="en-US" dirty="0">
                <a:latin typeface="Arial Narrow" charset="0"/>
              </a:rPr>
              <a:t>Easy to clean</a:t>
            </a:r>
          </a:p>
          <a:p>
            <a:pPr lvl="1" eaLnBrk="1" hangingPunct="1">
              <a:defRPr/>
            </a:pPr>
            <a:r>
              <a:rPr lang="en-US" dirty="0">
                <a:latin typeface="Arial Narrow" charset="0"/>
              </a:rPr>
              <a:t>Durable</a:t>
            </a:r>
          </a:p>
          <a:p>
            <a:pPr lvl="1" eaLnBrk="1" hangingPunct="1">
              <a:defRPr/>
            </a:pPr>
            <a:r>
              <a:rPr lang="en-US" dirty="0">
                <a:latin typeface="Arial Narrow" charset="0"/>
              </a:rPr>
              <a:t>Resistant to damage</a:t>
            </a:r>
          </a:p>
        </p:txBody>
      </p:sp>
      <p:sp>
        <p:nvSpPr>
          <p:cNvPr id="231427"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9-4</a:t>
            </a:r>
          </a:p>
        </p:txBody>
      </p:sp>
      <p:sp>
        <p:nvSpPr>
          <p:cNvPr id="231428"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Equipment Selection</a:t>
            </a:r>
          </a:p>
        </p:txBody>
      </p:sp>
      <p:pic>
        <p:nvPicPr>
          <p:cNvPr id="2" name="Picture 1" descr="6e_c09_0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7660" y="1222312"/>
            <a:ext cx="1408176" cy="140817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3"/>
          <p:cNvSpPr>
            <a:spLocks noChangeArrowheads="1"/>
          </p:cNvSpPr>
          <p:nvPr/>
        </p:nvSpPr>
        <p:spPr bwMode="auto">
          <a:xfrm>
            <a:off x="393192" y="1143000"/>
            <a:ext cx="5626069" cy="4862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90000"/>
              </a:lnSpc>
              <a:spcBef>
                <a:spcPct val="100000"/>
              </a:spcBef>
              <a:buClr>
                <a:srgbClr val="009DDC"/>
              </a:buClr>
              <a:buSzPct val="75000"/>
              <a:buFont typeface="Wingdings" pitchFamily="2" charset="2"/>
              <a:buNone/>
              <a:defRPr/>
            </a:pPr>
            <a:r>
              <a:rPr lang="en-US" sz="2400" dirty="0">
                <a:solidFill>
                  <a:srgbClr val="005CAB"/>
                </a:solidFill>
                <a:latin typeface="+mj-lt"/>
                <a:ea typeface="+mn-ea"/>
                <a:cs typeface="+mn-cs"/>
              </a:rPr>
              <a:t>Floor-mounted equipment must be either:</a:t>
            </a:r>
          </a:p>
          <a:p>
            <a:pPr marL="347472" lvl="1" indent="-347472">
              <a:spcBef>
                <a:spcPts val="900"/>
              </a:spcBef>
              <a:buClr>
                <a:schemeClr val="accent1"/>
              </a:buClr>
              <a:buSzPct val="75000"/>
              <a:buFont typeface="Wingdings" pitchFamily="2" charset="2"/>
              <a:buChar char="l"/>
              <a:defRPr/>
            </a:pPr>
            <a:r>
              <a:rPr lang="en-US" sz="2200" b="0" dirty="0">
                <a:solidFill>
                  <a:srgbClr val="231F20"/>
                </a:solidFill>
                <a:latin typeface="+mj-lt"/>
                <a:ea typeface="+mn-ea"/>
                <a:cs typeface="+mn-cs"/>
              </a:rPr>
              <a:t>Mounted on legs at least 6 inches </a:t>
            </a:r>
            <a:r>
              <a:rPr lang="en-US" sz="2200" b="0" dirty="0" smtClean="0">
                <a:solidFill>
                  <a:srgbClr val="231F20"/>
                </a:solidFill>
                <a:latin typeface="+mj-lt"/>
                <a:ea typeface="+mn-ea"/>
                <a:cs typeface="+mn-cs"/>
              </a:rPr>
              <a:t/>
            </a:r>
            <a:br>
              <a:rPr lang="en-US" sz="2200" b="0" dirty="0" smtClean="0">
                <a:solidFill>
                  <a:srgbClr val="231F20"/>
                </a:solidFill>
                <a:latin typeface="+mj-lt"/>
                <a:ea typeface="+mn-ea"/>
                <a:cs typeface="+mn-cs"/>
              </a:rPr>
            </a:br>
            <a:r>
              <a:rPr lang="en-US" sz="2200" b="0" dirty="0" smtClean="0">
                <a:solidFill>
                  <a:srgbClr val="231F20"/>
                </a:solidFill>
                <a:latin typeface="+mj-lt"/>
                <a:ea typeface="+mn-ea"/>
                <a:cs typeface="+mn-cs"/>
              </a:rPr>
              <a:t>(</a:t>
            </a:r>
            <a:r>
              <a:rPr lang="en-US" sz="2200" b="0" dirty="0">
                <a:solidFill>
                  <a:srgbClr val="231F20"/>
                </a:solidFill>
                <a:latin typeface="+mj-lt"/>
                <a:ea typeface="+mn-ea"/>
                <a:cs typeface="+mn-cs"/>
              </a:rPr>
              <a:t>15 centimeters) high </a:t>
            </a:r>
          </a:p>
          <a:p>
            <a:pPr marL="347472" lvl="1" indent="-347472">
              <a:spcBef>
                <a:spcPts val="900"/>
              </a:spcBef>
              <a:buClr>
                <a:schemeClr val="accent1"/>
              </a:buClr>
              <a:buSzPct val="75000"/>
              <a:buFont typeface="Wingdings" pitchFamily="2" charset="2"/>
              <a:buChar char="l"/>
              <a:defRPr/>
            </a:pPr>
            <a:r>
              <a:rPr lang="en-US" sz="2200" b="0" dirty="0">
                <a:solidFill>
                  <a:srgbClr val="231F20"/>
                </a:solidFill>
                <a:latin typeface="+mj-lt"/>
                <a:ea typeface="+mn-ea"/>
                <a:cs typeface="+mn-cs"/>
              </a:rPr>
              <a:t>Sealed to a masonry base</a:t>
            </a:r>
          </a:p>
          <a:p>
            <a:pPr marL="571500" lvl="1" indent="-457200">
              <a:lnSpc>
                <a:spcPct val="90000"/>
              </a:lnSpc>
              <a:spcBef>
                <a:spcPct val="50000"/>
              </a:spcBef>
              <a:buClr>
                <a:srgbClr val="0093D3"/>
              </a:buClr>
              <a:buSzPct val="75000"/>
              <a:buFont typeface="Wingdings" pitchFamily="2" charset="2"/>
              <a:buChar char="l"/>
              <a:defRPr/>
            </a:pPr>
            <a:endParaRPr lang="en-US" sz="2200" dirty="0">
              <a:solidFill>
                <a:srgbClr val="231F20"/>
              </a:solidFill>
              <a:ea typeface="+mn-ea"/>
              <a:cs typeface="+mn-cs"/>
            </a:endParaRPr>
          </a:p>
        </p:txBody>
      </p:sp>
      <p:sp>
        <p:nvSpPr>
          <p:cNvPr id="232451"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9-5</a:t>
            </a:r>
          </a:p>
        </p:txBody>
      </p:sp>
      <p:sp>
        <p:nvSpPr>
          <p:cNvPr id="232452"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Installing and Maintaining Equipment</a:t>
            </a:r>
          </a:p>
        </p:txBody>
      </p:sp>
      <p:pic>
        <p:nvPicPr>
          <p:cNvPr id="2" name="Picture 1" descr="6e_c09_02_ShelfHeigh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96362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3"/>
          <p:cNvSpPr>
            <a:spLocks noChangeArrowheads="1"/>
          </p:cNvSpPr>
          <p:nvPr/>
        </p:nvSpPr>
        <p:spPr bwMode="auto">
          <a:xfrm>
            <a:off x="393192" y="1143000"/>
            <a:ext cx="4878388" cy="2072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90000"/>
              </a:lnSpc>
              <a:spcBef>
                <a:spcPct val="100000"/>
              </a:spcBef>
              <a:buClr>
                <a:srgbClr val="009DDC"/>
              </a:buClr>
              <a:buSzPct val="75000"/>
              <a:buFont typeface="Wingdings" pitchFamily="2" charset="2"/>
              <a:buNone/>
              <a:defRPr/>
            </a:pPr>
            <a:r>
              <a:rPr lang="en-US" sz="2400" dirty="0">
                <a:solidFill>
                  <a:srgbClr val="005CAB"/>
                </a:solidFill>
                <a:latin typeface="+mj-lt"/>
                <a:ea typeface="+mn-ea"/>
                <a:cs typeface="+mn-cs"/>
              </a:rPr>
              <a:t>Tabletop equipment should be either:</a:t>
            </a:r>
          </a:p>
          <a:p>
            <a:pPr marL="347472" lvl="1" indent="-347472">
              <a:lnSpc>
                <a:spcPct val="90000"/>
              </a:lnSpc>
              <a:spcBef>
                <a:spcPts val="900"/>
              </a:spcBef>
              <a:buClr>
                <a:schemeClr val="accent1"/>
              </a:buClr>
              <a:buSzPct val="75000"/>
              <a:buFont typeface="Wingdings" pitchFamily="2" charset="2"/>
              <a:buChar char="l"/>
              <a:defRPr/>
            </a:pPr>
            <a:r>
              <a:rPr lang="en-US" sz="2200" b="0" dirty="0">
                <a:solidFill>
                  <a:srgbClr val="231F20"/>
                </a:solidFill>
                <a:latin typeface="+mj-lt"/>
                <a:ea typeface="+mn-ea"/>
                <a:cs typeface="+mn-cs"/>
              </a:rPr>
              <a:t>Mounted on legs at least 4 inches </a:t>
            </a:r>
            <a:r>
              <a:rPr lang="en-US" sz="2200" b="0" dirty="0" smtClean="0">
                <a:solidFill>
                  <a:srgbClr val="231F20"/>
                </a:solidFill>
                <a:latin typeface="+mj-lt"/>
                <a:ea typeface="+mn-ea"/>
                <a:cs typeface="+mn-cs"/>
              </a:rPr>
              <a:t/>
            </a:r>
            <a:br>
              <a:rPr lang="en-US" sz="2200" b="0" dirty="0" smtClean="0">
                <a:solidFill>
                  <a:srgbClr val="231F20"/>
                </a:solidFill>
                <a:latin typeface="+mj-lt"/>
                <a:ea typeface="+mn-ea"/>
                <a:cs typeface="+mn-cs"/>
              </a:rPr>
            </a:br>
            <a:r>
              <a:rPr lang="en-US" sz="2200" b="0" dirty="0" smtClean="0">
                <a:solidFill>
                  <a:srgbClr val="231F20"/>
                </a:solidFill>
                <a:latin typeface="+mj-lt"/>
                <a:ea typeface="+mn-ea"/>
                <a:cs typeface="+mn-cs"/>
              </a:rPr>
              <a:t>(</a:t>
            </a:r>
            <a:r>
              <a:rPr lang="en-US" sz="2200" b="0" dirty="0">
                <a:solidFill>
                  <a:srgbClr val="231F20"/>
                </a:solidFill>
                <a:latin typeface="+mj-lt"/>
                <a:ea typeface="+mn-ea"/>
                <a:cs typeface="+mn-cs"/>
              </a:rPr>
              <a:t>10 centimeters) high </a:t>
            </a:r>
          </a:p>
          <a:p>
            <a:pPr marL="347472" lvl="1" indent="-347472">
              <a:lnSpc>
                <a:spcPct val="90000"/>
              </a:lnSpc>
              <a:spcBef>
                <a:spcPts val="900"/>
              </a:spcBef>
              <a:buClr>
                <a:schemeClr val="accent1"/>
              </a:buClr>
              <a:buSzPct val="75000"/>
              <a:buFont typeface="Wingdings" pitchFamily="2" charset="2"/>
              <a:buChar char="l"/>
              <a:defRPr/>
            </a:pPr>
            <a:r>
              <a:rPr lang="en-US" sz="2200" b="0" dirty="0">
                <a:solidFill>
                  <a:srgbClr val="231F20"/>
                </a:solidFill>
                <a:latin typeface="+mj-lt"/>
                <a:ea typeface="+mn-ea"/>
                <a:cs typeface="+mn-cs"/>
              </a:rPr>
              <a:t>Sealed to the countertop</a:t>
            </a:r>
          </a:p>
          <a:p>
            <a:pPr marL="571500" lvl="1" indent="-457200">
              <a:lnSpc>
                <a:spcPct val="90000"/>
              </a:lnSpc>
              <a:spcBef>
                <a:spcPct val="50000"/>
              </a:spcBef>
              <a:buClr>
                <a:srgbClr val="0093D3"/>
              </a:buClr>
              <a:buSzPct val="75000"/>
              <a:buFont typeface="Wingdings" pitchFamily="2" charset="2"/>
              <a:buChar char="l"/>
              <a:defRPr/>
            </a:pPr>
            <a:endParaRPr lang="en-US" sz="2200" dirty="0">
              <a:solidFill>
                <a:srgbClr val="231F20"/>
              </a:solidFill>
              <a:ea typeface="+mn-ea"/>
              <a:cs typeface="+mn-cs"/>
            </a:endParaRPr>
          </a:p>
        </p:txBody>
      </p:sp>
      <p:sp>
        <p:nvSpPr>
          <p:cNvPr id="233475" name="Rectangle 4"/>
          <p:cNvSpPr>
            <a:spLocks noChangeArrowheads="1"/>
          </p:cNvSpPr>
          <p:nvPr/>
        </p:nvSpPr>
        <p:spPr bwMode="auto">
          <a:xfrm>
            <a:off x="6286500" y="1714500"/>
            <a:ext cx="1670050" cy="126682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cs typeface="+mn-cs"/>
            </a:endParaRPr>
          </a:p>
        </p:txBody>
      </p:sp>
      <p:sp>
        <p:nvSpPr>
          <p:cNvPr id="233477"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9-6</a:t>
            </a:r>
          </a:p>
        </p:txBody>
      </p:sp>
      <p:sp>
        <p:nvSpPr>
          <p:cNvPr id="233478" name="Rectangle 9"/>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Installing and Maintaining Equipment</a:t>
            </a:r>
          </a:p>
        </p:txBody>
      </p:sp>
      <p:pic>
        <p:nvPicPr>
          <p:cNvPr id="2" name="Picture 1" descr="6e_c09_02_milkmachi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96194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3"/>
          <p:cNvSpPr>
            <a:spLocks noGrp="1" noChangeArrowheads="1"/>
          </p:cNvSpPr>
          <p:nvPr>
            <p:ph type="body" idx="1"/>
          </p:nvPr>
        </p:nvSpPr>
        <p:spPr>
          <a:xfrm>
            <a:off x="393192" y="1143000"/>
            <a:ext cx="4758505" cy="3555365"/>
          </a:xfrm>
        </p:spPr>
        <p:txBody>
          <a:bodyPr/>
          <a:lstStyle/>
          <a:p>
            <a:pPr marL="0" indent="0" eaLnBrk="1" hangingPunct="1">
              <a:defRPr/>
            </a:pPr>
            <a:r>
              <a:rPr lang="en-US" dirty="0">
                <a:latin typeface="Arial Narrow" charset="0"/>
                <a:cs typeface="+mn-cs"/>
              </a:rPr>
              <a:t>Once equipment has been installed:</a:t>
            </a:r>
          </a:p>
          <a:p>
            <a:pPr lvl="1" eaLnBrk="1" hangingPunct="1">
              <a:defRPr/>
            </a:pPr>
            <a:r>
              <a:rPr lang="en-US" dirty="0">
                <a:latin typeface="Arial Narrow" charset="0"/>
              </a:rPr>
              <a:t>It must be maintained regularly</a:t>
            </a:r>
          </a:p>
          <a:p>
            <a:pPr lvl="1" eaLnBrk="1" hangingPunct="1">
              <a:defRPr/>
            </a:pPr>
            <a:r>
              <a:rPr lang="en-US" dirty="0">
                <a:latin typeface="Arial Narrow" charset="0"/>
              </a:rPr>
              <a:t>Only qualified people should maintain it</a:t>
            </a:r>
          </a:p>
          <a:p>
            <a:pPr lvl="1" eaLnBrk="1" hangingPunct="1">
              <a:defRPr/>
            </a:pPr>
            <a:r>
              <a:rPr lang="en-US" dirty="0">
                <a:latin typeface="Arial Narrow" charset="0"/>
              </a:rPr>
              <a:t>Set up a maintenance schedule with your supplier or manufacturer</a:t>
            </a:r>
          </a:p>
          <a:p>
            <a:pPr lvl="1" eaLnBrk="1" hangingPunct="1">
              <a:defRPr/>
            </a:pPr>
            <a:r>
              <a:rPr lang="en-US" dirty="0">
                <a:latin typeface="Arial Narrow" charset="0"/>
              </a:rPr>
              <a:t>Check equipment regularly to make sure it is working right</a:t>
            </a:r>
          </a:p>
        </p:txBody>
      </p:sp>
      <p:sp>
        <p:nvSpPr>
          <p:cNvPr id="234500"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9-7</a:t>
            </a:r>
          </a:p>
        </p:txBody>
      </p:sp>
      <p:sp>
        <p:nvSpPr>
          <p:cNvPr id="234501"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Installing and Maintaining Equipment</a:t>
            </a:r>
          </a:p>
        </p:txBody>
      </p:sp>
      <p:pic>
        <p:nvPicPr>
          <p:cNvPr id="2" name="Picture 1" descr="6e_c09_07.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40208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3"/>
          <p:cNvSpPr>
            <a:spLocks noGrp="1" noChangeArrowheads="1"/>
          </p:cNvSpPr>
          <p:nvPr>
            <p:ph type="body" idx="1"/>
          </p:nvPr>
        </p:nvSpPr>
        <p:spPr>
          <a:xfrm>
            <a:off x="393192" y="1143001"/>
            <a:ext cx="5029200" cy="3703320"/>
          </a:xfrm>
        </p:spPr>
        <p:txBody>
          <a:bodyPr tIns="73152" anchor="t" anchorCtr="0"/>
          <a:lstStyle/>
          <a:p>
            <a:pPr marL="0" indent="0" eaLnBrk="1" hangingPunct="1">
              <a:lnSpc>
                <a:spcPct val="80000"/>
              </a:lnSpc>
              <a:defRPr/>
            </a:pPr>
            <a:r>
              <a:rPr lang="en-US" dirty="0">
                <a:latin typeface="Arial Narrow" charset="0"/>
                <a:cs typeface="+mn-cs"/>
              </a:rPr>
              <a:t>Dishwashers must be installed:</a:t>
            </a:r>
          </a:p>
          <a:p>
            <a:pPr lvl="1" eaLnBrk="1" hangingPunct="1">
              <a:defRPr/>
            </a:pPr>
            <a:r>
              <a:rPr lang="en-US" dirty="0">
                <a:latin typeface="Arial Narrow" charset="0"/>
              </a:rPr>
              <a:t>so they are reachable and conveniently located.</a:t>
            </a:r>
          </a:p>
          <a:p>
            <a:pPr lvl="1" eaLnBrk="1" hangingPunct="1">
              <a:defRPr/>
            </a:pPr>
            <a:r>
              <a:rPr lang="en-US" dirty="0">
                <a:latin typeface="Arial Narrow" charset="0"/>
              </a:rPr>
              <a:t>in a way that keeps utensils, equipment, and other food-contact services from becoming contaminated.</a:t>
            </a:r>
          </a:p>
          <a:p>
            <a:pPr lvl="1" eaLnBrk="1" hangingPunct="1">
              <a:defRPr/>
            </a:pPr>
            <a:r>
              <a:rPr lang="en-US" dirty="0">
                <a:latin typeface="Arial Narrow" charset="0"/>
              </a:rPr>
              <a:t>following manufacturer</a:t>
            </a:r>
            <a:r>
              <a:rPr lang="ja-JP" altLang="en-US" dirty="0">
                <a:latin typeface="Arial Narrow" charset="0"/>
              </a:rPr>
              <a:t>’</a:t>
            </a:r>
            <a:r>
              <a:rPr lang="en-US" dirty="0">
                <a:latin typeface="Arial Narrow" charset="0"/>
              </a:rPr>
              <a:t>s instructions.</a:t>
            </a:r>
          </a:p>
        </p:txBody>
      </p:sp>
      <p:sp>
        <p:nvSpPr>
          <p:cNvPr id="235523"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9-8</a:t>
            </a:r>
          </a:p>
        </p:txBody>
      </p:sp>
      <p:sp>
        <p:nvSpPr>
          <p:cNvPr id="235524"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Dishwashing Machines</a:t>
            </a:r>
          </a:p>
        </p:txBody>
      </p:sp>
      <p:pic>
        <p:nvPicPr>
          <p:cNvPr id="2" name="Picture 1" descr="6e_c09_08.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3"/>
          <p:cNvSpPr>
            <a:spLocks noGrp="1" noChangeArrowheads="1"/>
          </p:cNvSpPr>
          <p:nvPr>
            <p:ph type="body" idx="1"/>
          </p:nvPr>
        </p:nvSpPr>
        <p:spPr>
          <a:xfrm>
            <a:off x="393192" y="1143001"/>
            <a:ext cx="5029200" cy="3622040"/>
          </a:xfrm>
        </p:spPr>
        <p:txBody>
          <a:bodyPr/>
          <a:lstStyle/>
          <a:p>
            <a:pPr marL="0" indent="0" eaLnBrk="1" hangingPunct="1">
              <a:lnSpc>
                <a:spcPct val="80000"/>
              </a:lnSpc>
              <a:defRPr/>
            </a:pPr>
            <a:r>
              <a:rPr lang="en-US" dirty="0">
                <a:latin typeface="Arial Narrow" charset="0"/>
                <a:cs typeface="+mn-cs"/>
              </a:rPr>
              <a:t>When selecting dishwashers make sure: </a:t>
            </a:r>
            <a:endParaRPr lang="en-US" i="1" dirty="0">
              <a:latin typeface="Arial Narrow" charset="0"/>
              <a:cs typeface="+mn-cs"/>
            </a:endParaRPr>
          </a:p>
          <a:p>
            <a:pPr lvl="1" eaLnBrk="1" hangingPunct="1">
              <a:defRPr/>
            </a:pPr>
            <a:r>
              <a:rPr lang="en-US" dirty="0">
                <a:latin typeface="Arial Narrow" charset="0"/>
              </a:rPr>
              <a:t>the detergents and sanitizers used are approved by the local regulatory authority.</a:t>
            </a:r>
          </a:p>
          <a:p>
            <a:pPr lvl="1" eaLnBrk="1" hangingPunct="1">
              <a:defRPr/>
            </a:pPr>
            <a:r>
              <a:rPr lang="en-US" dirty="0">
                <a:latin typeface="Arial Narrow" charset="0"/>
              </a:rPr>
              <a:t>they have the ability to measure water temperature, water pressure, and cleaning and sanitizing chemical concentration.</a:t>
            </a:r>
          </a:p>
          <a:p>
            <a:pPr lvl="1" eaLnBrk="1" hangingPunct="1">
              <a:defRPr/>
            </a:pPr>
            <a:r>
              <a:rPr lang="en-US" dirty="0">
                <a:latin typeface="Arial Narrow" charset="0"/>
              </a:rPr>
              <a:t>information about the correct settings is posted on the machine.</a:t>
            </a:r>
          </a:p>
        </p:txBody>
      </p:sp>
      <p:sp>
        <p:nvSpPr>
          <p:cNvPr id="236547"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9-9</a:t>
            </a:r>
          </a:p>
        </p:txBody>
      </p:sp>
      <p:sp>
        <p:nvSpPr>
          <p:cNvPr id="236548"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Dishwashing Machines</a:t>
            </a:r>
          </a:p>
        </p:txBody>
      </p:sp>
      <p:pic>
        <p:nvPicPr>
          <p:cNvPr id="2" name="Picture 1" descr="6e_c09_03_machinelabel.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83717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body" idx="1"/>
          </p:nvPr>
        </p:nvSpPr>
        <p:spPr>
          <a:xfrm>
            <a:off x="393192" y="1143000"/>
            <a:ext cx="4071938" cy="2030310"/>
          </a:xfrm>
        </p:spPr>
        <p:txBody>
          <a:bodyPr/>
          <a:lstStyle/>
          <a:p>
            <a:pPr marL="0" indent="0" eaLnBrk="1" hangingPunct="1">
              <a:defRPr/>
            </a:pPr>
            <a:r>
              <a:rPr lang="en-US" dirty="0">
                <a:latin typeface="Arial Narrow" charset="0"/>
                <a:cs typeface="+mn-cs"/>
              </a:rPr>
              <a:t>Purchase sinks large enough to accommodate large equipment and utensils</a:t>
            </a:r>
          </a:p>
          <a:p>
            <a:pPr marL="0" indent="0" eaLnBrk="1" hangingPunct="1">
              <a:defRPr/>
            </a:pPr>
            <a:endParaRPr lang="en-US" dirty="0">
              <a:latin typeface="Arial Narrow" charset="0"/>
              <a:cs typeface="+mn-cs"/>
            </a:endParaRPr>
          </a:p>
        </p:txBody>
      </p:sp>
      <p:sp>
        <p:nvSpPr>
          <p:cNvPr id="237571" name="Text Box 13"/>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9-10</a:t>
            </a:r>
          </a:p>
        </p:txBody>
      </p:sp>
      <p:sp>
        <p:nvSpPr>
          <p:cNvPr id="237572" name="Rectangle 15"/>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Three-Compartment Sinks</a:t>
            </a:r>
          </a:p>
        </p:txBody>
      </p:sp>
      <p:pic>
        <p:nvPicPr>
          <p:cNvPr id="2" name="Picture 1" descr="6e_c10_08_3sinks.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4816" y="1243013"/>
            <a:ext cx="2100072" cy="187756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1"/>
          </p:nvPr>
        </p:nvSpPr>
        <p:spPr>
          <a:xfrm>
            <a:off x="393192" y="1143000"/>
            <a:ext cx="5086350" cy="4983163"/>
          </a:xfrm>
        </p:spPr>
        <p:txBody>
          <a:bodyPr/>
          <a:lstStyle/>
          <a:p>
            <a:pPr marL="0" indent="0" eaLnBrk="1" hangingPunct="1">
              <a:buFont typeface="Wingdings" pitchFamily="2" charset="2"/>
              <a:buNone/>
              <a:defRPr/>
            </a:pPr>
            <a:r>
              <a:rPr lang="en-US" dirty="0" err="1" smtClean="0">
                <a:ea typeface="+mn-ea"/>
                <a:cs typeface="+mn-cs"/>
              </a:rPr>
              <a:t>Handwashing</a:t>
            </a:r>
            <a:r>
              <a:rPr lang="en-US" dirty="0" smtClean="0">
                <a:ea typeface="+mn-ea"/>
                <a:cs typeface="+mn-cs"/>
              </a:rPr>
              <a:t> stations must be conveniently located and are required in:</a:t>
            </a:r>
          </a:p>
          <a:p>
            <a:pPr lvl="1" eaLnBrk="1" hangingPunct="1">
              <a:buFont typeface="Wingdings" pitchFamily="2" charset="2"/>
              <a:buChar char="l"/>
              <a:defRPr/>
            </a:pPr>
            <a:r>
              <a:rPr lang="en-US" dirty="0" smtClean="0"/>
              <a:t>Restrooms or directly next to them</a:t>
            </a:r>
          </a:p>
          <a:p>
            <a:pPr lvl="1" eaLnBrk="1" hangingPunct="1">
              <a:buFont typeface="Wingdings" pitchFamily="2" charset="2"/>
              <a:buChar char="l"/>
              <a:defRPr/>
            </a:pPr>
            <a:r>
              <a:rPr lang="en-US" dirty="0" smtClean="0"/>
              <a:t>Food-prep areas</a:t>
            </a:r>
          </a:p>
          <a:p>
            <a:pPr lvl="1" eaLnBrk="1" hangingPunct="1">
              <a:buFont typeface="Wingdings" pitchFamily="2" charset="2"/>
              <a:buChar char="l"/>
              <a:defRPr/>
            </a:pPr>
            <a:r>
              <a:rPr lang="en-US" dirty="0" smtClean="0"/>
              <a:t>Service areas</a:t>
            </a:r>
          </a:p>
          <a:p>
            <a:pPr lvl="1" eaLnBrk="1" hangingPunct="1">
              <a:buFont typeface="Wingdings" pitchFamily="2" charset="2"/>
              <a:buChar char="l"/>
              <a:defRPr/>
            </a:pPr>
            <a:r>
              <a:rPr lang="en-US" dirty="0" smtClean="0"/>
              <a:t>Dishwashing areas</a:t>
            </a:r>
          </a:p>
          <a:p>
            <a:pPr marL="0" indent="38100" eaLnBrk="1" hangingPunct="1">
              <a:buFont typeface="Wingdings" pitchFamily="2" charset="2"/>
              <a:buNone/>
              <a:defRPr/>
            </a:pPr>
            <a:r>
              <a:rPr lang="en-US" dirty="0" err="1" smtClean="0">
                <a:ea typeface="+mn-ea"/>
                <a:cs typeface="+mn-cs"/>
              </a:rPr>
              <a:t>Handwashing</a:t>
            </a:r>
            <a:r>
              <a:rPr lang="en-US" dirty="0" smtClean="0">
                <a:ea typeface="+mn-ea"/>
                <a:cs typeface="+mn-cs"/>
              </a:rPr>
              <a:t> sinks must be used only for </a:t>
            </a:r>
            <a:r>
              <a:rPr lang="en-US" dirty="0" err="1" smtClean="0">
                <a:ea typeface="+mn-ea"/>
                <a:cs typeface="+mn-cs"/>
              </a:rPr>
              <a:t>handwashing</a:t>
            </a:r>
            <a:endParaRPr lang="en-US" dirty="0" smtClean="0">
              <a:ea typeface="+mn-ea"/>
              <a:cs typeface="+mn-cs"/>
            </a:endParaRPr>
          </a:p>
          <a:p>
            <a:pPr marL="63500" indent="-25400" eaLnBrk="1" hangingPunct="1">
              <a:buFont typeface="Wingdings" pitchFamily="2" charset="2"/>
              <a:buNone/>
              <a:defRPr/>
            </a:pPr>
            <a:endParaRPr lang="en-US" dirty="0" smtClean="0">
              <a:ea typeface="+mn-ea"/>
              <a:cs typeface="+mn-cs"/>
            </a:endParaRPr>
          </a:p>
        </p:txBody>
      </p:sp>
      <p:sp>
        <p:nvSpPr>
          <p:cNvPr id="238595" name="Text Box 13"/>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9-11</a:t>
            </a:r>
          </a:p>
        </p:txBody>
      </p:sp>
      <p:sp>
        <p:nvSpPr>
          <p:cNvPr id="238596" name="Rectangle 15"/>
          <p:cNvSpPr>
            <a:spLocks noGrp="1" noChangeArrowheads="1"/>
          </p:cNvSpPr>
          <p:nvPr>
            <p:ph type="title"/>
          </p:nvPr>
        </p:nvSpPr>
        <p:spPr>
          <a:xfrm>
            <a:off x="393192" y="158750"/>
            <a:ext cx="8307388" cy="519112"/>
          </a:xfrm>
        </p:spPr>
        <p:txBody>
          <a:bodyPr/>
          <a:lstStyle/>
          <a:p>
            <a:pPr eaLnBrk="1" hangingPunct="1">
              <a:defRPr/>
            </a:pPr>
            <a:r>
              <a:rPr lang="en-US" dirty="0" err="1">
                <a:latin typeface="Arial Narrow" charset="0"/>
                <a:cs typeface="+mj-cs"/>
              </a:rPr>
              <a:t>Handwashing</a:t>
            </a:r>
            <a:r>
              <a:rPr lang="en-US" dirty="0">
                <a:latin typeface="Arial Narrow" charset="0"/>
                <a:cs typeface="+mj-cs"/>
              </a:rPr>
              <a:t> Stations</a:t>
            </a:r>
          </a:p>
        </p:txBody>
      </p:sp>
      <p:pic>
        <p:nvPicPr>
          <p:cNvPr id="2" name="Picture 1" descr="6e_c09_04_handwashing.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12654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0"/>
          <p:cNvSpPr>
            <a:spLocks noChangeArrowheads="1"/>
          </p:cNvSpPr>
          <p:nvPr/>
        </p:nvSpPr>
        <p:spPr bwMode="auto">
          <a:xfrm>
            <a:off x="1036638" y="1860550"/>
            <a:ext cx="1781175" cy="11763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cs typeface="+mn-cs"/>
            </a:endParaRPr>
          </a:p>
        </p:txBody>
      </p:sp>
      <p:sp>
        <p:nvSpPr>
          <p:cNvPr id="239620" name="Rectangle 18"/>
          <p:cNvSpPr>
            <a:spLocks noChangeArrowheads="1"/>
          </p:cNvSpPr>
          <p:nvPr/>
        </p:nvSpPr>
        <p:spPr bwMode="auto">
          <a:xfrm>
            <a:off x="5265738" y="4184650"/>
            <a:ext cx="1960562" cy="11160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cs typeface="+mn-cs"/>
            </a:endParaRPr>
          </a:p>
        </p:txBody>
      </p:sp>
      <p:sp>
        <p:nvSpPr>
          <p:cNvPr id="239621" name="Rectangle 19"/>
          <p:cNvSpPr>
            <a:spLocks noChangeArrowheads="1"/>
          </p:cNvSpPr>
          <p:nvPr/>
        </p:nvSpPr>
        <p:spPr bwMode="auto">
          <a:xfrm>
            <a:off x="6450013" y="2192338"/>
            <a:ext cx="1781175" cy="8159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cs typeface="+mn-cs"/>
            </a:endParaRPr>
          </a:p>
        </p:txBody>
      </p:sp>
      <p:sp>
        <p:nvSpPr>
          <p:cNvPr id="239622" name="Rectangle 3"/>
          <p:cNvSpPr>
            <a:spLocks noGrp="1" noChangeArrowheads="1"/>
          </p:cNvSpPr>
          <p:nvPr>
            <p:ph type="body" idx="1"/>
          </p:nvPr>
        </p:nvSpPr>
        <p:spPr>
          <a:xfrm>
            <a:off x="393192" y="1143000"/>
            <a:ext cx="5543550" cy="457200"/>
          </a:xfrm>
        </p:spPr>
        <p:txBody>
          <a:bodyPr/>
          <a:lstStyle/>
          <a:p>
            <a:pPr eaLnBrk="1" hangingPunct="1">
              <a:defRPr/>
            </a:pPr>
            <a:r>
              <a:rPr lang="en-US" dirty="0" err="1">
                <a:latin typeface="Arial Narrow" charset="0"/>
                <a:cs typeface="+mn-cs"/>
              </a:rPr>
              <a:t>Handwashing</a:t>
            </a:r>
            <a:r>
              <a:rPr lang="en-US" dirty="0">
                <a:latin typeface="Arial Narrow" charset="0"/>
                <a:cs typeface="+mn-cs"/>
              </a:rPr>
              <a:t> stations must have:</a:t>
            </a:r>
          </a:p>
        </p:txBody>
      </p:sp>
      <p:sp>
        <p:nvSpPr>
          <p:cNvPr id="239627" name="Text Box 21"/>
          <p:cNvSpPr txBox="1">
            <a:spLocks noChangeArrowheads="1"/>
          </p:cNvSpPr>
          <p:nvPr/>
        </p:nvSpPr>
        <p:spPr bwMode="auto">
          <a:xfrm>
            <a:off x="1410670" y="3110234"/>
            <a:ext cx="19685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lgn="ctr" eaLnBrk="1" hangingPunct="1">
              <a:spcBef>
                <a:spcPct val="50000"/>
              </a:spcBef>
              <a:defRPr/>
            </a:pPr>
            <a:r>
              <a:rPr lang="en-US" sz="1800" dirty="0">
                <a:solidFill>
                  <a:srgbClr val="00AEEF"/>
                </a:solidFill>
                <a:latin typeface="+mj-lt"/>
                <a:ea typeface="+mn-ea"/>
                <a:cs typeface="+mn-cs"/>
              </a:rPr>
              <a:t>Hot and cold </a:t>
            </a:r>
            <a:r>
              <a:rPr lang="en-US" sz="1800" dirty="0" smtClean="0">
                <a:solidFill>
                  <a:srgbClr val="00AEEF"/>
                </a:solidFill>
                <a:latin typeface="+mj-lt"/>
                <a:ea typeface="+mn-ea"/>
                <a:cs typeface="+mn-cs"/>
              </a:rPr>
              <a:t>running </a:t>
            </a:r>
            <a:r>
              <a:rPr lang="en-US" sz="1800" dirty="0">
                <a:solidFill>
                  <a:srgbClr val="00AEEF"/>
                </a:solidFill>
                <a:latin typeface="+mj-lt"/>
                <a:ea typeface="+mn-ea"/>
                <a:cs typeface="+mn-cs"/>
              </a:rPr>
              <a:t>water</a:t>
            </a:r>
          </a:p>
        </p:txBody>
      </p:sp>
      <p:sp>
        <p:nvSpPr>
          <p:cNvPr id="239628" name="Text Box 22"/>
          <p:cNvSpPr txBox="1">
            <a:spLocks noChangeArrowheads="1"/>
          </p:cNvSpPr>
          <p:nvPr/>
        </p:nvSpPr>
        <p:spPr bwMode="auto">
          <a:xfrm>
            <a:off x="3683000" y="3110234"/>
            <a:ext cx="18002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lgn="ctr" eaLnBrk="1" hangingPunct="1">
              <a:spcBef>
                <a:spcPct val="50000"/>
              </a:spcBef>
              <a:defRPr/>
            </a:pPr>
            <a:r>
              <a:rPr lang="en-US" sz="1800" dirty="0" smtClean="0">
                <a:solidFill>
                  <a:srgbClr val="00AEEF"/>
                </a:solidFill>
                <a:latin typeface="+mj-lt"/>
                <a:ea typeface="+mn-ea"/>
                <a:cs typeface="+mn-cs"/>
              </a:rPr>
              <a:t>Soap</a:t>
            </a:r>
          </a:p>
        </p:txBody>
      </p:sp>
      <p:sp>
        <p:nvSpPr>
          <p:cNvPr id="239629" name="Text Box 23"/>
          <p:cNvSpPr txBox="1">
            <a:spLocks noChangeArrowheads="1"/>
          </p:cNvSpPr>
          <p:nvPr/>
        </p:nvSpPr>
        <p:spPr bwMode="auto">
          <a:xfrm>
            <a:off x="5841206" y="3110234"/>
            <a:ext cx="186213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lgn="ctr" eaLnBrk="1" hangingPunct="1">
              <a:spcBef>
                <a:spcPct val="50000"/>
              </a:spcBef>
              <a:defRPr/>
            </a:pPr>
            <a:r>
              <a:rPr lang="en-US" sz="1800" dirty="0" smtClean="0">
                <a:solidFill>
                  <a:srgbClr val="00AEEF"/>
                </a:solidFill>
                <a:latin typeface="+mj-lt"/>
                <a:ea typeface="+mn-ea"/>
                <a:cs typeface="+mn-cs"/>
              </a:rPr>
              <a:t>A way to </a:t>
            </a:r>
            <a:br>
              <a:rPr lang="en-US" sz="1800" dirty="0" smtClean="0">
                <a:solidFill>
                  <a:srgbClr val="00AEEF"/>
                </a:solidFill>
                <a:latin typeface="+mj-lt"/>
                <a:ea typeface="+mn-ea"/>
                <a:cs typeface="+mn-cs"/>
              </a:rPr>
            </a:br>
            <a:r>
              <a:rPr lang="en-US" sz="1800" dirty="0" smtClean="0">
                <a:solidFill>
                  <a:srgbClr val="00AEEF"/>
                </a:solidFill>
                <a:latin typeface="+mj-lt"/>
                <a:ea typeface="+mn-ea"/>
                <a:cs typeface="+mn-cs"/>
              </a:rPr>
              <a:t>dry hands</a:t>
            </a:r>
          </a:p>
        </p:txBody>
      </p:sp>
      <p:sp>
        <p:nvSpPr>
          <p:cNvPr id="239630" name="Text Box 24"/>
          <p:cNvSpPr txBox="1">
            <a:spLocks noChangeArrowheads="1"/>
          </p:cNvSpPr>
          <p:nvPr/>
        </p:nvSpPr>
        <p:spPr bwMode="auto">
          <a:xfrm>
            <a:off x="2247191" y="5311082"/>
            <a:ext cx="24574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lgn="ctr" eaLnBrk="1" hangingPunct="1">
              <a:spcBef>
                <a:spcPct val="50000"/>
              </a:spcBef>
              <a:defRPr/>
            </a:pPr>
            <a:r>
              <a:rPr lang="en-US" sz="1800" dirty="0" smtClean="0">
                <a:solidFill>
                  <a:schemeClr val="accent3"/>
                </a:solidFill>
                <a:latin typeface="+mj-lt"/>
                <a:ea typeface="+mn-ea"/>
                <a:cs typeface="+mn-cs"/>
              </a:rPr>
              <a:t>Garbage container</a:t>
            </a:r>
          </a:p>
        </p:txBody>
      </p:sp>
      <p:sp>
        <p:nvSpPr>
          <p:cNvPr id="239631" name="Text Box 25"/>
          <p:cNvSpPr txBox="1">
            <a:spLocks noChangeArrowheads="1"/>
          </p:cNvSpPr>
          <p:nvPr/>
        </p:nvSpPr>
        <p:spPr bwMode="auto">
          <a:xfrm>
            <a:off x="4767003" y="5311082"/>
            <a:ext cx="18002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lgn="ctr" eaLnBrk="1" hangingPunct="1">
              <a:spcBef>
                <a:spcPct val="50000"/>
              </a:spcBef>
              <a:defRPr/>
            </a:pPr>
            <a:r>
              <a:rPr lang="en-US" sz="1800" dirty="0" smtClean="0">
                <a:solidFill>
                  <a:schemeClr val="accent3"/>
                </a:solidFill>
                <a:latin typeface="+mj-lt"/>
                <a:ea typeface="+mn-ea"/>
                <a:cs typeface="+mn-cs"/>
              </a:rPr>
              <a:t>Signage</a:t>
            </a:r>
          </a:p>
        </p:txBody>
      </p:sp>
      <p:sp>
        <p:nvSpPr>
          <p:cNvPr id="239632" name="Text Box 2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9-12</a:t>
            </a:r>
          </a:p>
        </p:txBody>
      </p:sp>
      <p:sp>
        <p:nvSpPr>
          <p:cNvPr id="239633" name="Rectangle 30"/>
          <p:cNvSpPr>
            <a:spLocks noGrp="1" noChangeArrowheads="1"/>
          </p:cNvSpPr>
          <p:nvPr>
            <p:ph type="title"/>
          </p:nvPr>
        </p:nvSpPr>
        <p:spPr>
          <a:xfrm>
            <a:off x="393192" y="158750"/>
            <a:ext cx="8307388" cy="519112"/>
          </a:xfrm>
        </p:spPr>
        <p:txBody>
          <a:bodyPr/>
          <a:lstStyle/>
          <a:p>
            <a:pPr eaLnBrk="1" hangingPunct="1">
              <a:defRPr/>
            </a:pPr>
            <a:r>
              <a:rPr lang="en-US" dirty="0" err="1">
                <a:latin typeface="Arial Narrow" charset="0"/>
                <a:cs typeface="+mj-cs"/>
              </a:rPr>
              <a:t>Handwashing</a:t>
            </a:r>
            <a:r>
              <a:rPr lang="en-US" dirty="0">
                <a:latin typeface="Arial Narrow" charset="0"/>
                <a:cs typeface="+mj-cs"/>
              </a:rPr>
              <a:t> Stations</a:t>
            </a: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3625" y="2055249"/>
            <a:ext cx="1958975" cy="1044106"/>
          </a:xfrm>
          <a:prstGeom prst="rect">
            <a:avLst/>
          </a:prstGeom>
        </p:spPr>
      </p:pic>
      <p:pic>
        <p:nvPicPr>
          <p:cNvPr id="19" name="Picture 18" descr="6e_c09_04_handwashing.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15433" y="2052638"/>
            <a:ext cx="1958975" cy="1049329"/>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71732" y="2052638"/>
            <a:ext cx="1801087" cy="1049329"/>
          </a:xfrm>
          <a:prstGeom prst="rect">
            <a:avLst/>
          </a:prstGeom>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87628" y="4253824"/>
            <a:ext cx="1958975" cy="1047507"/>
          </a:xfrm>
          <a:prstGeom prst="rect">
            <a:avLst/>
          </a:prstGeom>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96429" y="4254616"/>
            <a:ext cx="1958975" cy="104592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3"/>
          <p:cNvSpPr>
            <a:spLocks noGrp="1" noChangeArrowheads="1"/>
          </p:cNvSpPr>
          <p:nvPr>
            <p:ph type="body" idx="1"/>
          </p:nvPr>
        </p:nvSpPr>
        <p:spPr>
          <a:xfrm>
            <a:off x="393192" y="1143000"/>
            <a:ext cx="6020183" cy="3464381"/>
          </a:xfrm>
        </p:spPr>
        <p:txBody>
          <a:bodyPr/>
          <a:lstStyle/>
          <a:p>
            <a:pPr marL="0" indent="0" eaLnBrk="1" hangingPunct="1">
              <a:spcBef>
                <a:spcPct val="15000"/>
              </a:spcBef>
              <a:defRPr/>
            </a:pPr>
            <a:r>
              <a:rPr lang="en-US" dirty="0">
                <a:latin typeface="Arial Narrow" charset="0"/>
                <a:cs typeface="+mn-cs"/>
              </a:rPr>
              <a:t>Acceptable sources of potable water:</a:t>
            </a:r>
            <a:endParaRPr lang="en-US" sz="1800" i="1" dirty="0">
              <a:latin typeface="Arial Narrow" charset="0"/>
              <a:cs typeface="+mn-cs"/>
            </a:endParaRPr>
          </a:p>
          <a:p>
            <a:pPr lvl="1" eaLnBrk="1" hangingPunct="1">
              <a:defRPr/>
            </a:pPr>
            <a:r>
              <a:rPr lang="en-US" dirty="0">
                <a:solidFill>
                  <a:schemeClr val="tx1"/>
                </a:solidFill>
                <a:latin typeface="Arial Narrow" charset="0"/>
              </a:rPr>
              <a:t>Approved</a:t>
            </a:r>
            <a:r>
              <a:rPr lang="en-US" dirty="0">
                <a:solidFill>
                  <a:srgbClr val="CC0000"/>
                </a:solidFill>
                <a:latin typeface="Arial Narrow" charset="0"/>
              </a:rPr>
              <a:t> </a:t>
            </a:r>
            <a:r>
              <a:rPr lang="en-US" dirty="0">
                <a:solidFill>
                  <a:schemeClr val="tx1"/>
                </a:solidFill>
                <a:latin typeface="Arial Narrow" charset="0"/>
              </a:rPr>
              <a:t>p</a:t>
            </a:r>
            <a:r>
              <a:rPr lang="en-US" dirty="0">
                <a:solidFill>
                  <a:srgbClr val="000000"/>
                </a:solidFill>
                <a:latin typeface="Arial Narrow" charset="0"/>
              </a:rPr>
              <a:t>ublic water mains</a:t>
            </a:r>
            <a:r>
              <a:rPr lang="en-US" dirty="0">
                <a:latin typeface="Arial Narrow" charset="0"/>
              </a:rPr>
              <a:t> </a:t>
            </a:r>
            <a:endParaRPr lang="en-US" dirty="0">
              <a:solidFill>
                <a:srgbClr val="000000"/>
              </a:solidFill>
              <a:latin typeface="Arial Narrow" charset="0"/>
            </a:endParaRPr>
          </a:p>
          <a:p>
            <a:pPr lvl="1" eaLnBrk="1" hangingPunct="1">
              <a:defRPr/>
            </a:pPr>
            <a:r>
              <a:rPr lang="en-US" dirty="0">
                <a:solidFill>
                  <a:srgbClr val="000000"/>
                </a:solidFill>
                <a:latin typeface="Arial Narrow" charset="0"/>
              </a:rPr>
              <a:t>Regularly tested and maintained private sources</a:t>
            </a:r>
          </a:p>
          <a:p>
            <a:pPr lvl="1" eaLnBrk="1" hangingPunct="1">
              <a:defRPr/>
            </a:pPr>
            <a:r>
              <a:rPr lang="en-US" dirty="0">
                <a:solidFill>
                  <a:srgbClr val="000000"/>
                </a:solidFill>
                <a:latin typeface="Arial Narrow" charset="0"/>
              </a:rPr>
              <a:t>Closed, portable water containers </a:t>
            </a:r>
          </a:p>
          <a:p>
            <a:pPr lvl="1" eaLnBrk="1" hangingPunct="1">
              <a:defRPr/>
            </a:pPr>
            <a:r>
              <a:rPr lang="en-US" dirty="0">
                <a:solidFill>
                  <a:srgbClr val="000000"/>
                </a:solidFill>
                <a:latin typeface="Arial Narrow" charset="0"/>
              </a:rPr>
              <a:t>Water transport vehicles </a:t>
            </a:r>
            <a:br>
              <a:rPr lang="en-US" dirty="0">
                <a:solidFill>
                  <a:srgbClr val="000000"/>
                </a:solidFill>
                <a:latin typeface="Arial Narrow" charset="0"/>
              </a:rPr>
            </a:br>
            <a:endParaRPr lang="en-US" dirty="0">
              <a:latin typeface="Arial Narrow" charset="0"/>
            </a:endParaRPr>
          </a:p>
        </p:txBody>
      </p:sp>
      <p:sp>
        <p:nvSpPr>
          <p:cNvPr id="240644"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9-13</a:t>
            </a:r>
          </a:p>
        </p:txBody>
      </p:sp>
      <p:sp>
        <p:nvSpPr>
          <p:cNvPr id="240645"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Water and Plumbing</a:t>
            </a:r>
          </a:p>
        </p:txBody>
      </p:sp>
      <p:pic>
        <p:nvPicPr>
          <p:cNvPr id="2" name="Picture 1" descr="6e_c09_1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Keeping Food Safe</a:t>
            </a:r>
          </a:p>
        </p:txBody>
      </p:sp>
      <p:sp>
        <p:nvSpPr>
          <p:cNvPr id="35845" name="Text Box 1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1-23</a:t>
            </a:r>
          </a:p>
        </p:txBody>
      </p:sp>
      <p:sp>
        <p:nvSpPr>
          <p:cNvPr id="6" name="Rectangle 3"/>
          <p:cNvSpPr txBox="1">
            <a:spLocks noChangeArrowheads="1"/>
          </p:cNvSpPr>
          <p:nvPr/>
        </p:nvSpPr>
        <p:spPr bwMode="auto">
          <a:xfrm>
            <a:off x="390525" y="1143000"/>
            <a:ext cx="6629400" cy="3789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533400" indent="-419100" algn="l" rtl="0" eaLnBrk="0" fontAlgn="base" hangingPunct="0">
              <a:lnSpc>
                <a:spcPct val="90000"/>
              </a:lnSpc>
              <a:spcBef>
                <a:spcPct val="500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995363" indent="-419100" algn="l" rtl="0" eaLnBrk="0" fontAlgn="base" hangingPunct="0">
              <a:lnSpc>
                <a:spcPct val="90000"/>
              </a:lnSpc>
              <a:spcBef>
                <a:spcPct val="500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447800" indent="-419100" algn="l" rtl="0" eaLnBrk="0" fontAlgn="base" hangingPunct="0">
              <a:lnSpc>
                <a:spcPct val="90000"/>
              </a:lnSpc>
              <a:spcBef>
                <a:spcPct val="500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909763" indent="-419100" algn="l" rtl="0" eaLnBrk="0" fontAlgn="base" hangingPunct="0">
              <a:lnSpc>
                <a:spcPct val="90000"/>
              </a:lnSpc>
              <a:spcBef>
                <a:spcPct val="500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eaLnBrk="1" hangingPunct="1">
              <a:buFont typeface="Wingdings" pitchFamily="2" charset="2"/>
              <a:buNone/>
              <a:defRPr/>
            </a:pPr>
            <a:r>
              <a:rPr lang="en-US" sz="2400" b="1" dirty="0" smtClean="0">
                <a:solidFill>
                  <a:srgbClr val="005CAB"/>
                </a:solidFill>
                <a:ea typeface="+mn-ea"/>
                <a:cs typeface="+mn-cs"/>
              </a:rPr>
              <a:t>Focus on these measures </a:t>
            </a:r>
          </a:p>
          <a:p>
            <a:pPr marL="347472" lvl="1" indent="-347472" eaLnBrk="1" hangingPunct="1">
              <a:lnSpc>
                <a:spcPct val="100000"/>
              </a:lnSpc>
              <a:spcBef>
                <a:spcPts val="900"/>
              </a:spcBef>
              <a:defRPr/>
            </a:pPr>
            <a:r>
              <a:rPr lang="en-US" b="0" dirty="0">
                <a:latin typeface="Arial Narrow" charset="0"/>
              </a:rPr>
              <a:t>Controlling time and  temperature</a:t>
            </a:r>
          </a:p>
          <a:p>
            <a:pPr marL="347472" lvl="1" indent="-347472" eaLnBrk="1" hangingPunct="1">
              <a:lnSpc>
                <a:spcPct val="100000"/>
              </a:lnSpc>
              <a:spcBef>
                <a:spcPts val="900"/>
              </a:spcBef>
              <a:defRPr/>
            </a:pPr>
            <a:r>
              <a:rPr lang="en-US" b="0" dirty="0">
                <a:latin typeface="Arial Narrow" charset="0"/>
              </a:rPr>
              <a:t>Preventing cross-contamination</a:t>
            </a:r>
          </a:p>
          <a:p>
            <a:pPr marL="347472" lvl="1" indent="-347472" eaLnBrk="1" hangingPunct="1">
              <a:lnSpc>
                <a:spcPct val="100000"/>
              </a:lnSpc>
              <a:spcBef>
                <a:spcPts val="900"/>
              </a:spcBef>
              <a:defRPr/>
            </a:pPr>
            <a:r>
              <a:rPr lang="en-US" b="0" dirty="0">
                <a:latin typeface="Arial Narrow" charset="0"/>
              </a:rPr>
              <a:t>Practicing personal hygiene</a:t>
            </a:r>
          </a:p>
          <a:p>
            <a:pPr marL="347472" lvl="1" indent="-347472" eaLnBrk="1" hangingPunct="1">
              <a:lnSpc>
                <a:spcPct val="100000"/>
              </a:lnSpc>
              <a:spcBef>
                <a:spcPts val="900"/>
              </a:spcBef>
              <a:defRPr/>
            </a:pPr>
            <a:r>
              <a:rPr lang="en-US" b="0" dirty="0">
                <a:latin typeface="Arial Narrow" charset="0"/>
              </a:rPr>
              <a:t>Purchasing from approved, reputable suppliers</a:t>
            </a:r>
          </a:p>
          <a:p>
            <a:pPr marL="347472" lvl="1" indent="-347472" eaLnBrk="1" hangingPunct="1">
              <a:lnSpc>
                <a:spcPct val="100000"/>
              </a:lnSpc>
              <a:spcBef>
                <a:spcPts val="900"/>
              </a:spcBef>
              <a:defRPr/>
            </a:pPr>
            <a:r>
              <a:rPr lang="en-US" b="0" dirty="0">
                <a:latin typeface="Arial Narrow" charset="0"/>
              </a:rPr>
              <a:t>Cleaning and sanitizing</a:t>
            </a:r>
          </a:p>
        </p:txBody>
      </p:sp>
      <p:pic>
        <p:nvPicPr>
          <p:cNvPr id="2" name="Picture 1" descr="6e_c01_2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3355" y="1243013"/>
            <a:ext cx="2103120" cy="140208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9-14</a:t>
            </a:r>
          </a:p>
        </p:txBody>
      </p:sp>
      <p:sp>
        <p:nvSpPr>
          <p:cNvPr id="241667"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Water and Plumbing</a:t>
            </a:r>
          </a:p>
        </p:txBody>
      </p:sp>
      <p:sp>
        <p:nvSpPr>
          <p:cNvPr id="241668" name="Rectangle 3"/>
          <p:cNvSpPr txBox="1">
            <a:spLocks noChangeArrowheads="1"/>
          </p:cNvSpPr>
          <p:nvPr/>
        </p:nvSpPr>
        <p:spPr bwMode="auto">
          <a:xfrm>
            <a:off x="393192" y="1143000"/>
            <a:ext cx="6490225" cy="4784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3200" b="1">
                <a:solidFill>
                  <a:srgbClr val="FFFFFF"/>
                </a:solidFill>
                <a:latin typeface="Arial" charset="0"/>
                <a:ea typeface="ＭＳ Ｐゴシック" charset="0"/>
              </a:defRPr>
            </a:lvl1pPr>
            <a:lvl2pPr marL="571500" indent="-457200" eaLnBrk="0" hangingPunct="0">
              <a:defRPr sz="3200" b="1">
                <a:solidFill>
                  <a:srgbClr val="FFFFFF"/>
                </a:solidFill>
                <a:latin typeface="Arial" charset="0"/>
                <a:ea typeface="ＭＳ Ｐゴシック" charset="0"/>
              </a:defRPr>
            </a:lvl2pPr>
            <a:lvl3pPr marL="1054100" indent="-3683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lnSpc>
                <a:spcPct val="90000"/>
              </a:lnSpc>
              <a:spcBef>
                <a:spcPct val="100000"/>
              </a:spcBef>
              <a:buClr>
                <a:srgbClr val="009DDC"/>
              </a:buClr>
              <a:buSzPct val="75000"/>
              <a:buFont typeface="Wingdings" charset="0"/>
              <a:buNone/>
              <a:defRPr/>
            </a:pPr>
            <a:r>
              <a:rPr lang="en-US" sz="2400" dirty="0" smtClean="0">
                <a:solidFill>
                  <a:srgbClr val="005CAB"/>
                </a:solidFill>
                <a:latin typeface="Arial Narrow" charset="0"/>
                <a:cs typeface="+mn-cs"/>
              </a:rPr>
              <a:t>Cross-Connection</a:t>
            </a:r>
          </a:p>
          <a:p>
            <a:pPr marL="347472" lvl="1" indent="-347472" eaLnBrk="1" hangingPunct="1">
              <a:spcBef>
                <a:spcPts val="900"/>
              </a:spcBef>
              <a:buClr>
                <a:srgbClr val="005CAB"/>
              </a:buClr>
              <a:buSzPct val="75000"/>
              <a:buFont typeface="Wingdings" charset="0"/>
              <a:buChar char="l"/>
              <a:defRPr/>
            </a:pPr>
            <a:r>
              <a:rPr lang="en-US" sz="2200" b="0" dirty="0" smtClean="0">
                <a:solidFill>
                  <a:schemeClr val="tx1"/>
                </a:solidFill>
                <a:latin typeface="Arial Narrow" charset="0"/>
                <a:cs typeface="+mn-cs"/>
              </a:rPr>
              <a:t>Physical link between safe water and dirty water from: </a:t>
            </a:r>
          </a:p>
          <a:p>
            <a:pPr marL="694944" lvl="2" indent="-347472" eaLnBrk="1" hangingPunct="1">
              <a:spcBef>
                <a:spcPts val="900"/>
              </a:spcBef>
              <a:buClr>
                <a:srgbClr val="005CAB"/>
              </a:buClr>
              <a:buSzPct val="75000"/>
              <a:buFont typeface="Courier New" charset="0"/>
              <a:buChar char="o"/>
              <a:defRPr/>
            </a:pPr>
            <a:r>
              <a:rPr lang="en-US" sz="2200" b="0" dirty="0" smtClean="0">
                <a:solidFill>
                  <a:schemeClr val="tx1"/>
                </a:solidFill>
                <a:latin typeface="Arial Narrow" charset="0"/>
                <a:cs typeface="+mn-cs"/>
              </a:rPr>
              <a:t>Drains </a:t>
            </a:r>
          </a:p>
          <a:p>
            <a:pPr marL="694944" lvl="2" indent="-347472" eaLnBrk="1" hangingPunct="1">
              <a:spcBef>
                <a:spcPts val="900"/>
              </a:spcBef>
              <a:buClr>
                <a:srgbClr val="005CAB"/>
              </a:buClr>
              <a:buSzPct val="75000"/>
              <a:buFont typeface="Courier New" charset="0"/>
              <a:buChar char="o"/>
              <a:defRPr/>
            </a:pPr>
            <a:r>
              <a:rPr lang="en-US" sz="2200" b="0" dirty="0" smtClean="0">
                <a:solidFill>
                  <a:schemeClr val="tx1"/>
                </a:solidFill>
                <a:latin typeface="Arial Narrow" charset="0"/>
                <a:cs typeface="+mn-cs"/>
              </a:rPr>
              <a:t>Sewers </a:t>
            </a:r>
          </a:p>
          <a:p>
            <a:pPr marL="694944" lvl="2" indent="-347472" eaLnBrk="1" hangingPunct="1">
              <a:spcBef>
                <a:spcPts val="900"/>
              </a:spcBef>
              <a:buClr>
                <a:srgbClr val="005CAB"/>
              </a:buClr>
              <a:buSzPct val="75000"/>
              <a:buFont typeface="Courier New" charset="0"/>
              <a:buChar char="o"/>
              <a:defRPr/>
            </a:pPr>
            <a:r>
              <a:rPr lang="en-US" sz="2200" b="0" dirty="0" smtClean="0">
                <a:solidFill>
                  <a:schemeClr val="tx1"/>
                </a:solidFill>
                <a:latin typeface="Arial Narrow" charset="0"/>
                <a:cs typeface="+mn-cs"/>
              </a:rPr>
              <a:t>Other wastewater sources</a:t>
            </a:r>
          </a:p>
        </p:txBody>
      </p:sp>
    </p:spTree>
  </p:cSld>
  <p:clrMapOvr>
    <a:masterClrMapping/>
  </p:clrMapOvr>
  <p:timing>
    <p:tnLst>
      <p:par>
        <p:cTn xmlns:p14="http://schemas.microsoft.com/office/powerpoint/2010/mai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1" name="Rectangle 3"/>
          <p:cNvSpPr>
            <a:spLocks noGrp="1" noChangeArrowheads="1"/>
          </p:cNvSpPr>
          <p:nvPr>
            <p:ph type="body" idx="1"/>
          </p:nvPr>
        </p:nvSpPr>
        <p:spPr>
          <a:xfrm>
            <a:off x="393192" y="1143000"/>
            <a:ext cx="5178426" cy="4826286"/>
          </a:xfrm>
        </p:spPr>
        <p:txBody>
          <a:bodyPr/>
          <a:lstStyle/>
          <a:p>
            <a:pPr marL="0" indent="0" eaLnBrk="1" hangingPunct="1">
              <a:buFont typeface="Wingdings" pitchFamily="2" charset="2"/>
              <a:buNone/>
              <a:defRPr/>
            </a:pPr>
            <a:r>
              <a:rPr lang="en-US" dirty="0" smtClean="0">
                <a:ea typeface="+mn-ea"/>
                <a:cs typeface="+mn-cs"/>
              </a:rPr>
              <a:t>Backflow</a:t>
            </a:r>
          </a:p>
          <a:p>
            <a:pPr lvl="1" eaLnBrk="1" hangingPunct="1">
              <a:buFont typeface="Wingdings" pitchFamily="2" charset="2"/>
              <a:buChar char="l"/>
              <a:defRPr/>
            </a:pPr>
            <a:r>
              <a:rPr lang="en-US" kern="1200" dirty="0" smtClean="0">
                <a:solidFill>
                  <a:schemeClr val="tx1"/>
                </a:solidFill>
              </a:rPr>
              <a:t>Reverse</a:t>
            </a:r>
            <a:r>
              <a:rPr lang="en-US" dirty="0" smtClean="0"/>
              <a:t> </a:t>
            </a:r>
            <a:r>
              <a:rPr lang="en-US" dirty="0"/>
              <a:t>flow of contaminants </a:t>
            </a:r>
            <a:r>
              <a:rPr lang="en-US" dirty="0" smtClean="0"/>
              <a:t>through </a:t>
            </a:r>
            <a:r>
              <a:rPr lang="en-US" dirty="0" smtClean="0"/>
              <a:t/>
            </a:r>
            <a:br>
              <a:rPr lang="en-US" dirty="0" smtClean="0"/>
            </a:br>
            <a:r>
              <a:rPr lang="en-US" dirty="0" smtClean="0"/>
              <a:t>a </a:t>
            </a:r>
            <a:r>
              <a:rPr lang="en-US" dirty="0"/>
              <a:t>cross-connection </a:t>
            </a:r>
            <a:r>
              <a:rPr lang="en-US" dirty="0" smtClean="0"/>
              <a:t>into </a:t>
            </a:r>
            <a:r>
              <a:rPr lang="en-US" dirty="0"/>
              <a:t>the potable </a:t>
            </a:r>
            <a:r>
              <a:rPr lang="en-US" dirty="0" smtClean="0"/>
              <a:t/>
            </a:r>
            <a:br>
              <a:rPr lang="en-US" dirty="0" smtClean="0"/>
            </a:br>
            <a:r>
              <a:rPr lang="en-US" dirty="0" smtClean="0"/>
              <a:t>water </a:t>
            </a:r>
            <a:r>
              <a:rPr lang="en-US" dirty="0"/>
              <a:t>supply</a:t>
            </a:r>
          </a:p>
          <a:p>
            <a:pPr marL="0" indent="0" eaLnBrk="1" hangingPunct="1">
              <a:buFont typeface="Wingdings" pitchFamily="2" charset="2"/>
              <a:buNone/>
              <a:defRPr/>
            </a:pPr>
            <a:r>
              <a:rPr lang="en-US" dirty="0" err="1" smtClean="0">
                <a:ea typeface="+mn-ea"/>
                <a:cs typeface="+mn-cs"/>
              </a:rPr>
              <a:t>Backsiphonage</a:t>
            </a:r>
            <a:endParaRPr lang="en-US" dirty="0" smtClean="0">
              <a:ea typeface="+mn-ea"/>
              <a:cs typeface="+mn-cs"/>
            </a:endParaRPr>
          </a:p>
          <a:p>
            <a:pPr lvl="1" eaLnBrk="1" hangingPunct="1">
              <a:buFont typeface="Wingdings" pitchFamily="2" charset="2"/>
              <a:buChar char="l"/>
              <a:defRPr/>
            </a:pPr>
            <a:r>
              <a:rPr lang="en-US" dirty="0" smtClean="0"/>
              <a:t>A vacuum created in the plumbing system that sucks contaminants back into the </a:t>
            </a:r>
            <a:br>
              <a:rPr lang="en-US" dirty="0" smtClean="0"/>
            </a:br>
            <a:r>
              <a:rPr lang="en-US" dirty="0" smtClean="0"/>
              <a:t>water supply: </a:t>
            </a:r>
            <a:endParaRPr lang="en-US" dirty="0"/>
          </a:p>
          <a:p>
            <a:pPr lvl="2" eaLnBrk="1" hangingPunct="1">
              <a:buFont typeface="Courier New" pitchFamily="49" charset="0"/>
              <a:buChar char="o"/>
              <a:defRPr/>
            </a:pPr>
            <a:r>
              <a:rPr lang="en-US" dirty="0" smtClean="0"/>
              <a:t>Can occur when high water use in one area </a:t>
            </a:r>
            <a:br>
              <a:rPr lang="en-US" dirty="0" smtClean="0"/>
            </a:br>
            <a:r>
              <a:rPr lang="en-US" dirty="0" smtClean="0"/>
              <a:t>of the operation creates a vacuum  </a:t>
            </a:r>
            <a:endParaRPr lang="en-US" dirty="0"/>
          </a:p>
          <a:p>
            <a:pPr lvl="2" eaLnBrk="1" hangingPunct="1">
              <a:buFont typeface="Courier New" pitchFamily="49" charset="0"/>
              <a:buChar char="o"/>
              <a:defRPr/>
            </a:pPr>
            <a:r>
              <a:rPr lang="en-US" dirty="0" smtClean="0"/>
              <a:t>A running hose in a mop bucket can lead </a:t>
            </a:r>
            <a:r>
              <a:rPr lang="en-US" dirty="0" smtClean="0"/>
              <a:t/>
            </a:r>
            <a:br>
              <a:rPr lang="en-US" dirty="0" smtClean="0"/>
            </a:br>
            <a:r>
              <a:rPr lang="en-US" dirty="0" smtClean="0"/>
              <a:t>to </a:t>
            </a:r>
            <a:r>
              <a:rPr lang="en-US" dirty="0" err="1" smtClean="0"/>
              <a:t>backsiphonage</a:t>
            </a:r>
            <a:endParaRPr lang="en-US" dirty="0"/>
          </a:p>
          <a:p>
            <a:pPr marL="685800" lvl="2" indent="0" eaLnBrk="1" hangingPunct="1">
              <a:buFont typeface="Courier New" pitchFamily="49" charset="0"/>
              <a:buNone/>
              <a:defRPr/>
            </a:pPr>
            <a:endParaRPr lang="en-US" dirty="0"/>
          </a:p>
          <a:p>
            <a:pPr marL="571500" lvl="1" indent="-457200" eaLnBrk="1" hangingPunct="1">
              <a:buFont typeface="Wingdings" pitchFamily="2" charset="2"/>
              <a:buChar char="l"/>
              <a:defRPr/>
            </a:pPr>
            <a:endParaRPr lang="en-US" dirty="0" smtClean="0"/>
          </a:p>
        </p:txBody>
      </p:sp>
      <p:sp>
        <p:nvSpPr>
          <p:cNvPr id="2" name="Text Box 1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9-15</a:t>
            </a:r>
          </a:p>
        </p:txBody>
      </p:sp>
      <p:sp>
        <p:nvSpPr>
          <p:cNvPr id="242692" name="Rectangle 1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Water and Plumbing</a:t>
            </a:r>
          </a:p>
        </p:txBody>
      </p:sp>
      <p:pic>
        <p:nvPicPr>
          <p:cNvPr id="3" name="Picture 2" descr="6e_c09_05_backflow.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215508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5" name="Text Box 4"/>
          <p:cNvSpPr txBox="1">
            <a:spLocks noChangeArrowheads="1"/>
          </p:cNvSpPr>
          <p:nvPr/>
        </p:nvSpPr>
        <p:spPr bwMode="auto">
          <a:xfrm>
            <a:off x="1400175" y="4165041"/>
            <a:ext cx="2103120"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tabLst>
                <a:tab pos="288925" algn="l"/>
              </a:tabLst>
              <a:defRPr sz="3200" b="1">
                <a:solidFill>
                  <a:srgbClr val="FFFFFF"/>
                </a:solidFill>
                <a:latin typeface="Arial" charset="0"/>
                <a:ea typeface="ＭＳ Ｐゴシック" charset="0"/>
              </a:defRPr>
            </a:lvl1pPr>
            <a:lvl2pPr marL="742950" indent="-285750" eaLnBrk="0" hangingPunct="0">
              <a:tabLst>
                <a:tab pos="288925" algn="l"/>
              </a:tabLst>
              <a:defRPr sz="3200" b="1">
                <a:solidFill>
                  <a:srgbClr val="FFFFFF"/>
                </a:solidFill>
                <a:latin typeface="Arial" charset="0"/>
                <a:ea typeface="ＭＳ Ｐゴシック" charset="0"/>
              </a:defRPr>
            </a:lvl2pPr>
            <a:lvl3pPr marL="1143000" indent="-228600" eaLnBrk="0" hangingPunct="0">
              <a:tabLst>
                <a:tab pos="288925" algn="l"/>
              </a:tabLst>
              <a:defRPr sz="3200" b="1">
                <a:solidFill>
                  <a:srgbClr val="FFFFFF"/>
                </a:solidFill>
                <a:latin typeface="Arial" charset="0"/>
                <a:ea typeface="ＭＳ Ｐゴシック" charset="0"/>
              </a:defRPr>
            </a:lvl3pPr>
            <a:lvl4pPr marL="1600200" indent="-228600" eaLnBrk="0" hangingPunct="0">
              <a:tabLst>
                <a:tab pos="288925" algn="l"/>
              </a:tabLst>
              <a:defRPr sz="3200" b="1">
                <a:solidFill>
                  <a:srgbClr val="FFFFFF"/>
                </a:solidFill>
                <a:latin typeface="Arial" charset="0"/>
                <a:ea typeface="ＭＳ Ｐゴシック" charset="0"/>
              </a:defRPr>
            </a:lvl4pPr>
            <a:lvl5pPr marL="2057400" indent="-228600" eaLnBrk="0" hangingPunct="0">
              <a:tabLst>
                <a:tab pos="288925" algn="l"/>
              </a:tabLst>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tabLst>
                <a:tab pos="288925" algn="l"/>
              </a:tabLs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tabLst>
                <a:tab pos="288925" algn="l"/>
              </a:tabLs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tabLst>
                <a:tab pos="288925" algn="l"/>
              </a:tabLs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tabLst>
                <a:tab pos="288925" algn="l"/>
              </a:tabLst>
              <a:defRPr sz="3200" b="1">
                <a:solidFill>
                  <a:srgbClr val="FFFFFF"/>
                </a:solidFill>
                <a:latin typeface="Arial" charset="0"/>
                <a:ea typeface="ＭＳ Ｐゴシック" charset="0"/>
              </a:defRPr>
            </a:lvl9pPr>
          </a:lstStyle>
          <a:p>
            <a:pPr algn="ctr">
              <a:lnSpc>
                <a:spcPct val="80000"/>
              </a:lnSpc>
              <a:spcBef>
                <a:spcPct val="50000"/>
              </a:spcBef>
              <a:buSzPct val="75000"/>
              <a:buFont typeface="Wingdings" charset="0"/>
              <a:buNone/>
              <a:defRPr/>
            </a:pPr>
            <a:r>
              <a:rPr lang="en-US" sz="1800" dirty="0" smtClean="0">
                <a:solidFill>
                  <a:schemeClr val="accent3"/>
                </a:solidFill>
                <a:latin typeface="Arial Narrow"/>
                <a:cs typeface="Arial Narrow"/>
              </a:rPr>
              <a:t>Vacuum breaker</a:t>
            </a:r>
          </a:p>
        </p:txBody>
      </p:sp>
      <p:sp>
        <p:nvSpPr>
          <p:cNvPr id="242693" name="Text Box 5"/>
          <p:cNvSpPr txBox="1">
            <a:spLocks noChangeArrowheads="1"/>
          </p:cNvSpPr>
          <p:nvPr/>
        </p:nvSpPr>
        <p:spPr bwMode="auto">
          <a:xfrm>
            <a:off x="393192" y="1143000"/>
            <a:ext cx="62245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spcBef>
                <a:spcPct val="50000"/>
              </a:spcBef>
              <a:defRPr/>
            </a:pPr>
            <a:r>
              <a:rPr lang="en-US" sz="2400" dirty="0">
                <a:solidFill>
                  <a:srgbClr val="005CAB"/>
                </a:solidFill>
                <a:latin typeface="+mj-lt"/>
                <a:ea typeface="+mn-ea"/>
                <a:cs typeface="+mn-cs"/>
              </a:rPr>
              <a:t>Backflow Prevention Methods</a:t>
            </a:r>
          </a:p>
        </p:txBody>
      </p:sp>
      <p:sp>
        <p:nvSpPr>
          <p:cNvPr id="243717" name="Text Box 6"/>
          <p:cNvSpPr txBox="1">
            <a:spLocks noChangeArrowheads="1"/>
          </p:cNvSpPr>
          <p:nvPr/>
        </p:nvSpPr>
        <p:spPr bwMode="auto">
          <a:xfrm>
            <a:off x="5492612" y="4165041"/>
            <a:ext cx="2103120"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tabLst>
                <a:tab pos="288925" algn="l"/>
              </a:tabLst>
              <a:defRPr sz="3200" b="1">
                <a:solidFill>
                  <a:srgbClr val="FFFFFF"/>
                </a:solidFill>
                <a:latin typeface="Arial" charset="0"/>
                <a:ea typeface="ＭＳ Ｐゴシック" charset="0"/>
              </a:defRPr>
            </a:lvl1pPr>
            <a:lvl2pPr marL="742950" indent="-285750" eaLnBrk="0" hangingPunct="0">
              <a:tabLst>
                <a:tab pos="288925" algn="l"/>
              </a:tabLst>
              <a:defRPr sz="3200" b="1">
                <a:solidFill>
                  <a:srgbClr val="FFFFFF"/>
                </a:solidFill>
                <a:latin typeface="Arial" charset="0"/>
                <a:ea typeface="ＭＳ Ｐゴシック" charset="0"/>
              </a:defRPr>
            </a:lvl2pPr>
            <a:lvl3pPr marL="1143000" indent="-228600" eaLnBrk="0" hangingPunct="0">
              <a:tabLst>
                <a:tab pos="288925" algn="l"/>
              </a:tabLst>
              <a:defRPr sz="3200" b="1">
                <a:solidFill>
                  <a:srgbClr val="FFFFFF"/>
                </a:solidFill>
                <a:latin typeface="Arial" charset="0"/>
                <a:ea typeface="ＭＳ Ｐゴシック" charset="0"/>
              </a:defRPr>
            </a:lvl3pPr>
            <a:lvl4pPr marL="1600200" indent="-228600" eaLnBrk="0" hangingPunct="0">
              <a:tabLst>
                <a:tab pos="288925" algn="l"/>
              </a:tabLst>
              <a:defRPr sz="3200" b="1">
                <a:solidFill>
                  <a:srgbClr val="FFFFFF"/>
                </a:solidFill>
                <a:latin typeface="Arial" charset="0"/>
                <a:ea typeface="ＭＳ Ｐゴシック" charset="0"/>
              </a:defRPr>
            </a:lvl4pPr>
            <a:lvl5pPr marL="2057400" indent="-228600" eaLnBrk="0" hangingPunct="0">
              <a:tabLst>
                <a:tab pos="288925" algn="l"/>
              </a:tabLst>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tabLst>
                <a:tab pos="288925" algn="l"/>
              </a:tabLs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tabLst>
                <a:tab pos="288925" algn="l"/>
              </a:tabLs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tabLst>
                <a:tab pos="288925" algn="l"/>
              </a:tabLs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tabLst>
                <a:tab pos="288925" algn="l"/>
              </a:tabLst>
              <a:defRPr sz="3200" b="1">
                <a:solidFill>
                  <a:srgbClr val="FFFFFF"/>
                </a:solidFill>
                <a:latin typeface="Arial" charset="0"/>
                <a:ea typeface="ＭＳ Ｐゴシック" charset="0"/>
              </a:defRPr>
            </a:lvl9pPr>
          </a:lstStyle>
          <a:p>
            <a:pPr algn="ctr">
              <a:lnSpc>
                <a:spcPct val="80000"/>
              </a:lnSpc>
              <a:spcBef>
                <a:spcPct val="50000"/>
              </a:spcBef>
              <a:buSzPct val="75000"/>
              <a:buFont typeface="Wingdings" charset="0"/>
              <a:buNone/>
              <a:defRPr/>
            </a:pPr>
            <a:r>
              <a:rPr lang="en-US" sz="1800" dirty="0" smtClean="0">
                <a:solidFill>
                  <a:srgbClr val="00AEEF"/>
                </a:solidFill>
                <a:latin typeface="+mj-lt"/>
                <a:cs typeface="+mn-cs"/>
              </a:rPr>
              <a:t>Air gap</a:t>
            </a:r>
          </a:p>
        </p:txBody>
      </p:sp>
      <p:sp>
        <p:nvSpPr>
          <p:cNvPr id="243718" name="Text Box 21"/>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9-16</a:t>
            </a:r>
          </a:p>
        </p:txBody>
      </p:sp>
      <p:sp>
        <p:nvSpPr>
          <p:cNvPr id="243719" name="Rectangle 23"/>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Water and Plumbing</a:t>
            </a:r>
          </a:p>
        </p:txBody>
      </p:sp>
      <p:pic>
        <p:nvPicPr>
          <p:cNvPr id="3" name="Picture 2" descr="6e_c09_06_Airgap.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81032" y="2052637"/>
            <a:ext cx="2326281" cy="2103120"/>
          </a:xfrm>
          <a:prstGeom prst="rect">
            <a:avLst/>
          </a:prstGeom>
        </p:spPr>
      </p:pic>
      <p:pic>
        <p:nvPicPr>
          <p:cNvPr id="2" name="Picture 1" descr="6e_c09_06.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0175" y="2052638"/>
            <a:ext cx="2103120" cy="210312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4"/>
          <p:cNvSpPr>
            <a:spLocks noGrp="1" noChangeArrowheads="1"/>
          </p:cNvSpPr>
          <p:nvPr>
            <p:ph type="body" idx="1"/>
          </p:nvPr>
        </p:nvSpPr>
        <p:spPr>
          <a:xfrm>
            <a:off x="393192" y="1143000"/>
            <a:ext cx="5486400" cy="3921125"/>
          </a:xfrm>
        </p:spPr>
        <p:txBody>
          <a:bodyPr/>
          <a:lstStyle/>
          <a:p>
            <a:pPr marL="0" indent="0" eaLnBrk="1" hangingPunct="1">
              <a:defRPr/>
            </a:pPr>
            <a:r>
              <a:rPr lang="en-US" dirty="0">
                <a:latin typeface="Arial Narrow" charset="0"/>
                <a:cs typeface="+mn-cs"/>
              </a:rPr>
              <a:t>Consider the following when installing and maintaining lighting:</a:t>
            </a:r>
          </a:p>
          <a:p>
            <a:pPr lvl="1" eaLnBrk="1" hangingPunct="1">
              <a:defRPr/>
            </a:pPr>
            <a:r>
              <a:rPr lang="en-US" dirty="0">
                <a:latin typeface="Arial Narrow" charset="0"/>
              </a:rPr>
              <a:t>Different areas of the facility have different lighting intensity requirements</a:t>
            </a:r>
          </a:p>
          <a:p>
            <a:pPr lvl="1" eaLnBrk="1" hangingPunct="1">
              <a:defRPr/>
            </a:pPr>
            <a:r>
              <a:rPr lang="en-US" dirty="0">
                <a:latin typeface="Arial Narrow" charset="0"/>
              </a:rPr>
              <a:t>Local jurisdictions usually require prep areas to be brighter than other areas</a:t>
            </a:r>
          </a:p>
          <a:p>
            <a:pPr lvl="1" eaLnBrk="1" hangingPunct="1">
              <a:defRPr/>
            </a:pPr>
            <a:r>
              <a:rPr lang="en-US" dirty="0">
                <a:latin typeface="Arial Narrow" charset="0"/>
              </a:rPr>
              <a:t>All lights should have shatter-resistant light bulbs or protective covers</a:t>
            </a:r>
          </a:p>
          <a:p>
            <a:pPr lvl="1" eaLnBrk="1" hangingPunct="1">
              <a:defRPr/>
            </a:pPr>
            <a:r>
              <a:rPr lang="en-US" dirty="0">
                <a:latin typeface="Arial Narrow" charset="0"/>
              </a:rPr>
              <a:t>Replace burned out bulbs with correct size bulbs </a:t>
            </a:r>
          </a:p>
        </p:txBody>
      </p:sp>
      <p:sp>
        <p:nvSpPr>
          <p:cNvPr id="244739"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9-17</a:t>
            </a:r>
          </a:p>
        </p:txBody>
      </p:sp>
      <p:sp>
        <p:nvSpPr>
          <p:cNvPr id="244740"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Lighting</a:t>
            </a:r>
          </a:p>
        </p:txBody>
      </p:sp>
      <p:pic>
        <p:nvPicPr>
          <p:cNvPr id="2" name="Picture 1" descr="6e_c09_17.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Line 4"/>
          <p:cNvSpPr>
            <a:spLocks noChangeShapeType="1"/>
          </p:cNvSpPr>
          <p:nvPr/>
        </p:nvSpPr>
        <p:spPr bwMode="auto">
          <a:xfrm>
            <a:off x="0" y="762000"/>
            <a:ext cx="9144000" cy="0"/>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45763" name="Rectangle 5"/>
          <p:cNvSpPr>
            <a:spLocks noGrp="1" noChangeArrowheads="1"/>
          </p:cNvSpPr>
          <p:nvPr>
            <p:ph type="body" idx="1"/>
          </p:nvPr>
        </p:nvSpPr>
        <p:spPr>
          <a:xfrm>
            <a:off x="393192" y="1143000"/>
            <a:ext cx="4992687" cy="3168809"/>
          </a:xfrm>
        </p:spPr>
        <p:txBody>
          <a:bodyPr/>
          <a:lstStyle/>
          <a:p>
            <a:pPr eaLnBrk="1" hangingPunct="1">
              <a:defRPr/>
            </a:pPr>
            <a:r>
              <a:rPr lang="en-US" dirty="0">
                <a:latin typeface="Arial Narrow" charset="0"/>
                <a:cs typeface="+mn-cs"/>
              </a:rPr>
              <a:t>Ventilation Systems</a:t>
            </a:r>
          </a:p>
          <a:p>
            <a:pPr lvl="1" eaLnBrk="1" hangingPunct="1">
              <a:defRPr/>
            </a:pPr>
            <a:r>
              <a:rPr lang="en-US" dirty="0">
                <a:latin typeface="Arial Narrow" charset="0"/>
                <a:cs typeface="Times New Roman" charset="0"/>
              </a:rPr>
              <a:t>Must be cleaned and maintained to p</a:t>
            </a:r>
            <a:r>
              <a:rPr lang="en-US" dirty="0">
                <a:latin typeface="Arial Narrow" charset="0"/>
              </a:rPr>
              <a:t>revent grease and condensation from building up on walls and ceilings</a:t>
            </a:r>
          </a:p>
          <a:p>
            <a:pPr lvl="2" eaLnBrk="1" hangingPunct="1">
              <a:defRPr/>
            </a:pPr>
            <a:r>
              <a:rPr lang="en-US" dirty="0">
                <a:latin typeface="Arial Narrow" charset="0"/>
              </a:rPr>
              <a:t>Follow manufacturer</a:t>
            </a:r>
            <a:r>
              <a:rPr lang="ja-JP" altLang="en-US" dirty="0">
                <a:latin typeface="Arial Narrow" charset="0"/>
              </a:rPr>
              <a:t>’</a:t>
            </a:r>
            <a:r>
              <a:rPr lang="en-US" dirty="0">
                <a:latin typeface="Arial Narrow" charset="0"/>
              </a:rPr>
              <a:t>s recommendations</a:t>
            </a:r>
          </a:p>
          <a:p>
            <a:pPr lvl="2" eaLnBrk="1" hangingPunct="1">
              <a:defRPr/>
            </a:pPr>
            <a:r>
              <a:rPr lang="en-US" dirty="0">
                <a:latin typeface="Arial Narrow" charset="0"/>
              </a:rPr>
              <a:t>Meet local regulatory requirements</a:t>
            </a:r>
          </a:p>
          <a:p>
            <a:pPr lvl="1" eaLnBrk="1" hangingPunct="1">
              <a:defRPr/>
            </a:pPr>
            <a:endParaRPr lang="en-US" dirty="0">
              <a:latin typeface="Arial Narrow" charset="0"/>
            </a:endParaRPr>
          </a:p>
        </p:txBody>
      </p:sp>
      <p:sp>
        <p:nvSpPr>
          <p:cNvPr id="245764"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9-18</a:t>
            </a:r>
          </a:p>
        </p:txBody>
      </p:sp>
      <p:sp>
        <p:nvSpPr>
          <p:cNvPr id="245765" name="Rectangle 10"/>
          <p:cNvSpPr>
            <a:spLocks noGrp="1" noChangeArrowheads="1"/>
          </p:cNvSpPr>
          <p:nvPr>
            <p:ph type="title"/>
          </p:nvPr>
        </p:nvSpPr>
        <p:spPr>
          <a:xfrm>
            <a:off x="-13487400" y="6223000"/>
            <a:ext cx="8307387" cy="519113"/>
          </a:xfrm>
        </p:spPr>
        <p:txBody>
          <a:bodyPr/>
          <a:lstStyle/>
          <a:p>
            <a:pPr eaLnBrk="1" hangingPunct="1">
              <a:defRPr/>
            </a:pPr>
            <a:r>
              <a:rPr lang="en-US">
                <a:latin typeface="Arial Narrow" charset="0"/>
                <a:cs typeface="+mj-cs"/>
              </a:rPr>
              <a:t>Ventilation</a:t>
            </a:r>
          </a:p>
        </p:txBody>
      </p:sp>
      <p:sp>
        <p:nvSpPr>
          <p:cNvPr id="245766" name="Rectangle 8"/>
          <p:cNvSpPr txBox="1">
            <a:spLocks noChangeArrowheads="1"/>
          </p:cNvSpPr>
          <p:nvPr/>
        </p:nvSpPr>
        <p:spPr bwMode="auto">
          <a:xfrm>
            <a:off x="393192" y="158750"/>
            <a:ext cx="83073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r>
              <a:rPr lang="en-US" sz="2800" dirty="0" smtClean="0">
                <a:solidFill>
                  <a:schemeClr val="bg1"/>
                </a:solidFill>
                <a:latin typeface="Arial Narrow" charset="0"/>
                <a:cs typeface="+mn-cs"/>
              </a:rPr>
              <a:t>Ventilation</a:t>
            </a:r>
          </a:p>
        </p:txBody>
      </p:sp>
      <p:pic>
        <p:nvPicPr>
          <p:cNvPr id="2" name="Picture 1" descr="6e_c09_18.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3"/>
          <p:cNvSpPr>
            <a:spLocks noGrp="1" noChangeArrowheads="1"/>
          </p:cNvSpPr>
          <p:nvPr>
            <p:ph type="body" idx="1"/>
          </p:nvPr>
        </p:nvSpPr>
        <p:spPr>
          <a:xfrm>
            <a:off x="393192" y="1143000"/>
            <a:ext cx="4878388" cy="3971925"/>
          </a:xfrm>
        </p:spPr>
        <p:txBody>
          <a:bodyPr/>
          <a:lstStyle/>
          <a:p>
            <a:pPr marL="0" indent="0" eaLnBrk="1" hangingPunct="1">
              <a:defRPr/>
            </a:pPr>
            <a:r>
              <a:rPr lang="en-US" dirty="0">
                <a:latin typeface="Arial Narrow" charset="0"/>
                <a:cs typeface="+mn-cs"/>
              </a:rPr>
              <a:t>Garbage</a:t>
            </a:r>
          </a:p>
          <a:p>
            <a:pPr lvl="1" eaLnBrk="1" hangingPunct="1">
              <a:defRPr/>
            </a:pPr>
            <a:r>
              <a:rPr lang="en-US" dirty="0">
                <a:latin typeface="Arial Narrow" charset="0"/>
              </a:rPr>
              <a:t>Remove from prep areas as quickly </a:t>
            </a:r>
            <a:r>
              <a:rPr lang="en-US" dirty="0" smtClean="0">
                <a:latin typeface="Arial Narrow" charset="0"/>
              </a:rPr>
              <a:t/>
            </a:r>
            <a:br>
              <a:rPr lang="en-US" dirty="0" smtClean="0">
                <a:latin typeface="Arial Narrow" charset="0"/>
              </a:rPr>
            </a:br>
            <a:r>
              <a:rPr lang="en-US" dirty="0" smtClean="0">
                <a:latin typeface="Arial Narrow" charset="0"/>
              </a:rPr>
              <a:t>as </a:t>
            </a:r>
            <a:r>
              <a:rPr lang="en-US" dirty="0">
                <a:latin typeface="Arial Narrow" charset="0"/>
              </a:rPr>
              <a:t>possible </a:t>
            </a:r>
          </a:p>
          <a:p>
            <a:pPr lvl="2" eaLnBrk="1" hangingPunct="1">
              <a:defRPr/>
            </a:pPr>
            <a:r>
              <a:rPr lang="en-US" dirty="0">
                <a:latin typeface="Arial Narrow" charset="0"/>
              </a:rPr>
              <a:t>Be careful not to contaminate food and food-contact surfaces</a:t>
            </a:r>
          </a:p>
          <a:p>
            <a:pPr lvl="1" eaLnBrk="1" hangingPunct="1">
              <a:defRPr/>
            </a:pPr>
            <a:r>
              <a:rPr lang="en-US" dirty="0">
                <a:latin typeface="Arial Narrow" charset="0"/>
              </a:rPr>
              <a:t>Clean the inside and outside of containers frequently</a:t>
            </a:r>
          </a:p>
          <a:p>
            <a:pPr lvl="2" eaLnBrk="1" hangingPunct="1">
              <a:defRPr/>
            </a:pPr>
            <a:r>
              <a:rPr lang="en-US" dirty="0">
                <a:latin typeface="Arial Narrow" charset="0"/>
              </a:rPr>
              <a:t>Clean them away from food-prep and storage areas</a:t>
            </a:r>
          </a:p>
        </p:txBody>
      </p:sp>
      <p:sp>
        <p:nvSpPr>
          <p:cNvPr id="246787"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9-19</a:t>
            </a:r>
          </a:p>
        </p:txBody>
      </p:sp>
      <p:sp>
        <p:nvSpPr>
          <p:cNvPr id="246788" name="Rectangle 9"/>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Garbage</a:t>
            </a:r>
          </a:p>
        </p:txBody>
      </p:sp>
      <p:pic>
        <p:nvPicPr>
          <p:cNvPr id="2" name="Picture 1" descr="6e_c09_07_TrshBagTbl.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90136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3"/>
          <p:cNvSpPr>
            <a:spLocks noGrp="1" noChangeArrowheads="1"/>
          </p:cNvSpPr>
          <p:nvPr>
            <p:ph type="body" idx="1"/>
          </p:nvPr>
        </p:nvSpPr>
        <p:spPr>
          <a:xfrm>
            <a:off x="393192" y="1143000"/>
            <a:ext cx="4878388" cy="4164965"/>
          </a:xfrm>
        </p:spPr>
        <p:txBody>
          <a:bodyPr/>
          <a:lstStyle/>
          <a:p>
            <a:pPr marL="0" indent="0" eaLnBrk="1" hangingPunct="1">
              <a:buFont typeface="Wingdings" pitchFamily="2" charset="2"/>
              <a:buNone/>
              <a:defRPr/>
            </a:pPr>
            <a:r>
              <a:rPr lang="en-US" dirty="0" smtClean="0">
                <a:ea typeface="+mn-ea"/>
                <a:cs typeface="+mn-cs"/>
              </a:rPr>
              <a:t>Indoor containers must be:</a:t>
            </a:r>
            <a:r>
              <a:rPr lang="en-US" sz="2200" dirty="0" smtClean="0">
                <a:solidFill>
                  <a:srgbClr val="231F20"/>
                </a:solidFill>
                <a:ea typeface="+mn-ea"/>
                <a:cs typeface="+mn-cs"/>
              </a:rPr>
              <a:t> </a:t>
            </a:r>
          </a:p>
          <a:p>
            <a:pPr lvl="1" eaLnBrk="1" hangingPunct="1">
              <a:buFont typeface="Wingdings" pitchFamily="2" charset="2"/>
              <a:buChar char="l"/>
              <a:defRPr/>
            </a:pPr>
            <a:r>
              <a:rPr lang="en-US" dirty="0" smtClean="0"/>
              <a:t>Leak proof, waterproof, and pest proof</a:t>
            </a:r>
          </a:p>
          <a:p>
            <a:pPr lvl="1" eaLnBrk="1" hangingPunct="1">
              <a:buFont typeface="Wingdings" pitchFamily="2" charset="2"/>
              <a:buChar char="l"/>
              <a:defRPr/>
            </a:pPr>
            <a:r>
              <a:rPr lang="en-US" dirty="0" smtClean="0"/>
              <a:t>Easy to clean</a:t>
            </a:r>
          </a:p>
          <a:p>
            <a:pPr lvl="1" eaLnBrk="1" hangingPunct="1">
              <a:buFont typeface="Wingdings" pitchFamily="2" charset="2"/>
              <a:buChar char="l"/>
              <a:defRPr/>
            </a:pPr>
            <a:r>
              <a:rPr lang="en-US" dirty="0" smtClean="0"/>
              <a:t>Covered when not in use</a:t>
            </a:r>
          </a:p>
          <a:p>
            <a:pPr marL="571500" lvl="1" indent="-457200" eaLnBrk="1" hangingPunct="1">
              <a:buFont typeface="Wingdings" pitchFamily="2" charset="2"/>
              <a:buNone/>
              <a:defRPr/>
            </a:pPr>
            <a:r>
              <a:rPr lang="en-US" sz="2400" b="1" dirty="0">
                <a:solidFill>
                  <a:srgbClr val="005CAB"/>
                </a:solidFill>
                <a:ea typeface="+mn-ea"/>
                <a:cs typeface="+mn-cs"/>
              </a:rPr>
              <a:t>Designated storage </a:t>
            </a:r>
            <a:r>
              <a:rPr lang="en-US" sz="2400" b="1" dirty="0" smtClean="0">
                <a:solidFill>
                  <a:srgbClr val="005CAB"/>
                </a:solidFill>
                <a:ea typeface="+mn-ea"/>
                <a:cs typeface="+mn-cs"/>
              </a:rPr>
              <a:t>areas: </a:t>
            </a:r>
            <a:endParaRPr lang="en-US" sz="2400" b="1" dirty="0">
              <a:solidFill>
                <a:srgbClr val="005CAB"/>
              </a:solidFill>
              <a:ea typeface="+mn-ea"/>
              <a:cs typeface="+mn-cs"/>
            </a:endParaRPr>
          </a:p>
          <a:p>
            <a:pPr lvl="1" eaLnBrk="1" hangingPunct="1">
              <a:buFont typeface="Wingdings" pitchFamily="2" charset="2"/>
              <a:buChar char="l"/>
              <a:defRPr/>
            </a:pPr>
            <a:r>
              <a:rPr lang="en-US" dirty="0" smtClean="0"/>
              <a:t>Store waste and recyclables separately from food and food-contact surfaces</a:t>
            </a:r>
          </a:p>
          <a:p>
            <a:pPr lvl="1" eaLnBrk="1" hangingPunct="1">
              <a:buFont typeface="Wingdings" pitchFamily="2" charset="2"/>
              <a:buChar char="l"/>
              <a:defRPr/>
            </a:pPr>
            <a:r>
              <a:rPr lang="en-US" dirty="0" smtClean="0"/>
              <a:t>Storage must not create a nuisance or a public health hazard</a:t>
            </a:r>
          </a:p>
        </p:txBody>
      </p:sp>
      <p:sp>
        <p:nvSpPr>
          <p:cNvPr id="247811"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9-20</a:t>
            </a:r>
          </a:p>
        </p:txBody>
      </p:sp>
      <p:sp>
        <p:nvSpPr>
          <p:cNvPr id="247812"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Garbage</a:t>
            </a:r>
          </a:p>
        </p:txBody>
      </p:sp>
      <p:pic>
        <p:nvPicPr>
          <p:cNvPr id="2" name="Picture 1" descr="6e_c09_20.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3"/>
          <p:cNvSpPr>
            <a:spLocks noGrp="1" noChangeArrowheads="1"/>
          </p:cNvSpPr>
          <p:nvPr>
            <p:ph type="body" idx="1"/>
          </p:nvPr>
        </p:nvSpPr>
        <p:spPr>
          <a:xfrm>
            <a:off x="393192" y="1143000"/>
            <a:ext cx="4815946" cy="3738245"/>
          </a:xfrm>
        </p:spPr>
        <p:txBody>
          <a:bodyPr/>
          <a:lstStyle/>
          <a:p>
            <a:pPr marL="0" lvl="1" indent="0" eaLnBrk="1" hangingPunct="1">
              <a:buFont typeface="Wingdings" pitchFamily="2" charset="2"/>
              <a:buNone/>
              <a:defRPr/>
            </a:pPr>
            <a:r>
              <a:rPr lang="en-US" sz="2400" b="1" dirty="0">
                <a:solidFill>
                  <a:srgbClr val="005CAB"/>
                </a:solidFill>
                <a:ea typeface="+mn-ea"/>
                <a:cs typeface="+mn-cs"/>
              </a:rPr>
              <a:t>Outdoor containers </a:t>
            </a:r>
            <a:r>
              <a:rPr lang="en-US" sz="2400" b="1" dirty="0" smtClean="0">
                <a:solidFill>
                  <a:srgbClr val="005CAB"/>
                </a:solidFill>
                <a:ea typeface="+mn-ea"/>
                <a:cs typeface="+mn-cs"/>
              </a:rPr>
              <a:t>must: </a:t>
            </a:r>
            <a:endParaRPr lang="en-US" sz="2400" b="1" dirty="0">
              <a:solidFill>
                <a:srgbClr val="005CAB"/>
              </a:solidFill>
              <a:ea typeface="+mn-ea"/>
              <a:cs typeface="+mn-cs"/>
            </a:endParaRPr>
          </a:p>
          <a:p>
            <a:pPr lvl="1" eaLnBrk="1" hangingPunct="1">
              <a:buFont typeface="Wingdings" pitchFamily="2" charset="2"/>
              <a:buChar char="l"/>
              <a:defRPr/>
            </a:pPr>
            <a:r>
              <a:rPr lang="en-US" dirty="0" smtClean="0"/>
              <a:t>Be placed on a smooth, durable nonabsorbent surface</a:t>
            </a:r>
          </a:p>
          <a:p>
            <a:pPr lvl="2" eaLnBrk="1" hangingPunct="1">
              <a:buFont typeface="Courier New" pitchFamily="49" charset="0"/>
              <a:buChar char="o"/>
              <a:defRPr/>
            </a:pPr>
            <a:r>
              <a:rPr lang="en-US" dirty="0" smtClean="0"/>
              <a:t>Asphalt or concrete</a:t>
            </a:r>
          </a:p>
          <a:p>
            <a:pPr lvl="1" eaLnBrk="1" hangingPunct="1">
              <a:buFont typeface="Wingdings" pitchFamily="2" charset="2"/>
              <a:buChar char="l"/>
              <a:defRPr/>
            </a:pPr>
            <a:r>
              <a:rPr lang="en-US" dirty="0" smtClean="0"/>
              <a:t>Have tight-fitting lids</a:t>
            </a:r>
          </a:p>
          <a:p>
            <a:pPr lvl="1" eaLnBrk="1" hangingPunct="1">
              <a:buFont typeface="Wingdings" pitchFamily="2" charset="2"/>
              <a:buChar char="l"/>
              <a:defRPr/>
            </a:pPr>
            <a:r>
              <a:rPr lang="en-US" dirty="0" smtClean="0"/>
              <a:t>Be covered at all times</a:t>
            </a:r>
          </a:p>
          <a:p>
            <a:pPr lvl="1" eaLnBrk="1" hangingPunct="1">
              <a:buFont typeface="Wingdings" pitchFamily="2" charset="2"/>
              <a:buChar char="l"/>
              <a:defRPr/>
            </a:pPr>
            <a:r>
              <a:rPr lang="en-US" dirty="0" smtClean="0"/>
              <a:t>Have their drain plugs in place</a:t>
            </a:r>
          </a:p>
        </p:txBody>
      </p:sp>
      <p:sp>
        <p:nvSpPr>
          <p:cNvPr id="248835"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9-21</a:t>
            </a:r>
          </a:p>
        </p:txBody>
      </p:sp>
      <p:sp>
        <p:nvSpPr>
          <p:cNvPr id="248836"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Garbage</a:t>
            </a:r>
          </a:p>
        </p:txBody>
      </p:sp>
      <p:pic>
        <p:nvPicPr>
          <p:cNvPr id="2" name="Picture 1" descr="6e_c09_07_Dumpste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90136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3"/>
          <p:cNvSpPr>
            <a:spLocks noGrp="1" noChangeArrowheads="1"/>
          </p:cNvSpPr>
          <p:nvPr>
            <p:ph type="body" idx="1"/>
          </p:nvPr>
        </p:nvSpPr>
        <p:spPr>
          <a:xfrm>
            <a:off x="393192" y="1143000"/>
            <a:ext cx="8172450" cy="4229100"/>
          </a:xfrm>
        </p:spPr>
        <p:txBody>
          <a:bodyPr/>
          <a:lstStyle/>
          <a:p>
            <a:pPr marL="488950" indent="-342900" eaLnBrk="1" hangingPunct="1">
              <a:defRPr/>
            </a:pPr>
            <a:r>
              <a:rPr lang="en-US" dirty="0">
                <a:latin typeface="Arial Narrow" charset="0"/>
                <a:cs typeface="+mn-cs"/>
              </a:rPr>
              <a:t>Imminent health hazard:</a:t>
            </a:r>
          </a:p>
          <a:p>
            <a:pPr lvl="1" indent="-342900" eaLnBrk="1" hangingPunct="1">
              <a:defRPr/>
            </a:pPr>
            <a:r>
              <a:rPr lang="en-US" dirty="0">
                <a:latin typeface="Arial Narrow" charset="0"/>
              </a:rPr>
              <a:t>A significant threat or danger to health</a:t>
            </a:r>
          </a:p>
          <a:p>
            <a:pPr lvl="1" indent="-342900" eaLnBrk="1" hangingPunct="1">
              <a:defRPr/>
            </a:pPr>
            <a:r>
              <a:rPr lang="en-US" dirty="0">
                <a:latin typeface="Arial Narrow" charset="0"/>
              </a:rPr>
              <a:t>Requires immediate correction or closure to prevent injury</a:t>
            </a:r>
          </a:p>
          <a:p>
            <a:pPr marL="488950" indent="-342900" eaLnBrk="1" hangingPunct="1">
              <a:defRPr/>
            </a:pPr>
            <a:r>
              <a:rPr lang="en-US" dirty="0">
                <a:latin typeface="Arial Narrow" charset="0"/>
                <a:cs typeface="+mn-cs"/>
              </a:rPr>
              <a:t>Possible imminent health hazards:</a:t>
            </a:r>
          </a:p>
          <a:p>
            <a:pPr lvl="1" indent="-342900" eaLnBrk="1" hangingPunct="1">
              <a:defRPr/>
            </a:pPr>
            <a:r>
              <a:rPr lang="en-US" dirty="0">
                <a:latin typeface="Arial Narrow" charset="0"/>
              </a:rPr>
              <a:t>Electrical power outages</a:t>
            </a:r>
          </a:p>
          <a:p>
            <a:pPr lvl="1" indent="-342900" eaLnBrk="1" hangingPunct="1">
              <a:defRPr/>
            </a:pPr>
            <a:r>
              <a:rPr lang="en-US" dirty="0">
                <a:latin typeface="Arial Narrow" charset="0"/>
              </a:rPr>
              <a:t>Fire</a:t>
            </a:r>
          </a:p>
          <a:p>
            <a:pPr lvl="1" indent="-342900" eaLnBrk="1" hangingPunct="1">
              <a:defRPr/>
            </a:pPr>
            <a:r>
              <a:rPr lang="en-US" dirty="0">
                <a:latin typeface="Arial Narrow" charset="0"/>
              </a:rPr>
              <a:t>Flood</a:t>
            </a:r>
          </a:p>
          <a:p>
            <a:pPr lvl="1" indent="-342900" eaLnBrk="1" hangingPunct="1">
              <a:defRPr/>
            </a:pPr>
            <a:r>
              <a:rPr lang="en-US" dirty="0">
                <a:latin typeface="Arial Narrow" charset="0"/>
              </a:rPr>
              <a:t>Sewage backups</a:t>
            </a:r>
          </a:p>
        </p:txBody>
      </p:sp>
      <p:sp>
        <p:nvSpPr>
          <p:cNvPr id="249859"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9-22</a:t>
            </a:r>
          </a:p>
        </p:txBody>
      </p:sp>
      <p:sp>
        <p:nvSpPr>
          <p:cNvPr id="249860"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Emergencies That Affect  the Facility</a:t>
            </a:r>
          </a:p>
        </p:txBody>
      </p:sp>
    </p:spTree>
  </p:cSld>
  <p:clrMapOvr>
    <a:masterClrMapping/>
  </p:clrMapOvr>
  <p:timing>
    <p:tnLst>
      <p:par>
        <p:cTn xmlns:p14="http://schemas.microsoft.com/office/powerpoint/2010/mai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3"/>
          <p:cNvSpPr>
            <a:spLocks noGrp="1" noChangeArrowheads="1"/>
          </p:cNvSpPr>
          <p:nvPr>
            <p:ph type="body" idx="1"/>
          </p:nvPr>
        </p:nvSpPr>
        <p:spPr>
          <a:xfrm>
            <a:off x="393192" y="1143000"/>
            <a:ext cx="6629400" cy="4800600"/>
          </a:xfrm>
        </p:spPr>
        <p:txBody>
          <a:bodyPr/>
          <a:lstStyle/>
          <a:p>
            <a:pPr marL="488950" indent="-342900" eaLnBrk="1" hangingPunct="1">
              <a:buFont typeface="Wingdings" pitchFamily="2" charset="2"/>
              <a:buNone/>
              <a:defRPr/>
            </a:pPr>
            <a:r>
              <a:rPr lang="en-US" dirty="0" smtClean="0">
                <a:ea typeface="+mn-ea"/>
                <a:cs typeface="+mn-cs"/>
              </a:rPr>
              <a:t>How to respond to a crisis affecting the facility:</a:t>
            </a:r>
          </a:p>
          <a:p>
            <a:pPr lvl="1" indent="-342900" eaLnBrk="1" hangingPunct="1">
              <a:buFont typeface="Wingdings" pitchFamily="2" charset="2"/>
              <a:buChar char="l"/>
              <a:defRPr/>
            </a:pPr>
            <a:r>
              <a:rPr lang="en-US" dirty="0" smtClean="0"/>
              <a:t>Determine if there is a significant risk to the safety or security of your food </a:t>
            </a:r>
          </a:p>
          <a:p>
            <a:pPr lvl="1" indent="-342900" eaLnBrk="1" hangingPunct="1">
              <a:buFont typeface="Wingdings" pitchFamily="2" charset="2"/>
              <a:buChar char="l"/>
              <a:defRPr/>
            </a:pPr>
            <a:r>
              <a:rPr lang="en-US" dirty="0" smtClean="0"/>
              <a:t>If the risk is significant</a:t>
            </a:r>
          </a:p>
          <a:p>
            <a:pPr lvl="2" indent="-342900" eaLnBrk="1" hangingPunct="1">
              <a:buFont typeface="Courier New" pitchFamily="49" charset="0"/>
              <a:buChar char="o"/>
              <a:defRPr/>
            </a:pPr>
            <a:r>
              <a:rPr lang="en-US" dirty="0"/>
              <a:t>S</a:t>
            </a:r>
            <a:r>
              <a:rPr lang="en-US" dirty="0" smtClean="0"/>
              <a:t>top service </a:t>
            </a:r>
          </a:p>
          <a:p>
            <a:pPr lvl="2" indent="-342900" eaLnBrk="1" hangingPunct="1">
              <a:buFont typeface="Courier New" pitchFamily="49" charset="0"/>
              <a:buChar char="o"/>
              <a:defRPr/>
            </a:pPr>
            <a:r>
              <a:rPr lang="en-US" dirty="0"/>
              <a:t>N</a:t>
            </a:r>
            <a:r>
              <a:rPr lang="en-US" dirty="0" smtClean="0"/>
              <a:t>otify the local regulatory authority</a:t>
            </a:r>
          </a:p>
          <a:p>
            <a:pPr lvl="1" indent="-342900" eaLnBrk="1" hangingPunct="1">
              <a:buFont typeface="Wingdings" pitchFamily="2" charset="2"/>
              <a:buChar char="l"/>
              <a:defRPr/>
            </a:pPr>
            <a:r>
              <a:rPr lang="en-US" dirty="0" smtClean="0"/>
              <a:t>Decide how to correct the problem</a:t>
            </a:r>
          </a:p>
          <a:p>
            <a:pPr lvl="2" indent="-342900" eaLnBrk="1" hangingPunct="1">
              <a:buFont typeface="Courier New" pitchFamily="49" charset="0"/>
              <a:buChar char="o"/>
              <a:defRPr/>
            </a:pPr>
            <a:r>
              <a:rPr lang="en-US" dirty="0" smtClean="0"/>
              <a:t>Establish time-temperature control</a:t>
            </a:r>
          </a:p>
          <a:p>
            <a:pPr lvl="2" indent="-342900" eaLnBrk="1" hangingPunct="1">
              <a:buFont typeface="Courier New" pitchFamily="49" charset="0"/>
              <a:buChar char="o"/>
              <a:defRPr/>
            </a:pPr>
            <a:r>
              <a:rPr lang="en-US" dirty="0" smtClean="0"/>
              <a:t>Clean and sanitize surfaces</a:t>
            </a:r>
          </a:p>
          <a:p>
            <a:pPr lvl="2" indent="-342900" eaLnBrk="1" hangingPunct="1">
              <a:buFont typeface="Courier New" pitchFamily="49" charset="0"/>
              <a:buChar char="o"/>
              <a:defRPr/>
            </a:pPr>
            <a:r>
              <a:rPr lang="en-US" dirty="0" smtClean="0"/>
              <a:t>Verify water is drinkable</a:t>
            </a:r>
          </a:p>
          <a:p>
            <a:pPr lvl="2" indent="-342900" eaLnBrk="1" hangingPunct="1">
              <a:buFont typeface="Courier New" pitchFamily="49" charset="0"/>
              <a:buChar char="o"/>
              <a:defRPr/>
            </a:pPr>
            <a:r>
              <a:rPr lang="en-US" dirty="0" smtClean="0"/>
              <a:t>Reestablish physical security of the facility</a:t>
            </a:r>
          </a:p>
        </p:txBody>
      </p:sp>
      <p:sp>
        <p:nvSpPr>
          <p:cNvPr id="250883"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9-23</a:t>
            </a:r>
          </a:p>
        </p:txBody>
      </p:sp>
      <p:sp>
        <p:nvSpPr>
          <p:cNvPr id="250884"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Emergencies that Affect the Facility</a:t>
            </a: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Keeping Food Safe</a:t>
            </a:r>
          </a:p>
        </p:txBody>
      </p:sp>
      <p:sp>
        <p:nvSpPr>
          <p:cNvPr id="22531" name="Rectangle 3"/>
          <p:cNvSpPr>
            <a:spLocks noGrp="1" noChangeArrowheads="1"/>
          </p:cNvSpPr>
          <p:nvPr>
            <p:ph idx="1"/>
          </p:nvPr>
        </p:nvSpPr>
        <p:spPr>
          <a:xfrm>
            <a:off x="390525" y="1143000"/>
            <a:ext cx="5172075" cy="4983163"/>
          </a:xfrm>
        </p:spPr>
        <p:txBody>
          <a:bodyPr/>
          <a:lstStyle/>
          <a:p>
            <a:pPr marL="0" lvl="1" indent="0" eaLnBrk="1" hangingPunct="1">
              <a:buFont typeface="Wingdings" pitchFamily="2" charset="2"/>
              <a:buNone/>
              <a:defRPr/>
            </a:pPr>
            <a:r>
              <a:rPr lang="en-US" sz="2400" b="1" dirty="0">
                <a:solidFill>
                  <a:srgbClr val="005CAB"/>
                </a:solidFill>
                <a:ea typeface="+mn-ea"/>
                <a:cs typeface="+mn-cs"/>
              </a:rPr>
              <a:t>Training and Monitoring</a:t>
            </a:r>
          </a:p>
          <a:p>
            <a:pPr marL="347472" lvl="1" indent="-347472" eaLnBrk="1" hangingPunct="1">
              <a:lnSpc>
                <a:spcPct val="100000"/>
              </a:lnSpc>
              <a:spcBef>
                <a:spcPts val="900"/>
              </a:spcBef>
              <a:buFont typeface="Wingdings" pitchFamily="2" charset="2"/>
              <a:buChar char="l"/>
              <a:defRPr/>
            </a:pPr>
            <a:r>
              <a:rPr lang="en-US" dirty="0" smtClean="0"/>
              <a:t>Train staff to follow food safety procedures</a:t>
            </a:r>
          </a:p>
          <a:p>
            <a:pPr marL="347472" lvl="1" indent="-347472" eaLnBrk="1" hangingPunct="1">
              <a:lnSpc>
                <a:spcPct val="100000"/>
              </a:lnSpc>
              <a:spcBef>
                <a:spcPts val="900"/>
              </a:spcBef>
              <a:buFont typeface="Wingdings" pitchFamily="2" charset="2"/>
              <a:buChar char="l"/>
              <a:defRPr/>
            </a:pPr>
            <a:r>
              <a:rPr lang="en-US" dirty="0" smtClean="0"/>
              <a:t>Provide initial and ongoing training</a:t>
            </a:r>
          </a:p>
          <a:p>
            <a:pPr marL="347472" lvl="1" indent="-347472" eaLnBrk="1" hangingPunct="1">
              <a:lnSpc>
                <a:spcPct val="100000"/>
              </a:lnSpc>
              <a:spcBef>
                <a:spcPts val="900"/>
              </a:spcBef>
              <a:buFont typeface="Wingdings" pitchFamily="2" charset="2"/>
              <a:buChar char="l"/>
              <a:defRPr/>
            </a:pPr>
            <a:r>
              <a:rPr lang="en-US" dirty="0" smtClean="0"/>
              <a:t>Provide all staff with general food </a:t>
            </a:r>
            <a:br>
              <a:rPr lang="en-US" dirty="0" smtClean="0"/>
            </a:br>
            <a:r>
              <a:rPr lang="en-US" dirty="0" smtClean="0"/>
              <a:t>safety knowledge</a:t>
            </a:r>
          </a:p>
          <a:p>
            <a:pPr marL="347472" lvl="1" indent="-347472" eaLnBrk="1" hangingPunct="1">
              <a:lnSpc>
                <a:spcPct val="100000"/>
              </a:lnSpc>
              <a:spcBef>
                <a:spcPts val="900"/>
              </a:spcBef>
              <a:buFont typeface="Wingdings" pitchFamily="2" charset="2"/>
              <a:buChar char="l"/>
              <a:defRPr/>
            </a:pPr>
            <a:r>
              <a:rPr lang="en-US" dirty="0" smtClean="0"/>
              <a:t>Provide job specific food safety training </a:t>
            </a:r>
          </a:p>
          <a:p>
            <a:pPr marL="347472" lvl="1" indent="-347472" eaLnBrk="1" hangingPunct="1">
              <a:lnSpc>
                <a:spcPct val="100000"/>
              </a:lnSpc>
              <a:spcBef>
                <a:spcPts val="900"/>
              </a:spcBef>
              <a:buFont typeface="Wingdings" pitchFamily="2" charset="2"/>
              <a:buChar char="l"/>
              <a:defRPr/>
            </a:pPr>
            <a:r>
              <a:rPr lang="en-US" dirty="0" smtClean="0"/>
              <a:t>Retrain staff regularly</a:t>
            </a:r>
          </a:p>
          <a:p>
            <a:pPr marL="347472" lvl="1" indent="-347472" eaLnBrk="1" hangingPunct="1">
              <a:lnSpc>
                <a:spcPct val="100000"/>
              </a:lnSpc>
              <a:spcBef>
                <a:spcPts val="900"/>
              </a:spcBef>
              <a:buFont typeface="Wingdings" pitchFamily="2" charset="2"/>
              <a:buChar char="l"/>
              <a:defRPr/>
            </a:pPr>
            <a:r>
              <a:rPr lang="en-US" dirty="0" smtClean="0"/>
              <a:t>Monitor staff to make sure they are following procedures</a:t>
            </a:r>
          </a:p>
          <a:p>
            <a:pPr marL="347472" lvl="1" indent="-347472" eaLnBrk="1" hangingPunct="1">
              <a:lnSpc>
                <a:spcPct val="100000"/>
              </a:lnSpc>
              <a:spcBef>
                <a:spcPts val="900"/>
              </a:spcBef>
              <a:buFont typeface="Wingdings" pitchFamily="2" charset="2"/>
              <a:buChar char="l"/>
              <a:defRPr/>
            </a:pPr>
            <a:r>
              <a:rPr lang="en-US" dirty="0" smtClean="0"/>
              <a:t>Document training</a:t>
            </a:r>
          </a:p>
        </p:txBody>
      </p:sp>
      <p:sp>
        <p:nvSpPr>
          <p:cNvPr id="36868" name="Text Box 1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1-24</a:t>
            </a:r>
          </a:p>
        </p:txBody>
      </p:sp>
      <p:pic>
        <p:nvPicPr>
          <p:cNvPr id="2" name="Picture 1" descr="6e_c01_08_demonstrating_rev.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6403" y="1243013"/>
            <a:ext cx="2100072" cy="141427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Pest Management</a:t>
            </a:r>
          </a:p>
        </p:txBody>
      </p:sp>
      <p:sp>
        <p:nvSpPr>
          <p:cNvPr id="251907" name="Rectangle 3"/>
          <p:cNvSpPr>
            <a:spLocks noGrp="1" noChangeArrowheads="1"/>
          </p:cNvSpPr>
          <p:nvPr>
            <p:ph type="body" idx="1"/>
          </p:nvPr>
        </p:nvSpPr>
        <p:spPr>
          <a:xfrm>
            <a:off x="393192" y="1143000"/>
            <a:ext cx="5932603" cy="4442922"/>
          </a:xfrm>
        </p:spPr>
        <p:txBody>
          <a:bodyPr/>
          <a:lstStyle/>
          <a:p>
            <a:pPr marL="0" indent="0" eaLnBrk="1" hangingPunct="1">
              <a:defRPr/>
            </a:pPr>
            <a:r>
              <a:rPr lang="en-US" dirty="0">
                <a:latin typeface="Arial Narrow" charset="0"/>
                <a:cs typeface="+mn-cs"/>
              </a:rPr>
              <a:t>3 Rules of Pest Prevention:</a:t>
            </a:r>
          </a:p>
          <a:p>
            <a:pPr lvl="1" eaLnBrk="1" hangingPunct="1">
              <a:buSzTx/>
              <a:buFont typeface="Wingdings" charset="0"/>
              <a:buAutoNum type="arabicPeriod"/>
              <a:defRPr/>
            </a:pPr>
            <a:r>
              <a:rPr lang="en-US" dirty="0">
                <a:latin typeface="Arial Narrow" charset="0"/>
              </a:rPr>
              <a:t>Deny pests access to the operation</a:t>
            </a:r>
          </a:p>
          <a:p>
            <a:pPr lvl="1" eaLnBrk="1" hangingPunct="1">
              <a:buSzTx/>
              <a:buFont typeface="Wingdings" charset="0"/>
              <a:buAutoNum type="arabicPeriod"/>
              <a:defRPr/>
            </a:pPr>
            <a:r>
              <a:rPr lang="en-US" dirty="0">
                <a:latin typeface="Arial Narrow" charset="0"/>
              </a:rPr>
              <a:t>Deny pests food, water, and </a:t>
            </a:r>
            <a:r>
              <a:rPr lang="en-US" dirty="0" smtClean="0">
                <a:latin typeface="Arial Narrow" charset="0"/>
              </a:rPr>
              <a:t>shelter</a:t>
            </a:r>
            <a:endParaRPr lang="en-US" dirty="0">
              <a:latin typeface="Arial Narrow" charset="0"/>
            </a:endParaRPr>
          </a:p>
          <a:p>
            <a:pPr lvl="1" eaLnBrk="1" hangingPunct="1">
              <a:buSzTx/>
              <a:buFont typeface="Wingdings" charset="0"/>
              <a:buAutoNum type="arabicPeriod"/>
              <a:defRPr/>
            </a:pPr>
            <a:r>
              <a:rPr lang="en-US" dirty="0">
                <a:latin typeface="Arial Narrow" charset="0"/>
              </a:rPr>
              <a:t>Work with a licensed Pest Control Operator (PCO)</a:t>
            </a:r>
          </a:p>
        </p:txBody>
      </p:sp>
      <p:sp>
        <p:nvSpPr>
          <p:cNvPr id="251908" name="Text Box 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9-24</a:t>
            </a:r>
          </a:p>
        </p:txBody>
      </p:sp>
      <p:pic>
        <p:nvPicPr>
          <p:cNvPr id="2" name="Picture 1" descr="6e_c09_2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Pest Prevention</a:t>
            </a:r>
          </a:p>
        </p:txBody>
      </p:sp>
      <p:sp>
        <p:nvSpPr>
          <p:cNvPr id="27651" name="Rectangle 3"/>
          <p:cNvSpPr>
            <a:spLocks noGrp="1" noChangeArrowheads="1"/>
          </p:cNvSpPr>
          <p:nvPr>
            <p:ph type="body" idx="1"/>
          </p:nvPr>
        </p:nvSpPr>
        <p:spPr>
          <a:xfrm>
            <a:off x="393192" y="1143001"/>
            <a:ext cx="5763768" cy="2138680"/>
          </a:xfrm>
        </p:spPr>
        <p:txBody>
          <a:bodyPr/>
          <a:lstStyle/>
          <a:p>
            <a:pPr marL="0" indent="0" eaLnBrk="1" hangingPunct="1">
              <a:buFont typeface="Wingdings" pitchFamily="2" charset="2"/>
              <a:buNone/>
              <a:defRPr/>
            </a:pPr>
            <a:r>
              <a:rPr lang="en-US" dirty="0" smtClean="0">
                <a:ea typeface="+mn-ea"/>
                <a:cs typeface="+mn-cs"/>
              </a:rPr>
              <a:t>To keep pests from entering with deliveries: </a:t>
            </a:r>
          </a:p>
          <a:p>
            <a:pPr lvl="1" eaLnBrk="1" hangingPunct="1">
              <a:buFont typeface="Wingdings" pitchFamily="2" charset="2"/>
              <a:buChar char="l"/>
              <a:defRPr/>
            </a:pPr>
            <a:r>
              <a:rPr lang="en-US" dirty="0" smtClean="0"/>
              <a:t>Check deliveries before they enter the operation</a:t>
            </a:r>
          </a:p>
          <a:p>
            <a:pPr lvl="2" eaLnBrk="1" hangingPunct="1">
              <a:buFont typeface="Courier New" pitchFamily="49" charset="0"/>
              <a:buChar char="o"/>
              <a:defRPr/>
            </a:pPr>
            <a:r>
              <a:rPr lang="en-US" dirty="0" smtClean="0"/>
              <a:t>Refuse shipments if pests or signs of pests </a:t>
            </a:r>
            <a:r>
              <a:rPr lang="en-US" dirty="0" smtClean="0"/>
              <a:t/>
            </a:r>
            <a:br>
              <a:rPr lang="en-US" dirty="0" smtClean="0"/>
            </a:br>
            <a:r>
              <a:rPr lang="en-US" dirty="0" smtClean="0"/>
              <a:t>(</a:t>
            </a:r>
            <a:r>
              <a:rPr lang="en-US" dirty="0" smtClean="0"/>
              <a:t>egg cases, body parts) are found</a:t>
            </a:r>
          </a:p>
          <a:p>
            <a:pPr marL="566737" lvl="1" indent="-342900" eaLnBrk="1" hangingPunct="1">
              <a:buFont typeface="Wingdings" pitchFamily="2" charset="2"/>
              <a:buChar char="l"/>
              <a:defRPr/>
            </a:pPr>
            <a:endParaRPr lang="en-US" dirty="0" smtClean="0"/>
          </a:p>
        </p:txBody>
      </p:sp>
      <p:sp>
        <p:nvSpPr>
          <p:cNvPr id="252932"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9-25</a:t>
            </a:r>
          </a:p>
        </p:txBody>
      </p:sp>
      <p:pic>
        <p:nvPicPr>
          <p:cNvPr id="2" name="Picture 1" descr="6e_c09_2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3"/>
          <p:cNvSpPr>
            <a:spLocks noGrp="1" noChangeArrowheads="1"/>
          </p:cNvSpPr>
          <p:nvPr>
            <p:ph type="body" idx="1"/>
          </p:nvPr>
        </p:nvSpPr>
        <p:spPr>
          <a:xfrm>
            <a:off x="393192" y="1143000"/>
            <a:ext cx="5029200" cy="2955925"/>
          </a:xfrm>
        </p:spPr>
        <p:txBody>
          <a:bodyPr/>
          <a:lstStyle/>
          <a:p>
            <a:pPr marL="0" indent="0" eaLnBrk="1" hangingPunct="1">
              <a:defRPr/>
            </a:pPr>
            <a:r>
              <a:rPr lang="en-US" dirty="0">
                <a:latin typeface="Arial Narrow" charset="0"/>
                <a:cs typeface="+mn-cs"/>
              </a:rPr>
              <a:t>Make sure all of the points where pests can access the building are secure:</a:t>
            </a:r>
          </a:p>
          <a:p>
            <a:pPr lvl="1" eaLnBrk="1" hangingPunct="1">
              <a:defRPr/>
            </a:pPr>
            <a:r>
              <a:rPr lang="en-US" dirty="0">
                <a:latin typeface="Arial Narrow" charset="0"/>
              </a:rPr>
              <a:t>Screen windows and vents</a:t>
            </a:r>
          </a:p>
          <a:p>
            <a:pPr lvl="1" eaLnBrk="1" hangingPunct="1">
              <a:defRPr/>
            </a:pPr>
            <a:r>
              <a:rPr lang="en-US" dirty="0">
                <a:latin typeface="Arial Narrow" charset="0"/>
              </a:rPr>
              <a:t>Seal cracks in floors and walls and around pipes</a:t>
            </a:r>
          </a:p>
          <a:p>
            <a:pPr lvl="1" eaLnBrk="1" hangingPunct="1">
              <a:defRPr/>
            </a:pPr>
            <a:r>
              <a:rPr lang="en-US" dirty="0">
                <a:latin typeface="Arial Narrow" charset="0"/>
              </a:rPr>
              <a:t>Install air curtains (also called air doors or fly fans) above or alongside doors</a:t>
            </a:r>
          </a:p>
        </p:txBody>
      </p:sp>
      <p:sp>
        <p:nvSpPr>
          <p:cNvPr id="253955"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9-26</a:t>
            </a:r>
          </a:p>
        </p:txBody>
      </p:sp>
      <p:sp>
        <p:nvSpPr>
          <p:cNvPr id="253956" name="Rectangle 2"/>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Pest Prevention</a:t>
            </a:r>
          </a:p>
        </p:txBody>
      </p:sp>
      <p:pic>
        <p:nvPicPr>
          <p:cNvPr id="2" name="Picture 1" descr="6e_c09_11_sealedpip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4816" y="1243013"/>
            <a:ext cx="2100072" cy="182575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Pest Prevention</a:t>
            </a:r>
          </a:p>
        </p:txBody>
      </p:sp>
      <p:sp>
        <p:nvSpPr>
          <p:cNvPr id="254979" name="Rectangle 3"/>
          <p:cNvSpPr>
            <a:spLocks noGrp="1" noChangeArrowheads="1"/>
          </p:cNvSpPr>
          <p:nvPr>
            <p:ph type="body" idx="1"/>
          </p:nvPr>
        </p:nvSpPr>
        <p:spPr>
          <a:xfrm>
            <a:off x="393192" y="1143000"/>
            <a:ext cx="5713651" cy="5154589"/>
          </a:xfrm>
        </p:spPr>
        <p:txBody>
          <a:bodyPr/>
          <a:lstStyle/>
          <a:p>
            <a:pPr marL="0" indent="0" eaLnBrk="1" hangingPunct="1">
              <a:buFont typeface="Wingdings" pitchFamily="2" charset="2"/>
              <a:buNone/>
              <a:defRPr/>
            </a:pPr>
            <a:r>
              <a:rPr lang="en-US" dirty="0" smtClean="0">
                <a:ea typeface="+mn-ea"/>
                <a:cs typeface="+mn-cs"/>
              </a:rPr>
              <a:t>Deny pests shelter:</a:t>
            </a:r>
          </a:p>
          <a:p>
            <a:pPr lvl="1" eaLnBrk="1" hangingPunct="1">
              <a:buFont typeface="Wingdings" pitchFamily="2" charset="2"/>
              <a:buChar char="l"/>
              <a:defRPr/>
            </a:pPr>
            <a:r>
              <a:rPr lang="en-US" dirty="0" smtClean="0"/>
              <a:t>Throw out garbage quickly and correctly</a:t>
            </a:r>
          </a:p>
          <a:p>
            <a:pPr lvl="1" eaLnBrk="1" hangingPunct="1">
              <a:buFont typeface="Wingdings" pitchFamily="2" charset="2"/>
              <a:buChar char="l"/>
              <a:defRPr/>
            </a:pPr>
            <a:r>
              <a:rPr lang="en-US" dirty="0" smtClean="0"/>
              <a:t>Keep containers clean and in good condition</a:t>
            </a:r>
          </a:p>
          <a:p>
            <a:pPr lvl="1" eaLnBrk="1" hangingPunct="1">
              <a:buFont typeface="Wingdings" pitchFamily="2" charset="2"/>
              <a:buChar char="l"/>
              <a:defRPr/>
            </a:pPr>
            <a:r>
              <a:rPr lang="en-US" dirty="0" smtClean="0"/>
              <a:t>Keep outdoor containers tightly </a:t>
            </a:r>
            <a:br>
              <a:rPr lang="en-US" dirty="0" smtClean="0"/>
            </a:br>
            <a:r>
              <a:rPr lang="en-US" dirty="0" smtClean="0"/>
              <a:t>covered </a:t>
            </a:r>
          </a:p>
          <a:p>
            <a:pPr lvl="1" eaLnBrk="1" hangingPunct="1">
              <a:buFont typeface="Wingdings" pitchFamily="2" charset="2"/>
              <a:buChar char="l"/>
              <a:defRPr/>
            </a:pPr>
            <a:r>
              <a:rPr lang="en-US" dirty="0" smtClean="0"/>
              <a:t>Clean up spills around containers </a:t>
            </a:r>
            <a:br>
              <a:rPr lang="en-US" dirty="0" smtClean="0"/>
            </a:br>
            <a:r>
              <a:rPr lang="en-US" dirty="0" smtClean="0"/>
              <a:t>immediately</a:t>
            </a:r>
          </a:p>
          <a:p>
            <a:pPr lvl="1" eaLnBrk="1" hangingPunct="1">
              <a:buFont typeface="Wingdings" pitchFamily="2" charset="2"/>
              <a:buChar char="l"/>
              <a:defRPr/>
            </a:pPr>
            <a:r>
              <a:rPr lang="en-US" dirty="0"/>
              <a:t>Store recyclables properly</a:t>
            </a:r>
          </a:p>
          <a:p>
            <a:pPr lvl="2" eaLnBrk="1" hangingPunct="1">
              <a:buFont typeface="Courier New" pitchFamily="49" charset="0"/>
              <a:buChar char="o"/>
              <a:defRPr/>
            </a:pPr>
            <a:r>
              <a:rPr lang="en-US" dirty="0"/>
              <a:t>Keep recyclables in clean, pest-proof containers</a:t>
            </a:r>
          </a:p>
          <a:p>
            <a:pPr lvl="2" eaLnBrk="1" hangingPunct="1">
              <a:buFont typeface="Courier New" pitchFamily="49" charset="0"/>
              <a:buChar char="o"/>
              <a:defRPr/>
            </a:pPr>
            <a:r>
              <a:rPr lang="en-US" dirty="0"/>
              <a:t>Keep containers as far away from the building as regulations allow </a:t>
            </a:r>
          </a:p>
          <a:p>
            <a:pPr marL="223837" lvl="1" indent="0" eaLnBrk="1" hangingPunct="1">
              <a:buFont typeface="Wingdings" pitchFamily="2" charset="2"/>
              <a:buNone/>
              <a:defRPr/>
            </a:pPr>
            <a:endParaRPr lang="en-US" dirty="0" smtClean="0"/>
          </a:p>
          <a:p>
            <a:pPr marL="1028700" lvl="2" indent="-342900" eaLnBrk="1" hangingPunct="1">
              <a:buFont typeface="Courier New" pitchFamily="49" charset="0"/>
              <a:buChar char="o"/>
              <a:defRPr/>
            </a:pPr>
            <a:endParaRPr lang="en-US" dirty="0" smtClean="0"/>
          </a:p>
        </p:txBody>
      </p:sp>
      <p:sp>
        <p:nvSpPr>
          <p:cNvPr id="254980"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9-27</a:t>
            </a:r>
          </a:p>
        </p:txBody>
      </p:sp>
      <p:pic>
        <p:nvPicPr>
          <p:cNvPr id="2" name="Picture 1" descr="6e_c09_27.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Pest Prevention</a:t>
            </a:r>
          </a:p>
        </p:txBody>
      </p:sp>
      <p:sp>
        <p:nvSpPr>
          <p:cNvPr id="531458" name="Rectangle 3"/>
          <p:cNvSpPr>
            <a:spLocks noChangeArrowheads="1"/>
          </p:cNvSpPr>
          <p:nvPr/>
        </p:nvSpPr>
        <p:spPr bwMode="auto">
          <a:xfrm>
            <a:off x="393192" y="1143000"/>
            <a:ext cx="7988300" cy="498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90000"/>
              </a:lnSpc>
              <a:spcBef>
                <a:spcPct val="100000"/>
              </a:spcBef>
              <a:buClr>
                <a:srgbClr val="009DDC"/>
              </a:buClr>
              <a:buSzPct val="75000"/>
              <a:buFont typeface="Wingdings" charset="0"/>
              <a:buNone/>
            </a:pPr>
            <a:r>
              <a:rPr lang="en-US" sz="2400" dirty="0">
                <a:solidFill>
                  <a:srgbClr val="005CAB"/>
                </a:solidFill>
                <a:latin typeface="Arial Narrow" charset="0"/>
              </a:rPr>
              <a:t>Deny pests shelter: </a:t>
            </a:r>
            <a:r>
              <a:rPr lang="en-US" sz="1800" i="1" dirty="0">
                <a:solidFill>
                  <a:srgbClr val="005CAB"/>
                </a:solidFill>
                <a:latin typeface="Arial Narrow" charset="0"/>
              </a:rPr>
              <a:t>continued</a:t>
            </a:r>
          </a:p>
          <a:p>
            <a:pPr marL="347472" lvl="1" indent="-347472">
              <a:spcBef>
                <a:spcPts val="900"/>
              </a:spcBef>
              <a:buClr>
                <a:schemeClr val="accent1"/>
              </a:buClr>
              <a:buSzPct val="75000"/>
              <a:buFont typeface="Wingdings" charset="0"/>
              <a:buChar char="l"/>
            </a:pPr>
            <a:r>
              <a:rPr lang="en-US" sz="2200" b="0" dirty="0">
                <a:solidFill>
                  <a:srgbClr val="231F20"/>
                </a:solidFill>
                <a:latin typeface="Arial Narrow" charset="0"/>
              </a:rPr>
              <a:t>Store food and supplies quickly and correctly</a:t>
            </a:r>
          </a:p>
          <a:p>
            <a:pPr marL="694944" lvl="2" indent="-347472">
              <a:spcBef>
                <a:spcPts val="900"/>
              </a:spcBef>
              <a:buClr>
                <a:schemeClr val="accent1"/>
              </a:buClr>
              <a:buSzPct val="75000"/>
              <a:buFont typeface="Courier New" charset="0"/>
              <a:buChar char="o"/>
            </a:pPr>
            <a:r>
              <a:rPr lang="en-US" sz="2000" b="0" dirty="0">
                <a:solidFill>
                  <a:srgbClr val="231F20"/>
                </a:solidFill>
                <a:latin typeface="Arial Narrow" charset="0"/>
              </a:rPr>
              <a:t>Keep them away from walls and at least </a:t>
            </a:r>
            <a:r>
              <a:rPr lang="en-US" sz="2000" b="0" dirty="0" smtClean="0">
                <a:solidFill>
                  <a:srgbClr val="231F20"/>
                </a:solidFill>
                <a:latin typeface="Arial Narrow" charset="0"/>
              </a:rPr>
              <a:t>6"</a:t>
            </a:r>
            <a:r>
              <a:rPr lang="en-US" altLang="ja-JP" sz="2000" b="0" dirty="0" smtClean="0">
                <a:solidFill>
                  <a:srgbClr val="231F20"/>
                </a:solidFill>
                <a:latin typeface="Arial Narrow" charset="0"/>
              </a:rPr>
              <a:t> </a:t>
            </a:r>
            <a:r>
              <a:rPr lang="en-US" altLang="ja-JP" sz="2000" b="0" dirty="0">
                <a:solidFill>
                  <a:srgbClr val="231F20"/>
                </a:solidFill>
                <a:latin typeface="Arial Narrow" charset="0"/>
              </a:rPr>
              <a:t>(15 cm) off the floor</a:t>
            </a:r>
          </a:p>
          <a:p>
            <a:pPr marL="694944" lvl="2" indent="-347472">
              <a:spcBef>
                <a:spcPts val="900"/>
              </a:spcBef>
              <a:buClr>
                <a:schemeClr val="accent1"/>
              </a:buClr>
              <a:buSzPct val="75000"/>
              <a:buFont typeface="Courier New" charset="0"/>
              <a:buChar char="o"/>
            </a:pPr>
            <a:r>
              <a:rPr lang="en-US" sz="2000" b="0" dirty="0">
                <a:solidFill>
                  <a:srgbClr val="231F20"/>
                </a:solidFill>
                <a:latin typeface="Arial Narrow" charset="0"/>
              </a:rPr>
              <a:t>Rotate products (FIFO) so pests cannot settle and breed </a:t>
            </a:r>
          </a:p>
          <a:p>
            <a:pPr marL="347472" lvl="1" indent="-347472">
              <a:spcBef>
                <a:spcPts val="900"/>
              </a:spcBef>
              <a:buClr>
                <a:schemeClr val="accent1"/>
              </a:buClr>
              <a:buSzPct val="75000"/>
              <a:buFont typeface="Wingdings" charset="0"/>
              <a:buChar char="l"/>
            </a:pPr>
            <a:r>
              <a:rPr lang="en-US" sz="2200" b="0" dirty="0">
                <a:solidFill>
                  <a:srgbClr val="231F20"/>
                </a:solidFill>
                <a:latin typeface="Arial Narrow" charset="0"/>
              </a:rPr>
              <a:t>Clean the establishment thoroughly</a:t>
            </a:r>
          </a:p>
          <a:p>
            <a:pPr marL="694944" lvl="2" indent="-347472">
              <a:spcBef>
                <a:spcPts val="900"/>
              </a:spcBef>
              <a:buClr>
                <a:schemeClr val="accent1"/>
              </a:buClr>
              <a:buSzPct val="75000"/>
              <a:buFont typeface="Courier New" charset="0"/>
              <a:buChar char="o"/>
            </a:pPr>
            <a:r>
              <a:rPr lang="en-US" sz="2000" b="0" dirty="0">
                <a:solidFill>
                  <a:srgbClr val="231F20"/>
                </a:solidFill>
                <a:latin typeface="Arial Narrow" charset="0"/>
              </a:rPr>
              <a:t>Clean up food and beverage spills immediately</a:t>
            </a:r>
          </a:p>
          <a:p>
            <a:pPr marL="694944" lvl="2" indent="-347472">
              <a:spcBef>
                <a:spcPts val="900"/>
              </a:spcBef>
              <a:buClr>
                <a:schemeClr val="accent1"/>
              </a:buClr>
              <a:buSzPct val="75000"/>
              <a:buFont typeface="Courier New" charset="0"/>
              <a:buChar char="o"/>
            </a:pPr>
            <a:r>
              <a:rPr lang="en-US" sz="2000" b="0" dirty="0">
                <a:solidFill>
                  <a:srgbClr val="231F20"/>
                </a:solidFill>
                <a:latin typeface="Arial Narrow" charset="0"/>
              </a:rPr>
              <a:t>Clean break rooms after use</a:t>
            </a:r>
          </a:p>
          <a:p>
            <a:pPr marL="694944" lvl="2" indent="-347472">
              <a:spcBef>
                <a:spcPts val="900"/>
              </a:spcBef>
              <a:buClr>
                <a:schemeClr val="accent1"/>
              </a:buClr>
              <a:buSzPct val="75000"/>
              <a:buFont typeface="Courier New" charset="0"/>
              <a:buChar char="o"/>
            </a:pPr>
            <a:r>
              <a:rPr lang="en-US" sz="2000" b="0" dirty="0">
                <a:solidFill>
                  <a:srgbClr val="231F20"/>
                </a:solidFill>
                <a:latin typeface="Arial Narrow" charset="0"/>
              </a:rPr>
              <a:t>Keep cleaning tools and supplies clean and dry</a:t>
            </a:r>
          </a:p>
        </p:txBody>
      </p:sp>
      <p:sp>
        <p:nvSpPr>
          <p:cNvPr id="256004" name="Text Box 4"/>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9-29</a:t>
            </a:r>
          </a:p>
        </p:txBody>
      </p:sp>
    </p:spTree>
  </p:cSld>
  <p:clrMapOvr>
    <a:masterClrMapping/>
  </p:clrMapOvr>
  <p:timing>
    <p:tnLst>
      <p:par>
        <p:cTn xmlns:p14="http://schemas.microsoft.com/office/powerpoint/2010/mai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Pest Control </a:t>
            </a:r>
          </a:p>
        </p:txBody>
      </p:sp>
      <p:sp>
        <p:nvSpPr>
          <p:cNvPr id="257027" name="Rectangle 3"/>
          <p:cNvSpPr>
            <a:spLocks noGrp="1" noChangeArrowheads="1"/>
          </p:cNvSpPr>
          <p:nvPr>
            <p:ph type="body" idx="1"/>
          </p:nvPr>
        </p:nvSpPr>
        <p:spPr>
          <a:xfrm>
            <a:off x="393192" y="1143000"/>
            <a:ext cx="5178425" cy="2854325"/>
          </a:xfrm>
        </p:spPr>
        <p:txBody>
          <a:bodyPr/>
          <a:lstStyle/>
          <a:p>
            <a:pPr marL="0" indent="0" eaLnBrk="1" hangingPunct="1">
              <a:defRPr/>
            </a:pPr>
            <a:r>
              <a:rPr lang="en-US" dirty="0">
                <a:latin typeface="Arial Narrow" charset="0"/>
                <a:cs typeface="+mn-cs"/>
              </a:rPr>
              <a:t>Contact your PCO immediately if you see these or any other pest-related problems:</a:t>
            </a:r>
          </a:p>
          <a:p>
            <a:pPr lvl="1" eaLnBrk="1" hangingPunct="1">
              <a:defRPr/>
            </a:pPr>
            <a:r>
              <a:rPr lang="en-US" dirty="0">
                <a:latin typeface="Arial Narrow" charset="0"/>
              </a:rPr>
              <a:t>Feces</a:t>
            </a:r>
          </a:p>
          <a:p>
            <a:pPr lvl="1" eaLnBrk="1" hangingPunct="1">
              <a:defRPr/>
            </a:pPr>
            <a:r>
              <a:rPr lang="en-US" dirty="0">
                <a:latin typeface="Arial Narrow" charset="0"/>
              </a:rPr>
              <a:t>Nests</a:t>
            </a:r>
          </a:p>
          <a:p>
            <a:pPr lvl="1" eaLnBrk="1" hangingPunct="1">
              <a:defRPr/>
            </a:pPr>
            <a:r>
              <a:rPr lang="en-US" dirty="0">
                <a:latin typeface="Arial Narrow" charset="0"/>
              </a:rPr>
              <a:t>Damage on products, packaging, and the facility itself</a:t>
            </a:r>
          </a:p>
        </p:txBody>
      </p:sp>
      <p:sp>
        <p:nvSpPr>
          <p:cNvPr id="257028"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9-30</a:t>
            </a:r>
          </a:p>
        </p:txBody>
      </p:sp>
      <p:pic>
        <p:nvPicPr>
          <p:cNvPr id="2" name="Picture 1" descr="6e_c09_12_BadBakery.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58345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xmlns:p14="http://schemas.microsoft.com/office/powerpoint/2010/mai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3"/>
          <p:cNvSpPr>
            <a:spLocks noGrp="1" noChangeArrowheads="1"/>
          </p:cNvSpPr>
          <p:nvPr>
            <p:ph type="body" idx="1"/>
          </p:nvPr>
        </p:nvSpPr>
        <p:spPr>
          <a:xfrm>
            <a:off x="393192" y="1143000"/>
            <a:ext cx="7323139" cy="4983163"/>
          </a:xfrm>
        </p:spPr>
        <p:txBody>
          <a:bodyPr/>
          <a:lstStyle/>
          <a:p>
            <a:pPr marL="0" indent="0" eaLnBrk="1" hangingPunct="1">
              <a:buFont typeface="Wingdings" pitchFamily="2" charset="2"/>
              <a:buNone/>
              <a:defRPr/>
            </a:pPr>
            <a:r>
              <a:rPr lang="en-US" dirty="0" smtClean="0">
                <a:ea typeface="+mn-ea"/>
                <a:cs typeface="+mn-cs"/>
              </a:rPr>
              <a:t>Objectives:</a:t>
            </a:r>
          </a:p>
          <a:p>
            <a:pPr lvl="1" eaLnBrk="1" hangingPunct="1">
              <a:buFont typeface="Wingdings" pitchFamily="2" charset="2"/>
              <a:buChar char="l"/>
              <a:defRPr/>
            </a:pPr>
            <a:r>
              <a:rPr lang="en-US" dirty="0" smtClean="0"/>
              <a:t>Different methods of sanitizing and how to make sure they </a:t>
            </a:r>
            <a:r>
              <a:rPr lang="en-US" dirty="0" smtClean="0"/>
              <a:t/>
            </a:r>
            <a:br>
              <a:rPr lang="en-US" dirty="0" smtClean="0"/>
            </a:br>
            <a:r>
              <a:rPr lang="en-US" dirty="0" smtClean="0"/>
              <a:t>are </a:t>
            </a:r>
            <a:r>
              <a:rPr lang="en-US" dirty="0" smtClean="0"/>
              <a:t>effective</a:t>
            </a:r>
          </a:p>
          <a:p>
            <a:pPr lvl="1" eaLnBrk="1" hangingPunct="1">
              <a:buFont typeface="Wingdings" pitchFamily="2" charset="2"/>
              <a:buChar char="l"/>
              <a:defRPr/>
            </a:pPr>
            <a:r>
              <a:rPr lang="en-US" dirty="0" smtClean="0"/>
              <a:t>How and when to clean and sanitize surfaces</a:t>
            </a:r>
          </a:p>
          <a:p>
            <a:pPr lvl="1" eaLnBrk="1" hangingPunct="1">
              <a:buFont typeface="Wingdings" pitchFamily="2" charset="2"/>
              <a:buChar char="l"/>
              <a:defRPr/>
            </a:pPr>
            <a:r>
              <a:rPr lang="en-US" dirty="0" smtClean="0"/>
              <a:t>How to wash items in a dishwasher or a three-compartment </a:t>
            </a:r>
            <a:r>
              <a:rPr lang="en-US" dirty="0" smtClean="0"/>
              <a:t/>
            </a:r>
            <a:br>
              <a:rPr lang="en-US" dirty="0" smtClean="0"/>
            </a:br>
            <a:r>
              <a:rPr lang="en-US" dirty="0" smtClean="0"/>
              <a:t>sink </a:t>
            </a:r>
            <a:r>
              <a:rPr lang="en-US" dirty="0" smtClean="0"/>
              <a:t>and then store them</a:t>
            </a:r>
          </a:p>
          <a:p>
            <a:pPr lvl="1" eaLnBrk="1" hangingPunct="1">
              <a:buFont typeface="Wingdings" pitchFamily="2" charset="2"/>
              <a:buChar char="l"/>
              <a:defRPr/>
            </a:pPr>
            <a:r>
              <a:rPr lang="en-US" dirty="0" smtClean="0"/>
              <a:t>How to use and store cleaning tools and supplies</a:t>
            </a:r>
          </a:p>
          <a:p>
            <a:pPr lvl="1" eaLnBrk="1" hangingPunct="1">
              <a:buFont typeface="Wingdings" pitchFamily="2" charset="2"/>
              <a:buChar char="l"/>
              <a:defRPr/>
            </a:pPr>
            <a:r>
              <a:rPr lang="en-US" dirty="0" smtClean="0"/>
              <a:t>How to develop a cleaning </a:t>
            </a:r>
            <a:r>
              <a:rPr lang="en-US" dirty="0" smtClean="0"/>
              <a:t>program</a:t>
            </a:r>
            <a:endParaRPr lang="en-US" dirty="0" smtClean="0"/>
          </a:p>
        </p:txBody>
      </p:sp>
      <p:sp>
        <p:nvSpPr>
          <p:cNvPr id="258051" name="Text Box 13"/>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10-2</a:t>
            </a:r>
          </a:p>
        </p:txBody>
      </p:sp>
      <p:sp>
        <p:nvSpPr>
          <p:cNvPr id="258052" name="Rectangle 19"/>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Cleaning and Sanitizing</a:t>
            </a:r>
          </a:p>
        </p:txBody>
      </p:sp>
    </p:spTree>
  </p:cSld>
  <p:clrMapOvr>
    <a:masterClrMapping/>
  </p:clrMapOvr>
  <p:timing>
    <p:tnLst>
      <p:par>
        <p:cTn xmlns:p14="http://schemas.microsoft.com/office/powerpoint/2010/mai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Cleaners</a:t>
            </a:r>
          </a:p>
        </p:txBody>
      </p:sp>
      <p:sp>
        <p:nvSpPr>
          <p:cNvPr id="259075" name="Rectangle 3"/>
          <p:cNvSpPr>
            <a:spLocks noGrp="1" noChangeArrowheads="1"/>
          </p:cNvSpPr>
          <p:nvPr>
            <p:ph type="body" idx="1"/>
          </p:nvPr>
        </p:nvSpPr>
        <p:spPr>
          <a:xfrm>
            <a:off x="393192" y="1143000"/>
            <a:ext cx="5086350" cy="4983163"/>
          </a:xfrm>
        </p:spPr>
        <p:txBody>
          <a:bodyPr/>
          <a:lstStyle/>
          <a:p>
            <a:pPr marL="0" indent="0" eaLnBrk="1" hangingPunct="1">
              <a:defRPr/>
            </a:pPr>
            <a:r>
              <a:rPr lang="en-US" dirty="0">
                <a:latin typeface="Arial Narrow" charset="0"/>
                <a:cs typeface="+mn-cs"/>
              </a:rPr>
              <a:t>Cleaners must be:</a:t>
            </a:r>
          </a:p>
          <a:p>
            <a:pPr lvl="1" eaLnBrk="1" hangingPunct="1">
              <a:defRPr/>
            </a:pPr>
            <a:r>
              <a:rPr lang="en-US" dirty="0">
                <a:latin typeface="Arial Narrow" charset="0"/>
              </a:rPr>
              <a:t>Stable and noncorrosive </a:t>
            </a:r>
          </a:p>
          <a:p>
            <a:pPr lvl="1" eaLnBrk="1" hangingPunct="1">
              <a:defRPr/>
            </a:pPr>
            <a:r>
              <a:rPr lang="en-US" dirty="0">
                <a:latin typeface="Arial Narrow" charset="0"/>
              </a:rPr>
              <a:t>Safe to </a:t>
            </a:r>
            <a:r>
              <a:rPr lang="en-US" dirty="0" smtClean="0">
                <a:latin typeface="Arial Narrow" charset="0"/>
              </a:rPr>
              <a:t>use</a:t>
            </a:r>
            <a:endParaRPr lang="en-US" dirty="0">
              <a:latin typeface="Arial Narrow" charset="0"/>
            </a:endParaRPr>
          </a:p>
          <a:p>
            <a:pPr marL="0" indent="0" eaLnBrk="1" hangingPunct="1">
              <a:defRPr/>
            </a:pPr>
            <a:r>
              <a:rPr lang="en-US" dirty="0">
                <a:latin typeface="Arial Narrow" charset="0"/>
                <a:cs typeface="+mn-cs"/>
              </a:rPr>
              <a:t>When using them:</a:t>
            </a:r>
          </a:p>
          <a:p>
            <a:pPr lvl="1" eaLnBrk="1" hangingPunct="1">
              <a:defRPr/>
            </a:pPr>
            <a:r>
              <a:rPr lang="en-US" dirty="0">
                <a:latin typeface="Arial Narrow" charset="0"/>
              </a:rPr>
              <a:t>Follow manufacturers</a:t>
            </a:r>
            <a:r>
              <a:rPr lang="ja-JP" altLang="en-US" dirty="0">
                <a:latin typeface="Arial Narrow" charset="0"/>
              </a:rPr>
              <a:t>’</a:t>
            </a:r>
            <a:r>
              <a:rPr lang="en-US" dirty="0">
                <a:latin typeface="Arial Narrow" charset="0"/>
              </a:rPr>
              <a:t> instructions </a:t>
            </a:r>
          </a:p>
          <a:p>
            <a:pPr lvl="1" eaLnBrk="1" hangingPunct="1">
              <a:defRPr/>
            </a:pPr>
            <a:r>
              <a:rPr lang="en-US" dirty="0">
                <a:latin typeface="Arial Narrow" charset="0"/>
              </a:rPr>
              <a:t>Do not use one type of detergent in place of another unless the intended use is the same </a:t>
            </a:r>
          </a:p>
        </p:txBody>
      </p:sp>
      <p:sp>
        <p:nvSpPr>
          <p:cNvPr id="259077"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10-3</a:t>
            </a:r>
          </a:p>
        </p:txBody>
      </p:sp>
      <p:pic>
        <p:nvPicPr>
          <p:cNvPr id="2" name="Picture 1" descr="6e_c10_02_directions.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83184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Sanitizing</a:t>
            </a:r>
          </a:p>
        </p:txBody>
      </p:sp>
      <p:sp>
        <p:nvSpPr>
          <p:cNvPr id="260099" name="Text Box 9"/>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10-4</a:t>
            </a:r>
          </a:p>
        </p:txBody>
      </p:sp>
      <p:sp>
        <p:nvSpPr>
          <p:cNvPr id="260101" name="Rectangle 3"/>
          <p:cNvSpPr txBox="1">
            <a:spLocks noChangeArrowheads="1"/>
          </p:cNvSpPr>
          <p:nvPr/>
        </p:nvSpPr>
        <p:spPr bwMode="auto">
          <a:xfrm>
            <a:off x="393192" y="1143000"/>
            <a:ext cx="5086350" cy="3890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457200" indent="-457200" eaLnBrk="0" hangingPunct="0">
              <a:defRPr sz="3200" b="1">
                <a:solidFill>
                  <a:srgbClr val="FFFFFF"/>
                </a:solidFill>
                <a:latin typeface="Arial" charset="0"/>
                <a:ea typeface="ＭＳ Ｐゴシック" charset="0"/>
              </a:defRPr>
            </a:lvl1pPr>
            <a:lvl2pPr marL="571500" indent="-457200" eaLnBrk="0" hangingPunct="0">
              <a:defRPr sz="3200" b="1">
                <a:solidFill>
                  <a:srgbClr val="FFFFFF"/>
                </a:solidFill>
                <a:latin typeface="Arial" charset="0"/>
                <a:ea typeface="ＭＳ Ｐゴシック" charset="0"/>
              </a:defRPr>
            </a:lvl2pPr>
            <a:lvl3pPr marL="1033463" indent="-4572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lnSpc>
                <a:spcPct val="90000"/>
              </a:lnSpc>
              <a:spcBef>
                <a:spcPct val="100000"/>
              </a:spcBef>
              <a:buClr>
                <a:srgbClr val="009DDC"/>
              </a:buClr>
              <a:buSzPct val="75000"/>
              <a:buFont typeface="Wingdings" charset="0"/>
              <a:buNone/>
              <a:defRPr/>
            </a:pPr>
            <a:r>
              <a:rPr lang="en-US" sz="2400" dirty="0" smtClean="0">
                <a:solidFill>
                  <a:srgbClr val="005CAB"/>
                </a:solidFill>
                <a:latin typeface="Arial Narrow" charset="0"/>
                <a:cs typeface="+mn-cs"/>
              </a:rPr>
              <a:t>Surfaces can be sanitized using:</a:t>
            </a:r>
          </a:p>
          <a:p>
            <a:pPr marL="347472" lvl="1" indent="-347472" eaLnBrk="1" hangingPunct="1">
              <a:spcBef>
                <a:spcPts val="900"/>
              </a:spcBef>
              <a:buClr>
                <a:srgbClr val="005CAB"/>
              </a:buClr>
              <a:buSzPct val="75000"/>
              <a:buFont typeface="Wingdings" charset="0"/>
              <a:buChar char="l"/>
              <a:defRPr/>
            </a:pPr>
            <a:r>
              <a:rPr lang="en-US" sz="2200" b="0" dirty="0" smtClean="0">
                <a:solidFill>
                  <a:srgbClr val="231F20"/>
                </a:solidFill>
                <a:latin typeface="Arial Narrow" charset="0"/>
                <a:cs typeface="+mn-cs"/>
              </a:rPr>
              <a:t>Heat</a:t>
            </a:r>
          </a:p>
          <a:p>
            <a:pPr marL="694944" lvl="2" indent="-347472" eaLnBrk="1" hangingPunct="1">
              <a:spcBef>
                <a:spcPts val="900"/>
              </a:spcBef>
              <a:buClr>
                <a:srgbClr val="005CAB"/>
              </a:buClr>
              <a:buSzPct val="75000"/>
              <a:buFont typeface="Courier New" charset="0"/>
              <a:buChar char="o"/>
              <a:defRPr/>
            </a:pPr>
            <a:r>
              <a:rPr lang="en-US" sz="2000" b="0" dirty="0" smtClean="0">
                <a:solidFill>
                  <a:srgbClr val="231F20"/>
                </a:solidFill>
                <a:latin typeface="Arial Narrow" charset="0"/>
                <a:cs typeface="+mn-cs"/>
              </a:rPr>
              <a:t>The water must be at least 171F°(77°C)</a:t>
            </a:r>
          </a:p>
          <a:p>
            <a:pPr marL="694944" lvl="2" indent="-347472" eaLnBrk="1" hangingPunct="1">
              <a:spcBef>
                <a:spcPts val="900"/>
              </a:spcBef>
              <a:buClr>
                <a:srgbClr val="005CAB"/>
              </a:buClr>
              <a:buSzPct val="75000"/>
              <a:buFont typeface="Courier New" charset="0"/>
              <a:buChar char="o"/>
              <a:defRPr/>
            </a:pPr>
            <a:r>
              <a:rPr lang="en-US" sz="2000" b="0" dirty="0" smtClean="0">
                <a:solidFill>
                  <a:srgbClr val="231F20"/>
                </a:solidFill>
                <a:latin typeface="Arial Narrow" charset="0"/>
                <a:cs typeface="+mn-cs"/>
              </a:rPr>
              <a:t>Immerse the item for 30 seconds </a:t>
            </a:r>
            <a:endParaRPr lang="en-US" sz="2000" dirty="0" smtClean="0">
              <a:solidFill>
                <a:srgbClr val="231F20"/>
              </a:solidFill>
              <a:latin typeface="Arial Narrow" charset="0"/>
              <a:cs typeface="+mn-cs"/>
            </a:endParaRPr>
          </a:p>
          <a:p>
            <a:pPr marL="347472" lvl="1" indent="-347472" eaLnBrk="1" hangingPunct="1">
              <a:spcBef>
                <a:spcPts val="900"/>
              </a:spcBef>
              <a:buClr>
                <a:srgbClr val="005CAB"/>
              </a:buClr>
              <a:buSzPct val="75000"/>
              <a:buFont typeface="Wingdings" charset="0"/>
              <a:buChar char="l"/>
              <a:defRPr/>
            </a:pPr>
            <a:r>
              <a:rPr lang="en-US" sz="2200" b="0" dirty="0" smtClean="0">
                <a:solidFill>
                  <a:srgbClr val="231F20"/>
                </a:solidFill>
                <a:latin typeface="Arial Narrow" charset="0"/>
                <a:cs typeface="+mn-cs"/>
              </a:rPr>
              <a:t>Chemicals</a:t>
            </a:r>
          </a:p>
          <a:p>
            <a:pPr marL="694944" lvl="2" indent="-347472" eaLnBrk="1" hangingPunct="1">
              <a:spcBef>
                <a:spcPts val="900"/>
              </a:spcBef>
              <a:buClr>
                <a:srgbClr val="005CAB"/>
              </a:buClr>
              <a:buSzPct val="75000"/>
              <a:buFont typeface="Courier New" charset="0"/>
              <a:buChar char="o"/>
              <a:defRPr/>
            </a:pPr>
            <a:r>
              <a:rPr lang="en-US" sz="2000" b="0" dirty="0" smtClean="0">
                <a:solidFill>
                  <a:srgbClr val="231F20"/>
                </a:solidFill>
                <a:latin typeface="Arial Narrow" charset="0"/>
                <a:cs typeface="+mn-cs"/>
              </a:rPr>
              <a:t>Chlorine</a:t>
            </a:r>
          </a:p>
          <a:p>
            <a:pPr marL="694944" lvl="2" indent="-347472" eaLnBrk="1" hangingPunct="1">
              <a:spcBef>
                <a:spcPts val="900"/>
              </a:spcBef>
              <a:buClr>
                <a:srgbClr val="005CAB"/>
              </a:buClr>
              <a:buSzPct val="75000"/>
              <a:buFont typeface="Courier New" charset="0"/>
              <a:buChar char="o"/>
              <a:defRPr/>
            </a:pPr>
            <a:r>
              <a:rPr lang="en-US" sz="2000" b="0" dirty="0" smtClean="0">
                <a:solidFill>
                  <a:srgbClr val="231F20"/>
                </a:solidFill>
                <a:latin typeface="Arial Narrow" charset="0"/>
                <a:cs typeface="+mn-cs"/>
              </a:rPr>
              <a:t>Iodine</a:t>
            </a:r>
          </a:p>
          <a:p>
            <a:pPr marL="694944" lvl="2" indent="-347472" eaLnBrk="1" hangingPunct="1">
              <a:spcBef>
                <a:spcPts val="900"/>
              </a:spcBef>
              <a:buClr>
                <a:srgbClr val="005CAB"/>
              </a:buClr>
              <a:buSzPct val="75000"/>
              <a:buFont typeface="Courier New" charset="0"/>
              <a:buChar char="o"/>
              <a:defRPr/>
            </a:pPr>
            <a:r>
              <a:rPr lang="en-US" sz="2000" b="0" dirty="0" err="1" smtClean="0">
                <a:solidFill>
                  <a:srgbClr val="231F20"/>
                </a:solidFill>
                <a:latin typeface="Arial Narrow" charset="0"/>
                <a:cs typeface="+mn-cs"/>
              </a:rPr>
              <a:t>Quats</a:t>
            </a:r>
            <a:endParaRPr lang="en-US" sz="2000" b="0" dirty="0" smtClean="0">
              <a:solidFill>
                <a:srgbClr val="231F20"/>
              </a:solidFill>
              <a:latin typeface="Arial Narrow" charset="0"/>
              <a:cs typeface="+mn-cs"/>
            </a:endParaRPr>
          </a:p>
        </p:txBody>
      </p:sp>
      <p:pic>
        <p:nvPicPr>
          <p:cNvPr id="2" name="Picture 1" descr="6e_c10_02_sanitiz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8288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Keeping Food Safe</a:t>
            </a:r>
          </a:p>
        </p:txBody>
      </p:sp>
      <p:sp>
        <p:nvSpPr>
          <p:cNvPr id="22531" name="Rectangle 3"/>
          <p:cNvSpPr>
            <a:spLocks noGrp="1" noChangeArrowheads="1"/>
          </p:cNvSpPr>
          <p:nvPr>
            <p:ph idx="1"/>
          </p:nvPr>
        </p:nvSpPr>
        <p:spPr>
          <a:xfrm>
            <a:off x="390525" y="1143000"/>
            <a:ext cx="6629400" cy="3789362"/>
          </a:xfrm>
        </p:spPr>
        <p:txBody>
          <a:bodyPr/>
          <a:lstStyle/>
          <a:p>
            <a:pPr marL="0" lvl="1" indent="0" eaLnBrk="1" hangingPunct="1">
              <a:buFont typeface="Wingdings" pitchFamily="2" charset="2"/>
              <a:buNone/>
              <a:defRPr/>
            </a:pPr>
            <a:r>
              <a:rPr lang="en-US" sz="2400" b="1" dirty="0">
                <a:solidFill>
                  <a:srgbClr val="005CAB"/>
                </a:solidFill>
                <a:ea typeface="+mn-ea"/>
                <a:cs typeface="+mn-cs"/>
              </a:rPr>
              <a:t>Government Agencies </a:t>
            </a:r>
          </a:p>
          <a:p>
            <a:pPr marL="347472" lvl="1" indent="-347472" eaLnBrk="1" hangingPunct="1">
              <a:lnSpc>
                <a:spcPct val="100000"/>
              </a:lnSpc>
              <a:spcBef>
                <a:spcPts val="900"/>
              </a:spcBef>
              <a:buFont typeface="Wingdings" pitchFamily="2" charset="2"/>
              <a:buChar char="l"/>
              <a:defRPr/>
            </a:pPr>
            <a:r>
              <a:rPr lang="en-US" dirty="0" smtClean="0"/>
              <a:t>The Food and Drug Administration (FDA)</a:t>
            </a:r>
          </a:p>
          <a:p>
            <a:pPr marL="347472" lvl="1" indent="-347472" eaLnBrk="1" hangingPunct="1">
              <a:lnSpc>
                <a:spcPct val="100000"/>
              </a:lnSpc>
              <a:spcBef>
                <a:spcPts val="900"/>
              </a:spcBef>
              <a:buFont typeface="Wingdings" pitchFamily="2" charset="2"/>
              <a:buChar char="l"/>
              <a:defRPr/>
            </a:pPr>
            <a:r>
              <a:rPr lang="en-US" dirty="0" smtClean="0"/>
              <a:t>U.S. Department of Agriculture (USDA)</a:t>
            </a:r>
          </a:p>
          <a:p>
            <a:pPr marL="347472" lvl="1" indent="-347472" eaLnBrk="1" hangingPunct="1">
              <a:lnSpc>
                <a:spcPct val="100000"/>
              </a:lnSpc>
              <a:spcBef>
                <a:spcPts val="900"/>
              </a:spcBef>
              <a:buFont typeface="Wingdings" pitchFamily="2" charset="2"/>
              <a:buChar char="l"/>
              <a:defRPr/>
            </a:pPr>
            <a:r>
              <a:rPr lang="en-US" dirty="0" smtClean="0"/>
              <a:t>Centers for Disease Control and Prevention (CDC)</a:t>
            </a:r>
          </a:p>
          <a:p>
            <a:pPr marL="347472" lvl="1" indent="-347472" eaLnBrk="1" hangingPunct="1">
              <a:lnSpc>
                <a:spcPct val="100000"/>
              </a:lnSpc>
              <a:spcBef>
                <a:spcPts val="900"/>
              </a:spcBef>
              <a:buFont typeface="Wingdings" pitchFamily="2" charset="2"/>
              <a:buChar char="l"/>
              <a:defRPr/>
            </a:pPr>
            <a:r>
              <a:rPr lang="en-US" dirty="0" smtClean="0"/>
              <a:t>U.S. Public Health Service (PHS)</a:t>
            </a:r>
          </a:p>
          <a:p>
            <a:pPr marL="347472" lvl="1" indent="-347472" eaLnBrk="1" hangingPunct="1">
              <a:lnSpc>
                <a:spcPct val="100000"/>
              </a:lnSpc>
              <a:spcBef>
                <a:spcPts val="900"/>
              </a:spcBef>
              <a:buFont typeface="Wingdings" pitchFamily="2" charset="2"/>
              <a:buChar char="l"/>
              <a:defRPr/>
            </a:pPr>
            <a:r>
              <a:rPr lang="en-US" dirty="0" smtClean="0"/>
              <a:t>State and loca</a:t>
            </a:r>
            <a:r>
              <a:rPr lang="en-US" dirty="0"/>
              <a:t>l</a:t>
            </a:r>
            <a:r>
              <a:rPr lang="en-US" dirty="0" smtClean="0"/>
              <a:t> regulatory authorities</a:t>
            </a:r>
          </a:p>
        </p:txBody>
      </p:sp>
      <p:sp>
        <p:nvSpPr>
          <p:cNvPr id="37892" name="Text Box 1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1-25</a:t>
            </a:r>
          </a:p>
        </p:txBody>
      </p:sp>
    </p:spTree>
  </p:cSld>
  <p:clrMapOvr>
    <a:masterClrMapping/>
  </p:clrMapOvr>
  <p:timing>
    <p:tnLst>
      <p:par>
        <p:cTn xmlns:p14="http://schemas.microsoft.com/office/powerpoint/2010/mai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Sanitizing</a:t>
            </a:r>
          </a:p>
        </p:txBody>
      </p:sp>
      <p:sp>
        <p:nvSpPr>
          <p:cNvPr id="261123" name="Rectangle 3"/>
          <p:cNvSpPr>
            <a:spLocks noGrp="1" noChangeArrowheads="1"/>
          </p:cNvSpPr>
          <p:nvPr>
            <p:ph type="body" idx="1"/>
          </p:nvPr>
        </p:nvSpPr>
        <p:spPr>
          <a:xfrm>
            <a:off x="393192" y="1143000"/>
            <a:ext cx="4852962" cy="4969265"/>
          </a:xfrm>
        </p:spPr>
        <p:txBody>
          <a:bodyPr/>
          <a:lstStyle/>
          <a:p>
            <a:pPr eaLnBrk="1" hangingPunct="1">
              <a:defRPr/>
            </a:pPr>
            <a:r>
              <a:rPr lang="en-US" dirty="0">
                <a:latin typeface="Arial Narrow" charset="0"/>
                <a:cs typeface="+mn-cs"/>
              </a:rPr>
              <a:t>Chemical Sanitizing:</a:t>
            </a:r>
          </a:p>
          <a:p>
            <a:pPr lvl="1" eaLnBrk="1" hangingPunct="1">
              <a:defRPr/>
            </a:pPr>
            <a:r>
              <a:rPr lang="en-US" dirty="0">
                <a:latin typeface="Arial Narrow" charset="0"/>
              </a:rPr>
              <a:t>Food-contact surfaces can be sanitized </a:t>
            </a:r>
            <a:r>
              <a:rPr lang="en-US" dirty="0" smtClean="0">
                <a:latin typeface="Arial Narrow" charset="0"/>
              </a:rPr>
              <a:t/>
            </a:r>
            <a:br>
              <a:rPr lang="en-US" dirty="0" smtClean="0">
                <a:latin typeface="Arial Narrow" charset="0"/>
              </a:rPr>
            </a:br>
            <a:r>
              <a:rPr lang="en-US" dirty="0" smtClean="0">
                <a:latin typeface="Arial Narrow" charset="0"/>
              </a:rPr>
              <a:t>by </a:t>
            </a:r>
            <a:r>
              <a:rPr lang="en-US" dirty="0">
                <a:latin typeface="Arial Narrow" charset="0"/>
              </a:rPr>
              <a:t>either:</a:t>
            </a:r>
          </a:p>
          <a:p>
            <a:pPr lvl="2" eaLnBrk="1" hangingPunct="1">
              <a:defRPr/>
            </a:pPr>
            <a:r>
              <a:rPr lang="en-US" dirty="0">
                <a:latin typeface="Arial Narrow" charset="0"/>
              </a:rPr>
              <a:t>Soaking them in a sanitizing solution </a:t>
            </a:r>
          </a:p>
          <a:p>
            <a:pPr lvl="2" eaLnBrk="1" hangingPunct="1">
              <a:defRPr/>
            </a:pPr>
            <a:r>
              <a:rPr lang="en-US" dirty="0">
                <a:latin typeface="Arial Narrow" charset="0"/>
              </a:rPr>
              <a:t>Rinsing, swabbing, or spraying </a:t>
            </a:r>
            <a:br>
              <a:rPr lang="en-US" dirty="0">
                <a:latin typeface="Arial Narrow" charset="0"/>
              </a:rPr>
            </a:br>
            <a:r>
              <a:rPr lang="en-US" dirty="0">
                <a:latin typeface="Arial Narrow" charset="0"/>
              </a:rPr>
              <a:t>them with a sanitizing solution </a:t>
            </a:r>
          </a:p>
          <a:p>
            <a:pPr lvl="1" eaLnBrk="1" hangingPunct="1">
              <a:defRPr/>
            </a:pPr>
            <a:r>
              <a:rPr lang="en-US" dirty="0">
                <a:latin typeface="Arial Narrow" charset="0"/>
              </a:rPr>
              <a:t>In some cases a detergent-sanitizer blend can be used:</a:t>
            </a:r>
          </a:p>
          <a:p>
            <a:pPr lvl="2" eaLnBrk="1" hangingPunct="1">
              <a:defRPr/>
            </a:pPr>
            <a:r>
              <a:rPr lang="en-US" dirty="0">
                <a:latin typeface="Arial Narrow" charset="0"/>
              </a:rPr>
              <a:t>Use it once to clean</a:t>
            </a:r>
          </a:p>
          <a:p>
            <a:pPr lvl="2" eaLnBrk="1" hangingPunct="1">
              <a:defRPr/>
            </a:pPr>
            <a:r>
              <a:rPr lang="en-US" dirty="0">
                <a:latin typeface="Arial Narrow" charset="0"/>
              </a:rPr>
              <a:t>Use it a second time to sanitize</a:t>
            </a:r>
          </a:p>
        </p:txBody>
      </p:sp>
      <p:sp>
        <p:nvSpPr>
          <p:cNvPr id="261124"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10-5</a:t>
            </a:r>
          </a:p>
        </p:txBody>
      </p:sp>
      <p:pic>
        <p:nvPicPr>
          <p:cNvPr id="6" name="Picture 5" descr="6e_c10_02_sanitiz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8288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3"/>
          <p:cNvSpPr>
            <a:spLocks noGrp="1" noChangeArrowheads="1"/>
          </p:cNvSpPr>
          <p:nvPr>
            <p:ph type="body" idx="1"/>
          </p:nvPr>
        </p:nvSpPr>
        <p:spPr>
          <a:xfrm>
            <a:off x="393192" y="1143000"/>
            <a:ext cx="5086350" cy="3514725"/>
          </a:xfrm>
        </p:spPr>
        <p:txBody>
          <a:bodyPr/>
          <a:lstStyle/>
          <a:p>
            <a:pPr marL="0" indent="0" eaLnBrk="1" hangingPunct="1">
              <a:defRPr/>
            </a:pPr>
            <a:r>
              <a:rPr lang="en-US" dirty="0">
                <a:latin typeface="Arial Narrow" charset="0"/>
                <a:cs typeface="+mn-cs"/>
              </a:rPr>
              <a:t>Concentration</a:t>
            </a:r>
          </a:p>
          <a:p>
            <a:pPr lvl="1" eaLnBrk="1" hangingPunct="1">
              <a:defRPr/>
            </a:pPr>
            <a:r>
              <a:rPr lang="en-US" dirty="0">
                <a:latin typeface="Arial Narrow" charset="0"/>
              </a:rPr>
              <a:t>Sanitizers should be mixed with water to the right concentration</a:t>
            </a:r>
          </a:p>
          <a:p>
            <a:pPr lvl="2" eaLnBrk="1" hangingPunct="1">
              <a:defRPr/>
            </a:pPr>
            <a:r>
              <a:rPr lang="en-US" b="1" dirty="0">
                <a:solidFill>
                  <a:srgbClr val="1E5298"/>
                </a:solidFill>
                <a:latin typeface="Arial Narrow" charset="0"/>
              </a:rPr>
              <a:t>Not enough sanitizer:</a:t>
            </a:r>
            <a:r>
              <a:rPr lang="en-US" dirty="0">
                <a:latin typeface="Arial Narrow" charset="0"/>
              </a:rPr>
              <a:t> </a:t>
            </a:r>
            <a:r>
              <a:rPr lang="en-US" dirty="0" smtClean="0">
                <a:latin typeface="Arial Narrow" charset="0"/>
              </a:rPr>
              <a:t/>
            </a:r>
            <a:br>
              <a:rPr lang="en-US" dirty="0" smtClean="0">
                <a:latin typeface="Arial Narrow" charset="0"/>
              </a:rPr>
            </a:br>
            <a:r>
              <a:rPr lang="en-US" dirty="0" smtClean="0">
                <a:latin typeface="Arial Narrow" charset="0"/>
              </a:rPr>
              <a:t>May </a:t>
            </a:r>
            <a:r>
              <a:rPr lang="en-US" dirty="0">
                <a:latin typeface="Arial Narrow" charset="0"/>
              </a:rPr>
              <a:t>make the solution weak and useless</a:t>
            </a:r>
          </a:p>
          <a:p>
            <a:pPr lvl="2" eaLnBrk="1" hangingPunct="1">
              <a:defRPr/>
            </a:pPr>
            <a:r>
              <a:rPr lang="en-US" b="1" dirty="0">
                <a:solidFill>
                  <a:srgbClr val="1E5298"/>
                </a:solidFill>
                <a:latin typeface="Arial Narrow" charset="0"/>
              </a:rPr>
              <a:t>Too much sanitizer:</a:t>
            </a:r>
            <a:r>
              <a:rPr lang="en-US" b="1" dirty="0">
                <a:solidFill>
                  <a:srgbClr val="009DDC"/>
                </a:solidFill>
                <a:latin typeface="Arial Narrow" charset="0"/>
              </a:rPr>
              <a:t/>
            </a:r>
            <a:br>
              <a:rPr lang="en-US" b="1" dirty="0">
                <a:solidFill>
                  <a:srgbClr val="009DDC"/>
                </a:solidFill>
                <a:latin typeface="Arial Narrow" charset="0"/>
              </a:rPr>
            </a:br>
            <a:r>
              <a:rPr lang="en-US" dirty="0">
                <a:latin typeface="Arial Narrow" charset="0"/>
              </a:rPr>
              <a:t>May make the solution too strong, unsafe, and corrode metal</a:t>
            </a:r>
          </a:p>
        </p:txBody>
      </p:sp>
      <p:sp>
        <p:nvSpPr>
          <p:cNvPr id="262147"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Sanitizer Effectiveness</a:t>
            </a:r>
          </a:p>
        </p:txBody>
      </p:sp>
      <p:sp>
        <p:nvSpPr>
          <p:cNvPr id="262149" name="Text Box 11"/>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10-6</a:t>
            </a:r>
          </a:p>
        </p:txBody>
      </p:sp>
      <p:pic>
        <p:nvPicPr>
          <p:cNvPr id="2" name="Picture 1" descr="6e_c10_03_SanitizerK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8288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body" idx="1"/>
          </p:nvPr>
        </p:nvSpPr>
        <p:spPr>
          <a:xfrm>
            <a:off x="393192" y="1143000"/>
            <a:ext cx="5086350" cy="3677285"/>
          </a:xfrm>
          <a:ln>
            <a:noFill/>
          </a:ln>
        </p:spPr>
        <p:txBody>
          <a:bodyPr/>
          <a:lstStyle/>
          <a:p>
            <a:pPr marL="0" indent="0" eaLnBrk="1" hangingPunct="1">
              <a:defRPr/>
            </a:pPr>
            <a:r>
              <a:rPr lang="en-US" dirty="0">
                <a:latin typeface="Arial Narrow" charset="0"/>
                <a:cs typeface="+mn-cs"/>
              </a:rPr>
              <a:t>Concentration </a:t>
            </a:r>
            <a:r>
              <a:rPr lang="en-US" sz="1800" i="1" dirty="0">
                <a:solidFill>
                  <a:schemeClr val="accent1"/>
                </a:solidFill>
                <a:latin typeface="Arial Narrow" charset="0"/>
                <a:cs typeface="+mn-cs"/>
              </a:rPr>
              <a:t>continued</a:t>
            </a:r>
            <a:r>
              <a:rPr lang="en-US" dirty="0">
                <a:solidFill>
                  <a:schemeClr val="accent1"/>
                </a:solidFill>
                <a:latin typeface="Arial Narrow" charset="0"/>
                <a:cs typeface="+mn-cs"/>
              </a:rPr>
              <a:t> </a:t>
            </a:r>
          </a:p>
          <a:p>
            <a:pPr lvl="1" eaLnBrk="1" hangingPunct="1">
              <a:defRPr/>
            </a:pPr>
            <a:r>
              <a:rPr lang="en-US" dirty="0">
                <a:latin typeface="Arial Narrow" charset="0"/>
              </a:rPr>
              <a:t>Check concentration with a test kit</a:t>
            </a:r>
          </a:p>
          <a:p>
            <a:pPr lvl="2" eaLnBrk="1" hangingPunct="1">
              <a:defRPr/>
            </a:pPr>
            <a:r>
              <a:rPr lang="en-US" dirty="0">
                <a:latin typeface="Arial Narrow" charset="0"/>
              </a:rPr>
              <a:t>Make sure it is designed for the </a:t>
            </a:r>
            <a:r>
              <a:rPr lang="en-US" dirty="0" smtClean="0">
                <a:latin typeface="Arial Narrow" charset="0"/>
              </a:rPr>
              <a:t/>
            </a:r>
            <a:br>
              <a:rPr lang="en-US" dirty="0" smtClean="0">
                <a:latin typeface="Arial Narrow" charset="0"/>
              </a:rPr>
            </a:br>
            <a:r>
              <a:rPr lang="en-US" dirty="0" smtClean="0">
                <a:latin typeface="Arial Narrow" charset="0"/>
              </a:rPr>
              <a:t>sanitizer </a:t>
            </a:r>
            <a:r>
              <a:rPr lang="en-US" dirty="0">
                <a:latin typeface="Arial Narrow" charset="0"/>
              </a:rPr>
              <a:t>used</a:t>
            </a:r>
          </a:p>
          <a:p>
            <a:pPr lvl="2" eaLnBrk="1" hangingPunct="1">
              <a:defRPr/>
            </a:pPr>
            <a:r>
              <a:rPr lang="en-US" dirty="0">
                <a:latin typeface="Arial Narrow" charset="0"/>
              </a:rPr>
              <a:t>Check the concentration often</a:t>
            </a:r>
          </a:p>
          <a:p>
            <a:pPr lvl="1" eaLnBrk="1" hangingPunct="1">
              <a:defRPr/>
            </a:pPr>
            <a:r>
              <a:rPr lang="en-US" dirty="0">
                <a:latin typeface="Arial Narrow" charset="0"/>
              </a:rPr>
              <a:t>Change the solution when:</a:t>
            </a:r>
          </a:p>
          <a:p>
            <a:pPr lvl="2" eaLnBrk="1" hangingPunct="1">
              <a:defRPr/>
            </a:pPr>
            <a:r>
              <a:rPr lang="en-US" dirty="0">
                <a:latin typeface="Arial Narrow" charset="0"/>
              </a:rPr>
              <a:t>It</a:t>
            </a:r>
            <a:r>
              <a:rPr lang="ja-JP" altLang="en-US" dirty="0">
                <a:latin typeface="Arial Narrow" charset="0"/>
              </a:rPr>
              <a:t>’</a:t>
            </a:r>
            <a:r>
              <a:rPr lang="en-US" dirty="0">
                <a:latin typeface="Arial Narrow" charset="0"/>
              </a:rPr>
              <a:t>s dirty  </a:t>
            </a:r>
          </a:p>
          <a:p>
            <a:pPr lvl="2" eaLnBrk="1" hangingPunct="1">
              <a:defRPr/>
            </a:pPr>
            <a:r>
              <a:rPr lang="en-US" dirty="0">
                <a:latin typeface="Arial Narrow" charset="0"/>
              </a:rPr>
              <a:t>The concentration is too low </a:t>
            </a:r>
          </a:p>
          <a:p>
            <a:pPr marL="571500" lvl="1" indent="-457200" eaLnBrk="1" hangingPunct="1">
              <a:defRPr/>
            </a:pPr>
            <a:endParaRPr lang="en-US" dirty="0">
              <a:latin typeface="Arial Narrow" charset="0"/>
            </a:endParaRPr>
          </a:p>
        </p:txBody>
      </p:sp>
      <p:sp>
        <p:nvSpPr>
          <p:cNvPr id="263171" name="Rectangle 5"/>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Sanitizer Effectiveness</a:t>
            </a:r>
          </a:p>
        </p:txBody>
      </p:sp>
      <p:sp>
        <p:nvSpPr>
          <p:cNvPr id="263173"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10-7</a:t>
            </a:r>
          </a:p>
        </p:txBody>
      </p:sp>
      <p:pic>
        <p:nvPicPr>
          <p:cNvPr id="6" name="Picture 5" descr="6e_c10_03_SanitizerK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8288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3"/>
          <p:cNvSpPr>
            <a:spLocks noGrp="1" noChangeArrowheads="1"/>
          </p:cNvSpPr>
          <p:nvPr>
            <p:ph type="body" idx="1"/>
          </p:nvPr>
        </p:nvSpPr>
        <p:spPr>
          <a:xfrm>
            <a:off x="393192" y="1143000"/>
            <a:ext cx="5029200" cy="3579654"/>
          </a:xfrm>
        </p:spPr>
        <p:txBody>
          <a:bodyPr/>
          <a:lstStyle/>
          <a:p>
            <a:pPr marL="0" indent="0" eaLnBrk="1" hangingPunct="1">
              <a:defRPr/>
            </a:pPr>
            <a:r>
              <a:rPr lang="en-US" dirty="0">
                <a:latin typeface="Arial Narrow" charset="0"/>
                <a:cs typeface="+mn-cs"/>
              </a:rPr>
              <a:t>Temperature</a:t>
            </a:r>
          </a:p>
          <a:p>
            <a:pPr lvl="1" eaLnBrk="1" hangingPunct="1">
              <a:defRPr/>
            </a:pPr>
            <a:r>
              <a:rPr lang="en-US" dirty="0">
                <a:latin typeface="Arial Narrow" charset="0"/>
              </a:rPr>
              <a:t>Follow </a:t>
            </a:r>
            <a:r>
              <a:rPr lang="en-US" dirty="0" smtClean="0">
                <a:latin typeface="Arial Narrow" charset="0"/>
              </a:rPr>
              <a:t>manufacturer</a:t>
            </a:r>
            <a:r>
              <a:rPr lang="en-US" dirty="0">
                <a:latin typeface="Arial Narrow" charset="0"/>
              </a:rPr>
              <a:t>’</a:t>
            </a:r>
            <a:r>
              <a:rPr lang="en-US" dirty="0" smtClean="0">
                <a:latin typeface="Arial Narrow" charset="0"/>
              </a:rPr>
              <a:t>s </a:t>
            </a:r>
            <a:r>
              <a:rPr lang="en-US" dirty="0">
                <a:latin typeface="Arial Narrow" charset="0"/>
              </a:rPr>
              <a:t>recommendations for the correct temperature</a:t>
            </a:r>
          </a:p>
          <a:p>
            <a:pPr marL="0" indent="0" eaLnBrk="1" hangingPunct="1">
              <a:defRPr/>
            </a:pPr>
            <a:r>
              <a:rPr lang="en-US" dirty="0">
                <a:latin typeface="Arial Narrow" charset="0"/>
                <a:cs typeface="+mn-cs"/>
              </a:rPr>
              <a:t>Contact Time</a:t>
            </a:r>
          </a:p>
          <a:p>
            <a:pPr lvl="1" eaLnBrk="1" hangingPunct="1">
              <a:defRPr/>
            </a:pPr>
            <a:r>
              <a:rPr lang="en-US" dirty="0">
                <a:latin typeface="Arial Narrow" charset="0"/>
              </a:rPr>
              <a:t>The sanitizer must make contact with the object for a specific amount of time </a:t>
            </a:r>
          </a:p>
          <a:p>
            <a:pPr lvl="1" eaLnBrk="1" hangingPunct="1">
              <a:defRPr/>
            </a:pPr>
            <a:r>
              <a:rPr lang="en-US" dirty="0">
                <a:latin typeface="Arial Narrow" charset="0"/>
              </a:rPr>
              <a:t>Minimum times differ for each sanitizer</a:t>
            </a:r>
          </a:p>
        </p:txBody>
      </p:sp>
      <p:sp>
        <p:nvSpPr>
          <p:cNvPr id="264195"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Sanitizer Effectiveness</a:t>
            </a:r>
          </a:p>
        </p:txBody>
      </p:sp>
      <p:sp>
        <p:nvSpPr>
          <p:cNvPr id="264197" name="Text Box 1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10-8</a:t>
            </a:r>
          </a:p>
        </p:txBody>
      </p:sp>
      <p:pic>
        <p:nvPicPr>
          <p:cNvPr id="2" name="Picture 1" descr="6e_c10_03_SanitEquip.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83717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Sanitizer Effectiveness</a:t>
            </a:r>
          </a:p>
        </p:txBody>
      </p:sp>
      <p:sp>
        <p:nvSpPr>
          <p:cNvPr id="265219"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10-9</a:t>
            </a:r>
          </a:p>
        </p:txBody>
      </p:sp>
      <p:sp>
        <p:nvSpPr>
          <p:cNvPr id="265220" name="Rectangle 10"/>
          <p:cNvSpPr>
            <a:spLocks noGrp="1" noChangeArrowheads="1"/>
          </p:cNvSpPr>
          <p:nvPr>
            <p:ph type="body" idx="1"/>
          </p:nvPr>
        </p:nvSpPr>
        <p:spPr>
          <a:xfrm>
            <a:off x="393192" y="1143000"/>
            <a:ext cx="6686550" cy="2844165"/>
          </a:xfrm>
        </p:spPr>
        <p:txBody>
          <a:bodyPr/>
          <a:lstStyle/>
          <a:p>
            <a:pPr eaLnBrk="1" hangingPunct="1">
              <a:defRPr/>
            </a:pPr>
            <a:r>
              <a:rPr lang="en-US" dirty="0">
                <a:latin typeface="Arial Narrow" charset="0"/>
                <a:cs typeface="+mn-cs"/>
              </a:rPr>
              <a:t>Water Hardness and pH </a:t>
            </a:r>
          </a:p>
          <a:p>
            <a:pPr lvl="1" eaLnBrk="1" hangingPunct="1">
              <a:defRPr/>
            </a:pPr>
            <a:r>
              <a:rPr lang="en-US" dirty="0">
                <a:latin typeface="Arial Narrow" charset="0"/>
              </a:rPr>
              <a:t>Find out what your water hardness and pH is from your municipality</a:t>
            </a:r>
          </a:p>
          <a:p>
            <a:pPr lvl="1" eaLnBrk="1" hangingPunct="1">
              <a:defRPr/>
            </a:pPr>
            <a:r>
              <a:rPr lang="en-US" dirty="0">
                <a:latin typeface="Arial Narrow" charset="0"/>
              </a:rPr>
              <a:t>Work with your supplier to identify the correct amount of sanitizer to use</a:t>
            </a:r>
          </a:p>
        </p:txBody>
      </p:sp>
    </p:spTree>
  </p:cSld>
  <p:clrMapOvr>
    <a:masterClrMapping/>
  </p:clrMapOvr>
  <p:timing>
    <p:tnLst>
      <p:par>
        <p:cTn xmlns:p14="http://schemas.microsoft.com/office/powerpoint/2010/mai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Guidelines for the Effective Use of Sanitizers</a:t>
            </a:r>
          </a:p>
        </p:txBody>
      </p:sp>
      <p:sp>
        <p:nvSpPr>
          <p:cNvPr id="266243" name="Text Box 3"/>
          <p:cNvSpPr txBox="1">
            <a:spLocks noChangeArrowheads="1"/>
          </p:cNvSpPr>
          <p:nvPr/>
        </p:nvSpPr>
        <p:spPr bwMode="auto">
          <a:xfrm>
            <a:off x="6681788" y="6005513"/>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endParaRPr lang="en-US" sz="2000" smtClean="0">
              <a:cs typeface="+mn-cs"/>
            </a:endParaRPr>
          </a:p>
        </p:txBody>
      </p:sp>
      <p:sp>
        <p:nvSpPr>
          <p:cNvPr id="266273" name="Text Box 34"/>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10-10</a:t>
            </a:r>
          </a:p>
        </p:txBody>
      </p:sp>
      <p:graphicFrame>
        <p:nvGraphicFramePr>
          <p:cNvPr id="7" name="Group 3"/>
          <p:cNvGraphicFramePr>
            <a:graphicFrameLocks/>
          </p:cNvGraphicFramePr>
          <p:nvPr>
            <p:extLst>
              <p:ext uri="{D42A27DB-BD31-4B8C-83A1-F6EECF244321}">
                <p14:modId xmlns:p14="http://schemas.microsoft.com/office/powerpoint/2010/main" val="2920926116"/>
              </p:ext>
            </p:extLst>
          </p:nvPr>
        </p:nvGraphicFramePr>
        <p:xfrm>
          <a:off x="396875" y="1143000"/>
          <a:ext cx="8228013" cy="2384136"/>
        </p:xfrm>
        <a:graphic>
          <a:graphicData uri="http://schemas.openxmlformats.org/drawingml/2006/table">
            <a:tbl>
              <a:tblPr/>
              <a:tblGrid>
                <a:gridCol w="2854568"/>
                <a:gridCol w="2630774"/>
                <a:gridCol w="2742671"/>
              </a:tblGrid>
              <a:tr h="356990">
                <a:tc gridSpan="3">
                  <a:txBody>
                    <a:bodyPr/>
                    <a:lstStyle/>
                    <a:p>
                      <a:pPr marL="228600" marR="0" lvl="0" indent="-228600" algn="ctr" defTabSz="914400" rtl="0" eaLnBrk="1" fontAlgn="base" latinLnBrk="0" hangingPunct="1">
                        <a:lnSpc>
                          <a:spcPct val="50000"/>
                        </a:lnSpc>
                        <a:spcBef>
                          <a:spcPts val="0"/>
                        </a:spcBef>
                        <a:spcAft>
                          <a:spcPct val="0"/>
                        </a:spcAft>
                        <a:buClr>
                          <a:srgbClr val="009DDC"/>
                        </a:buClr>
                        <a:buSzPct val="75000"/>
                        <a:buFont typeface="Wingdings" pitchFamily="2" charset="2"/>
                        <a:buNone/>
                        <a:tabLst/>
                      </a:pPr>
                      <a:r>
                        <a:rPr lang="en-US" sz="2000" b="1" dirty="0" smtClean="0">
                          <a:solidFill>
                            <a:srgbClr val="005CAB"/>
                          </a:solidFill>
                          <a:latin typeface="+mj-lt"/>
                          <a:ea typeface="+mn-ea"/>
                          <a:cs typeface="+mn-cs"/>
                        </a:rPr>
                        <a:t>Chlorine</a:t>
                      </a:r>
                    </a:p>
                  </a:txBody>
                  <a:tcPr marT="45730" marB="45730" horzOverflow="overflow">
                    <a:lnL cap="flat">
                      <a:noFill/>
                    </a:lnL>
                    <a:lnR w="12700" cap="flat" cmpd="sng" algn="ctr">
                      <a:noFill/>
                      <a:prstDash val="solid"/>
                      <a:round/>
                      <a:headEnd type="none" w="med" len="med"/>
                      <a:tailEnd type="none" w="med" len="med"/>
                    </a:lnR>
                    <a:lnT cap="flat">
                      <a:noFill/>
                    </a:lnT>
                    <a:lnB w="38100" cap="flat" cmpd="sng" algn="ctr">
                      <a:solidFill>
                        <a:srgbClr val="808080"/>
                      </a:solidFill>
                      <a:prstDash val="solid"/>
                      <a:round/>
                      <a:headEnd type="none" w="med" len="med"/>
                      <a:tailEnd type="none" w="med" len="med"/>
                    </a:lnB>
                    <a:lnTlToBr>
                      <a:noFill/>
                    </a:lnTlToBr>
                    <a:lnBlToTr>
                      <a:noFill/>
                    </a:lnBlToTr>
                    <a:solidFill>
                      <a:srgbClr val="FFFFFF"/>
                    </a:solidFill>
                  </a:tcPr>
                </a:tc>
                <a:tc hMerge="1">
                  <a:txBody>
                    <a:bodyPr/>
                    <a:lstStyle/>
                    <a:p>
                      <a:pPr marL="228600" marR="0" lvl="0" indent="-228600" algn="l" defTabSz="914400" rtl="0" eaLnBrk="1" fontAlgn="base" latinLnBrk="0" hangingPunct="1">
                        <a:lnSpc>
                          <a:spcPct val="50000"/>
                        </a:lnSpc>
                        <a:spcBef>
                          <a:spcPts val="0"/>
                        </a:spcBef>
                        <a:spcAft>
                          <a:spcPct val="0"/>
                        </a:spcAft>
                        <a:buClr>
                          <a:srgbClr val="009DDC"/>
                        </a:buClr>
                        <a:buSzPct val="75000"/>
                        <a:buFont typeface="Wingdings" pitchFamily="2" charset="2"/>
                        <a:buNone/>
                        <a:tabLst/>
                      </a:pPr>
                      <a:endParaRPr lang="en-US" sz="2000" b="1" dirty="0" smtClean="0">
                        <a:solidFill>
                          <a:srgbClr val="005CAB"/>
                        </a:solidFill>
                        <a:latin typeface="+mj-lt"/>
                        <a:ea typeface="+mn-ea"/>
                        <a:cs typeface="+mn-cs"/>
                      </a:endParaRPr>
                    </a:p>
                  </a:txBody>
                  <a:tcPr marT="45730" marB="45730" horzOverflow="overflow">
                    <a:lnL cap="flat">
                      <a:noFill/>
                    </a:lnL>
                    <a:lnR w="12700" cap="flat" cmpd="sng" algn="ctr">
                      <a:noFill/>
                      <a:prstDash val="solid"/>
                      <a:round/>
                      <a:headEnd type="none" w="med" len="med"/>
                      <a:tailEnd type="none" w="med" len="med"/>
                    </a:lnR>
                    <a:lnT cap="flat">
                      <a:noFill/>
                    </a:lnT>
                    <a:lnB w="57150" cap="flat" cmpd="sng" algn="ctr">
                      <a:solidFill>
                        <a:srgbClr val="A4A7A6"/>
                      </a:solidFill>
                      <a:prstDash val="solid"/>
                      <a:round/>
                      <a:headEnd type="none" w="med" len="med"/>
                      <a:tailEnd type="none" w="med" len="med"/>
                    </a:lnB>
                    <a:lnTlToBr>
                      <a:noFill/>
                    </a:lnTlToBr>
                    <a:lnBlToTr>
                      <a:noFill/>
                    </a:lnBlToTr>
                    <a:solidFill>
                      <a:srgbClr val="FFFFFF"/>
                    </a:solidFill>
                  </a:tcPr>
                </a:tc>
                <a:tc hMerge="1">
                  <a:txBody>
                    <a:bodyPr/>
                    <a:lstStyle/>
                    <a:p>
                      <a:pPr marL="228600" marR="0" lvl="0" indent="-228600" algn="l" defTabSz="914400" rtl="0" eaLnBrk="1" fontAlgn="base" latinLnBrk="0" hangingPunct="1">
                        <a:lnSpc>
                          <a:spcPct val="50000"/>
                        </a:lnSpc>
                        <a:spcBef>
                          <a:spcPts val="0"/>
                        </a:spcBef>
                        <a:spcAft>
                          <a:spcPct val="0"/>
                        </a:spcAft>
                        <a:buClr>
                          <a:srgbClr val="009DDC"/>
                        </a:buClr>
                        <a:buSzPct val="75000"/>
                        <a:buFont typeface="Wingdings" pitchFamily="2" charset="2"/>
                        <a:buNone/>
                        <a:tabLst/>
                      </a:pPr>
                      <a:endParaRPr lang="en-US" sz="2000" b="1" dirty="0" smtClean="0">
                        <a:solidFill>
                          <a:srgbClr val="005CAB"/>
                        </a:solidFill>
                        <a:latin typeface="+mj-lt"/>
                        <a:ea typeface="+mn-ea"/>
                        <a:cs typeface="+mn-cs"/>
                      </a:endParaRPr>
                    </a:p>
                  </a:txBody>
                  <a:tcPr marT="45730" marB="45730" horzOverflow="overflow">
                    <a:lnL cap="flat">
                      <a:noFill/>
                    </a:lnL>
                    <a:lnR w="12700" cap="flat" cmpd="sng" algn="ctr">
                      <a:solidFill>
                        <a:schemeClr val="bg2"/>
                      </a:solidFill>
                      <a:prstDash val="solid"/>
                      <a:round/>
                      <a:headEnd type="none" w="med" len="med"/>
                      <a:tailEnd type="none" w="med" len="med"/>
                    </a:lnR>
                    <a:lnT cap="flat">
                      <a:noFill/>
                    </a:lnT>
                    <a:lnB w="57150" cap="flat" cmpd="sng" algn="ctr">
                      <a:solidFill>
                        <a:srgbClr val="A4A7A6"/>
                      </a:solidFill>
                      <a:prstDash val="solid"/>
                      <a:round/>
                      <a:headEnd type="none" w="med" len="med"/>
                      <a:tailEnd type="none" w="med" len="med"/>
                    </a:lnB>
                    <a:lnTlToBr>
                      <a:noFill/>
                    </a:lnTlToBr>
                    <a:lnBlToTr>
                      <a:noFill/>
                    </a:lnBlToTr>
                    <a:solidFill>
                      <a:srgbClr val="FFFFFF"/>
                    </a:solidFill>
                  </a:tcPr>
                </a:tc>
              </a:tr>
              <a:tr h="417685">
                <a:tc>
                  <a:txBody>
                    <a:bodyPr/>
                    <a:lstStyle/>
                    <a:p>
                      <a:pPr marL="0" marR="0" lvl="0" indent="0" algn="l" defTabSz="914400" rtl="0" eaLnBrk="1" fontAlgn="base" latinLnBrk="0" hangingPunct="1">
                        <a:lnSpc>
                          <a:spcPct val="100000"/>
                        </a:lnSpc>
                        <a:spcBef>
                          <a:spcPts val="0"/>
                        </a:spcBef>
                        <a:spcAft>
                          <a:spcPct val="0"/>
                        </a:spcAft>
                        <a:buClr>
                          <a:schemeClr val="accent1"/>
                        </a:buClr>
                        <a:buSzPct val="100000"/>
                        <a:buFont typeface="Arial"/>
                        <a:buNone/>
                        <a:tabLst/>
                      </a:pPr>
                      <a:r>
                        <a:rPr lang="en-US" sz="1800" b="1" i="0" kern="1200" dirty="0" smtClean="0">
                          <a:solidFill>
                            <a:schemeClr val="tx1"/>
                          </a:solidFill>
                          <a:latin typeface="Arial Narrow"/>
                          <a:ea typeface="+mn-ea"/>
                          <a:cs typeface="Arial Narrow"/>
                        </a:rPr>
                        <a:t>Water temperature</a:t>
                      </a:r>
                      <a:endParaRPr lang="en-US" sz="1800" b="1"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38100" cap="flat" cmpd="sng" algn="ctr">
                      <a:solidFill>
                        <a:srgbClr val="808080"/>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pPr>
                      <a:r>
                        <a:rPr lang="en-US" sz="1800" b="0" i="0" kern="1200" dirty="0" smtClean="0">
                          <a:solidFill>
                            <a:srgbClr val="231F20"/>
                          </a:solidFill>
                          <a:latin typeface="Times New Roman"/>
                          <a:ea typeface="+mn-ea"/>
                          <a:cs typeface="Times New Roman"/>
                        </a:rPr>
                        <a:t>≥</a:t>
                      </a:r>
                      <a:r>
                        <a:rPr lang="en-US" sz="1800" b="0" i="0" kern="1200" dirty="0" smtClean="0">
                          <a:solidFill>
                            <a:srgbClr val="231F20"/>
                          </a:solidFill>
                          <a:latin typeface="Arial Narrow"/>
                          <a:ea typeface="+mn-ea"/>
                          <a:cs typeface="Arial Narrow"/>
                        </a:rPr>
                        <a:t>100°F (38°C)</a:t>
                      </a:r>
                    </a:p>
                  </a:txBody>
                  <a:tcPr marT="45730" marB="45730" horzOverflow="overflow">
                    <a:lnL cap="flat">
                      <a:noFill/>
                    </a:lnL>
                    <a:lnR w="12700" cap="flat" cmpd="sng" algn="ctr">
                      <a:noFill/>
                      <a:prstDash val="solid"/>
                      <a:round/>
                      <a:headEnd type="none" w="med" len="med"/>
                      <a:tailEnd type="none" w="med" len="med"/>
                    </a:lnR>
                    <a:lnT w="38100" cap="flat" cmpd="sng" algn="ctr">
                      <a:solidFill>
                        <a:srgbClr val="808080"/>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defRPr/>
                      </a:pPr>
                      <a:r>
                        <a:rPr lang="en-US" sz="1800" b="0" i="0" kern="1200" dirty="0" smtClean="0">
                          <a:solidFill>
                            <a:srgbClr val="231F20"/>
                          </a:solidFill>
                          <a:latin typeface="Times New Roman"/>
                          <a:ea typeface="+mn-ea"/>
                          <a:cs typeface="Times New Roman"/>
                        </a:rPr>
                        <a:t>≥</a:t>
                      </a:r>
                      <a:r>
                        <a:rPr lang="en-US" sz="1800" b="0" i="0" kern="1200" dirty="0" smtClean="0">
                          <a:solidFill>
                            <a:srgbClr val="231F20"/>
                          </a:solidFill>
                          <a:latin typeface="Arial Narrow"/>
                          <a:ea typeface="+mn-ea"/>
                          <a:cs typeface="Arial Narrow"/>
                        </a:rPr>
                        <a:t>75°F (24°C)</a:t>
                      </a:r>
                    </a:p>
                  </a:txBody>
                  <a:tcPr marT="45730" marB="45730" horzOverflow="overflow">
                    <a:lnL cap="flat">
                      <a:noFill/>
                    </a:lnL>
                    <a:lnR w="38100" cap="flat" cmpd="sng" algn="ctr">
                      <a:noFill/>
                      <a:prstDash val="solid"/>
                      <a:round/>
                      <a:headEnd type="none" w="med" len="med"/>
                      <a:tailEnd type="none" w="med" len="med"/>
                    </a:lnR>
                    <a:lnT w="38100" cap="flat" cmpd="sng" algn="ctr">
                      <a:solidFill>
                        <a:srgbClr val="808080"/>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405102">
                <a:tc>
                  <a:txBody>
                    <a:bodyPr/>
                    <a:lstStyle/>
                    <a:p>
                      <a:pPr marL="0" marR="0" lvl="0" indent="0" algn="l" defTabSz="914400" rtl="0" eaLnBrk="1" fontAlgn="base" latinLnBrk="0" hangingPunct="1">
                        <a:lnSpc>
                          <a:spcPct val="100000"/>
                        </a:lnSpc>
                        <a:spcBef>
                          <a:spcPts val="0"/>
                        </a:spcBef>
                        <a:spcAft>
                          <a:spcPct val="0"/>
                        </a:spcAft>
                        <a:buClr>
                          <a:schemeClr val="accent1"/>
                        </a:buClr>
                        <a:buSzPct val="100000"/>
                        <a:buFont typeface="Arial"/>
                        <a:buNone/>
                        <a:tabLst/>
                      </a:pPr>
                      <a:r>
                        <a:rPr lang="en-US" sz="1800" b="1" i="0" kern="1200" dirty="0" smtClean="0">
                          <a:solidFill>
                            <a:schemeClr val="tx1"/>
                          </a:solidFill>
                          <a:latin typeface="Arial Narrow"/>
                          <a:ea typeface="+mn-ea"/>
                          <a:cs typeface="Arial Narrow"/>
                        </a:rPr>
                        <a:t>Water pH</a:t>
                      </a:r>
                      <a:endParaRPr lang="en-US" sz="1800" b="1"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defRPr/>
                      </a:pPr>
                      <a:r>
                        <a:rPr lang="en-US" sz="1800" b="0" i="0" kern="1200" dirty="0" smtClean="0">
                          <a:solidFill>
                            <a:srgbClr val="231F20"/>
                          </a:solidFill>
                          <a:latin typeface="Times New Roman"/>
                          <a:ea typeface="+mn-ea"/>
                          <a:cs typeface="Times New Roman"/>
                        </a:rPr>
                        <a:t>≤</a:t>
                      </a:r>
                      <a:r>
                        <a:rPr lang="en-US" sz="1800" b="0" i="0" kern="1200" dirty="0" smtClean="0">
                          <a:solidFill>
                            <a:srgbClr val="231F20"/>
                          </a:solidFill>
                          <a:latin typeface="Arial Narrow"/>
                          <a:ea typeface="+mn-ea"/>
                          <a:cs typeface="Arial Narrow"/>
                        </a:rPr>
                        <a:t>10</a:t>
                      </a: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defRPr/>
                      </a:pPr>
                      <a:r>
                        <a:rPr lang="en-US" sz="1800" b="0" i="0" kern="1200" dirty="0" smtClean="0">
                          <a:solidFill>
                            <a:srgbClr val="231F20"/>
                          </a:solidFill>
                          <a:latin typeface="Times New Roman"/>
                          <a:ea typeface="+mn-ea"/>
                          <a:cs typeface="Times New Roman"/>
                        </a:rPr>
                        <a:t>≤</a:t>
                      </a:r>
                      <a:r>
                        <a:rPr lang="en-US" sz="1800" b="0" i="0" kern="1200" dirty="0" smtClean="0">
                          <a:solidFill>
                            <a:srgbClr val="231F20"/>
                          </a:solidFill>
                          <a:latin typeface="Arial Narrow"/>
                          <a:ea typeface="+mn-ea"/>
                          <a:cs typeface="Arial Narrow"/>
                        </a:rPr>
                        <a:t>8</a:t>
                      </a:r>
                    </a:p>
                  </a:txBody>
                  <a:tcPr marT="45730" marB="45730" horzOverflow="overflow">
                    <a:lnL cap="flat">
                      <a:noFill/>
                    </a:lnL>
                    <a:lnR w="381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405102">
                <a:tc>
                  <a:txBody>
                    <a:bodyPr/>
                    <a:lstStyle/>
                    <a:p>
                      <a:pPr marL="0" marR="0" lvl="0" indent="0" algn="l" defTabSz="914400" rtl="0" eaLnBrk="1" fontAlgn="base" latinLnBrk="0" hangingPunct="1">
                        <a:lnSpc>
                          <a:spcPct val="100000"/>
                        </a:lnSpc>
                        <a:spcBef>
                          <a:spcPts val="0"/>
                        </a:spcBef>
                        <a:spcAft>
                          <a:spcPct val="0"/>
                        </a:spcAft>
                        <a:buClr>
                          <a:schemeClr val="accent1"/>
                        </a:buClr>
                        <a:buSzPct val="100000"/>
                        <a:buFont typeface="Arial"/>
                        <a:buNone/>
                        <a:tabLst/>
                        <a:defRPr/>
                      </a:pPr>
                      <a:r>
                        <a:rPr lang="en-US" sz="1800" b="1" i="0" kern="1200" dirty="0" smtClean="0">
                          <a:solidFill>
                            <a:schemeClr val="tx1"/>
                          </a:solidFill>
                          <a:latin typeface="Arial Narrow"/>
                          <a:ea typeface="+mn-ea"/>
                          <a:cs typeface="Arial Narrow"/>
                        </a:rPr>
                        <a:t>Water hardness</a:t>
                      </a:r>
                      <a:endParaRPr lang="en-US" sz="1800" b="1"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gridSpan="2">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pPr>
                      <a:r>
                        <a:rPr kumimoji="0" lang="en-US" sz="1800" b="0" i="0" u="none" strike="noStrike" cap="none" normalizeH="0" baseline="0" dirty="0" smtClean="0">
                          <a:ln>
                            <a:noFill/>
                          </a:ln>
                          <a:solidFill>
                            <a:schemeClr val="tx1"/>
                          </a:solidFill>
                          <a:effectLst/>
                          <a:latin typeface="Arial Narrow"/>
                          <a:cs typeface="Arial Narrow"/>
                        </a:rPr>
                        <a:t>As per manufacturer’s recommendations</a:t>
                      </a:r>
                    </a:p>
                  </a:txBody>
                  <a:tcPr marT="45730" marB="45730" horzOverflow="overflow">
                    <a:lnL cap="flat">
                      <a:noFill/>
                    </a:lnL>
                    <a:lnR w="381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hMerge="1">
                  <a:txBody>
                    <a:bodyPr/>
                    <a:lstStyle/>
                    <a:p>
                      <a:pPr marL="285750" marR="0" lvl="0" indent="-285750" algn="l" defTabSz="914400" rtl="0" eaLnBrk="1" fontAlgn="base" latinLnBrk="0" hangingPunct="1">
                        <a:lnSpc>
                          <a:spcPct val="100000"/>
                        </a:lnSpc>
                        <a:spcBef>
                          <a:spcPts val="0"/>
                        </a:spcBef>
                        <a:spcAft>
                          <a:spcPct val="0"/>
                        </a:spcAft>
                        <a:buClr>
                          <a:schemeClr val="accent1"/>
                        </a:buClr>
                        <a:buSzPct val="100000"/>
                        <a:buFont typeface="Arial"/>
                        <a:buChar char="•"/>
                        <a:tabLst/>
                      </a:pPr>
                      <a:endParaRPr kumimoji="0" lang="en-US" sz="1800" b="0" i="0" u="none" strike="noStrike" cap="none" normalizeH="0" baseline="0" dirty="0" smtClean="0">
                        <a:ln>
                          <a:noFill/>
                        </a:ln>
                        <a:solidFill>
                          <a:schemeClr val="tx1"/>
                        </a:solidFill>
                        <a:effectLst/>
                        <a:latin typeface="Arial Narrow"/>
                        <a:cs typeface="Arial Narrow"/>
                      </a:endParaRPr>
                    </a:p>
                  </a:txBody>
                  <a:tcPr marT="45730" marB="45730" horzOverflow="overflow">
                    <a:lnL cap="flat">
                      <a:noFill/>
                    </a:lnL>
                    <a:lnR w="12700" cap="flat" cmpd="sng" algn="ctr">
                      <a:solidFill>
                        <a:schemeClr val="bg2"/>
                      </a:solid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405102">
                <a:tc>
                  <a:txBody>
                    <a:bodyPr/>
                    <a:lstStyle/>
                    <a:p>
                      <a:pPr marL="0" marR="0" lvl="0" indent="0" algn="l" defTabSz="914400" rtl="0" eaLnBrk="1" fontAlgn="base" latinLnBrk="0" hangingPunct="1">
                        <a:lnSpc>
                          <a:spcPct val="100000"/>
                        </a:lnSpc>
                        <a:spcBef>
                          <a:spcPts val="0"/>
                        </a:spcBef>
                        <a:spcAft>
                          <a:spcPct val="0"/>
                        </a:spcAft>
                        <a:buClr>
                          <a:schemeClr val="accent1"/>
                        </a:buClr>
                        <a:buSzPct val="100000"/>
                        <a:buFont typeface="Arial"/>
                        <a:buNone/>
                        <a:tabLst/>
                        <a:defRPr/>
                      </a:pPr>
                      <a:r>
                        <a:rPr lang="en-US" sz="1800" b="1" i="0" kern="1200" dirty="0" smtClean="0">
                          <a:solidFill>
                            <a:schemeClr val="tx1"/>
                          </a:solidFill>
                          <a:latin typeface="Arial Narrow"/>
                          <a:ea typeface="+mn-ea"/>
                          <a:cs typeface="Arial Narrow"/>
                        </a:rPr>
                        <a:t>Sanitizer concentration range</a:t>
                      </a:r>
                      <a:endParaRPr lang="en-US" sz="1800" b="1"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pPr>
                      <a:r>
                        <a:rPr kumimoji="0" lang="en-US" sz="1800" b="0" i="0" u="none" strike="noStrike" cap="none" normalizeH="0" baseline="0" dirty="0" smtClean="0">
                          <a:ln>
                            <a:noFill/>
                          </a:ln>
                          <a:solidFill>
                            <a:schemeClr val="tx1"/>
                          </a:solidFill>
                          <a:effectLst/>
                          <a:latin typeface="Arial Narrow"/>
                          <a:cs typeface="Arial Narrow"/>
                        </a:rPr>
                        <a:t>50–99 ppm</a:t>
                      </a: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defRPr/>
                      </a:pPr>
                      <a:r>
                        <a:rPr kumimoji="0" lang="en-US" sz="1800" b="0" i="0" u="none" strike="noStrike" cap="none" normalizeH="0" baseline="0" dirty="0" smtClean="0">
                          <a:ln>
                            <a:noFill/>
                          </a:ln>
                          <a:solidFill>
                            <a:schemeClr val="tx1"/>
                          </a:solidFill>
                          <a:effectLst/>
                          <a:latin typeface="Arial Narrow"/>
                          <a:cs typeface="Arial Narrow"/>
                        </a:rPr>
                        <a:t>50–99 ppm</a:t>
                      </a:r>
                    </a:p>
                  </a:txBody>
                  <a:tcPr marT="45730" marB="45730" horzOverflow="overflow">
                    <a:lnL cap="flat">
                      <a:noFill/>
                    </a:lnL>
                    <a:lnR w="381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394155">
                <a:tc>
                  <a:txBody>
                    <a:bodyPr/>
                    <a:lstStyle/>
                    <a:p>
                      <a:pPr marL="228600" marR="0" lvl="0" indent="-228600" algn="l" defTabSz="914400" rtl="0" eaLnBrk="1" fontAlgn="base" latinLnBrk="0" hangingPunct="1">
                        <a:lnSpc>
                          <a:spcPct val="100000"/>
                        </a:lnSpc>
                        <a:spcBef>
                          <a:spcPts val="0"/>
                        </a:spcBef>
                        <a:spcAft>
                          <a:spcPct val="0"/>
                        </a:spcAft>
                        <a:buClr>
                          <a:schemeClr val="accent1"/>
                        </a:buClr>
                        <a:buSzPct val="75000"/>
                        <a:buFont typeface="Wingdings" pitchFamily="2" charset="2"/>
                        <a:buNone/>
                        <a:tabLst/>
                        <a:defRPr/>
                      </a:pPr>
                      <a:r>
                        <a:rPr lang="en-US" sz="1800" b="1" i="0" kern="1200" dirty="0" smtClean="0">
                          <a:solidFill>
                            <a:schemeClr val="tx1"/>
                          </a:solidFill>
                          <a:latin typeface="Arial Narrow"/>
                          <a:ea typeface="+mn-ea"/>
                          <a:cs typeface="Arial Narrow"/>
                        </a:rPr>
                        <a:t>Sanitizer</a:t>
                      </a:r>
                      <a:r>
                        <a:rPr lang="en-US" sz="1800" b="1" i="0" kern="1200" baseline="0" dirty="0" smtClean="0">
                          <a:solidFill>
                            <a:schemeClr val="tx1"/>
                          </a:solidFill>
                          <a:latin typeface="Arial Narrow"/>
                          <a:ea typeface="+mn-ea"/>
                          <a:cs typeface="Arial Narrow"/>
                        </a:rPr>
                        <a:t> contact time</a:t>
                      </a:r>
                      <a:endParaRPr lang="en-US" sz="1800" b="1"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75000"/>
                        <a:buFont typeface="Arial"/>
                        <a:buNone/>
                        <a:tabLst/>
                      </a:pPr>
                      <a:r>
                        <a:rPr lang="en-US" sz="1800" b="0" i="0" kern="1200" dirty="0" smtClean="0">
                          <a:solidFill>
                            <a:srgbClr val="231F20"/>
                          </a:solidFill>
                          <a:latin typeface="Times New Roman"/>
                          <a:ea typeface="+mn-ea"/>
                          <a:cs typeface="Times New Roman"/>
                        </a:rPr>
                        <a:t>≥</a:t>
                      </a:r>
                      <a:r>
                        <a:rPr kumimoji="0" lang="en-US" sz="1800" b="0" i="0" u="none" strike="noStrike" cap="none" normalizeH="0" baseline="0" dirty="0" smtClean="0">
                          <a:ln>
                            <a:noFill/>
                          </a:ln>
                          <a:solidFill>
                            <a:schemeClr val="tx1"/>
                          </a:solidFill>
                          <a:effectLst/>
                          <a:latin typeface="Arial Narrow"/>
                          <a:cs typeface="Arial Narrow"/>
                        </a:rPr>
                        <a:t>7 sec</a:t>
                      </a: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75000"/>
                        <a:buFont typeface="Arial"/>
                        <a:buNone/>
                        <a:tabLst/>
                        <a:defRPr/>
                      </a:pPr>
                      <a:r>
                        <a:rPr lang="en-US" sz="1800" b="0" i="0" kern="1200" dirty="0" smtClean="0">
                          <a:solidFill>
                            <a:srgbClr val="231F20"/>
                          </a:solidFill>
                          <a:latin typeface="Times New Roman"/>
                          <a:ea typeface="+mn-ea"/>
                          <a:cs typeface="Times New Roman"/>
                        </a:rPr>
                        <a:t>≥</a:t>
                      </a:r>
                      <a:r>
                        <a:rPr kumimoji="0" lang="en-US" sz="1800" b="0" i="0" u="none" strike="noStrike" cap="none" normalizeH="0" baseline="0" dirty="0" smtClean="0">
                          <a:ln>
                            <a:noFill/>
                          </a:ln>
                          <a:solidFill>
                            <a:schemeClr val="tx1"/>
                          </a:solidFill>
                          <a:effectLst/>
                          <a:latin typeface="Arial Narrow"/>
                          <a:cs typeface="Arial Narrow"/>
                        </a:rPr>
                        <a:t>7 sec</a:t>
                      </a:r>
                    </a:p>
                  </a:txBody>
                  <a:tcPr marT="45730" marB="45730" horzOverflow="overflow">
                    <a:lnL cap="flat">
                      <a:noFill/>
                    </a:lnL>
                    <a:lnR w="381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3"/>
          <p:cNvGraphicFramePr>
            <a:graphicFrameLocks/>
          </p:cNvGraphicFramePr>
          <p:nvPr>
            <p:extLst>
              <p:ext uri="{D42A27DB-BD31-4B8C-83A1-F6EECF244321}">
                <p14:modId xmlns:p14="http://schemas.microsoft.com/office/powerpoint/2010/main" val="1433515557"/>
              </p:ext>
            </p:extLst>
          </p:nvPr>
        </p:nvGraphicFramePr>
        <p:xfrm>
          <a:off x="396874" y="1143000"/>
          <a:ext cx="8228013" cy="3363449"/>
        </p:xfrm>
        <a:graphic>
          <a:graphicData uri="http://schemas.openxmlformats.org/drawingml/2006/table">
            <a:tbl>
              <a:tblPr/>
              <a:tblGrid>
                <a:gridCol w="2865517"/>
                <a:gridCol w="2619825"/>
                <a:gridCol w="2742671"/>
              </a:tblGrid>
              <a:tr h="356990">
                <a:tc>
                  <a:txBody>
                    <a:bodyPr/>
                    <a:lstStyle/>
                    <a:p>
                      <a:pPr marL="228600" marR="0" lvl="0" indent="-228600" algn="ctr" defTabSz="914400" rtl="0" eaLnBrk="1" fontAlgn="base" latinLnBrk="0" hangingPunct="1">
                        <a:lnSpc>
                          <a:spcPct val="50000"/>
                        </a:lnSpc>
                        <a:spcBef>
                          <a:spcPts val="0"/>
                        </a:spcBef>
                        <a:spcAft>
                          <a:spcPct val="0"/>
                        </a:spcAft>
                        <a:buClr>
                          <a:srgbClr val="009DDC"/>
                        </a:buClr>
                        <a:buSzPct val="75000"/>
                        <a:buFont typeface="Wingdings" pitchFamily="2" charset="2"/>
                        <a:buNone/>
                        <a:tabLst/>
                      </a:pPr>
                      <a:endParaRPr lang="en-US" sz="2000" b="1" dirty="0" smtClean="0">
                        <a:solidFill>
                          <a:srgbClr val="005CAB"/>
                        </a:solidFill>
                        <a:latin typeface="+mj-lt"/>
                        <a:ea typeface="+mn-ea"/>
                        <a:cs typeface="+mn-cs"/>
                      </a:endParaRPr>
                    </a:p>
                  </a:txBody>
                  <a:tcPr marT="45730" marB="45730" horzOverflow="overflow">
                    <a:lnL cap="flat">
                      <a:noFill/>
                    </a:lnL>
                    <a:lnR w="12700" cap="flat" cmpd="sng" algn="ctr">
                      <a:noFill/>
                      <a:prstDash val="solid"/>
                      <a:round/>
                      <a:headEnd type="none" w="med" len="med"/>
                      <a:tailEnd type="none" w="med" len="med"/>
                    </a:lnR>
                    <a:lnT cap="flat">
                      <a:noFill/>
                    </a:lnT>
                    <a:lnB w="381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228600" marR="0" lvl="0" indent="-228600" algn="ctr" defTabSz="914400" rtl="0" eaLnBrk="1" fontAlgn="base" latinLnBrk="0" hangingPunct="1">
                        <a:lnSpc>
                          <a:spcPct val="50000"/>
                        </a:lnSpc>
                        <a:spcBef>
                          <a:spcPts val="0"/>
                        </a:spcBef>
                        <a:spcAft>
                          <a:spcPct val="0"/>
                        </a:spcAft>
                        <a:buClr>
                          <a:srgbClr val="009DDC"/>
                        </a:buClr>
                        <a:buSzPct val="75000"/>
                        <a:buFont typeface="Wingdings" pitchFamily="2" charset="2"/>
                        <a:buNone/>
                        <a:tabLst/>
                      </a:pPr>
                      <a:r>
                        <a:rPr lang="en-US" sz="2000" b="1" kern="1200" dirty="0" smtClean="0">
                          <a:solidFill>
                            <a:srgbClr val="005CAB"/>
                          </a:solidFill>
                          <a:latin typeface="+mj-lt"/>
                          <a:ea typeface="+mn-ea"/>
                          <a:cs typeface="+mn-cs"/>
                        </a:rPr>
                        <a:t>Iodine</a:t>
                      </a:r>
                      <a:endParaRPr lang="en-US" sz="2000" b="1" dirty="0" smtClean="0">
                        <a:solidFill>
                          <a:srgbClr val="005CAB"/>
                        </a:solidFill>
                        <a:latin typeface="+mj-lt"/>
                        <a:ea typeface="+mn-ea"/>
                        <a:cs typeface="+mn-cs"/>
                      </a:endParaRPr>
                    </a:p>
                  </a:txBody>
                  <a:tcPr marT="45730" marB="45730" horzOverflow="overflow">
                    <a:lnL cap="flat">
                      <a:noFill/>
                    </a:lnL>
                    <a:lnR w="12700" cap="flat" cmpd="sng" algn="ctr">
                      <a:noFill/>
                      <a:prstDash val="solid"/>
                      <a:round/>
                      <a:headEnd type="none" w="med" len="med"/>
                      <a:tailEnd type="none" w="med" len="med"/>
                    </a:lnR>
                    <a:lnT cap="flat">
                      <a:noFill/>
                    </a:lnT>
                    <a:lnB w="381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228600" marR="0" lvl="0" indent="-228600" algn="ctr" defTabSz="914400" rtl="0" eaLnBrk="1" fontAlgn="base" latinLnBrk="0" hangingPunct="1">
                        <a:lnSpc>
                          <a:spcPct val="50000"/>
                        </a:lnSpc>
                        <a:spcBef>
                          <a:spcPts val="0"/>
                        </a:spcBef>
                        <a:spcAft>
                          <a:spcPct val="0"/>
                        </a:spcAft>
                        <a:buClr>
                          <a:srgbClr val="009DDC"/>
                        </a:buClr>
                        <a:buSzPct val="75000"/>
                        <a:buFont typeface="Wingdings" pitchFamily="2" charset="2"/>
                        <a:buNone/>
                        <a:tabLst/>
                      </a:pPr>
                      <a:r>
                        <a:rPr lang="en-US" sz="2000" b="1" kern="1200" dirty="0" err="1" smtClean="0">
                          <a:solidFill>
                            <a:srgbClr val="005CAB"/>
                          </a:solidFill>
                          <a:latin typeface="+mj-lt"/>
                          <a:ea typeface="+mn-ea"/>
                          <a:cs typeface="+mn-cs"/>
                        </a:rPr>
                        <a:t>Quats</a:t>
                      </a:r>
                      <a:endParaRPr lang="en-US" sz="2000" b="1" dirty="0" smtClean="0">
                        <a:solidFill>
                          <a:srgbClr val="005CAB"/>
                        </a:solidFill>
                        <a:latin typeface="+mj-lt"/>
                        <a:ea typeface="+mn-ea"/>
                        <a:cs typeface="+mn-cs"/>
                      </a:endParaRPr>
                    </a:p>
                  </a:txBody>
                  <a:tcPr marT="45730" marB="45730" horzOverflow="overflow">
                    <a:lnL cap="flat">
                      <a:noFill/>
                    </a:lnL>
                    <a:lnR w="12700" cap="flat" cmpd="sng" algn="ctr">
                      <a:noFill/>
                      <a:prstDash val="solid"/>
                      <a:round/>
                      <a:headEnd type="none" w="med" len="med"/>
                      <a:tailEnd type="none" w="med" len="med"/>
                    </a:lnR>
                    <a:lnT cap="flat">
                      <a:noFill/>
                    </a:lnT>
                    <a:lnB w="38100" cap="flat" cmpd="sng" algn="ctr">
                      <a:solidFill>
                        <a:srgbClr val="808080"/>
                      </a:solidFill>
                      <a:prstDash val="solid"/>
                      <a:round/>
                      <a:headEnd type="none" w="med" len="med"/>
                      <a:tailEnd type="none" w="med" len="med"/>
                    </a:lnB>
                    <a:lnTlToBr>
                      <a:noFill/>
                    </a:lnTlToBr>
                    <a:lnBlToTr>
                      <a:noFill/>
                    </a:lnBlToTr>
                    <a:solidFill>
                      <a:srgbClr val="FFFFFF"/>
                    </a:solidFill>
                  </a:tcPr>
                </a:tc>
              </a:tr>
              <a:tr h="417685">
                <a:tc>
                  <a:txBody>
                    <a:bodyPr/>
                    <a:lstStyle/>
                    <a:p>
                      <a:pPr marL="0" marR="0" lvl="0" indent="0" algn="l" defTabSz="914400" rtl="0" eaLnBrk="1" fontAlgn="base" latinLnBrk="0" hangingPunct="1">
                        <a:lnSpc>
                          <a:spcPct val="100000"/>
                        </a:lnSpc>
                        <a:spcBef>
                          <a:spcPts val="0"/>
                        </a:spcBef>
                        <a:spcAft>
                          <a:spcPct val="0"/>
                        </a:spcAft>
                        <a:buClr>
                          <a:schemeClr val="accent1"/>
                        </a:buClr>
                        <a:buSzPct val="100000"/>
                        <a:buFont typeface="Arial"/>
                        <a:buNone/>
                        <a:tabLst/>
                      </a:pPr>
                      <a:r>
                        <a:rPr lang="en-US" sz="1800" b="1" i="0" kern="1200" dirty="0" smtClean="0">
                          <a:solidFill>
                            <a:schemeClr val="tx1"/>
                          </a:solidFill>
                          <a:latin typeface="Arial Narrow"/>
                          <a:ea typeface="+mn-ea"/>
                          <a:cs typeface="Arial Narrow"/>
                        </a:rPr>
                        <a:t>Water temperature</a:t>
                      </a:r>
                      <a:endParaRPr lang="en-US" sz="1800" b="1"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38100" cap="flat" cmpd="sng" algn="ctr">
                      <a:solidFill>
                        <a:srgbClr val="808080"/>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pPr>
                      <a:r>
                        <a:rPr lang="en-US" sz="1800" b="0" i="0" kern="1200" dirty="0" smtClean="0">
                          <a:solidFill>
                            <a:srgbClr val="231F20"/>
                          </a:solidFill>
                          <a:latin typeface="Arial Narrow"/>
                          <a:ea typeface="+mn-ea"/>
                          <a:cs typeface="Arial Narrow"/>
                        </a:rPr>
                        <a:t>68°F (20°C)</a:t>
                      </a:r>
                    </a:p>
                  </a:txBody>
                  <a:tcPr marT="45730" marB="45730" horzOverflow="overflow">
                    <a:lnL cap="flat">
                      <a:noFill/>
                    </a:lnL>
                    <a:lnR w="12700" cap="flat" cmpd="sng" algn="ctr">
                      <a:noFill/>
                      <a:prstDash val="solid"/>
                      <a:round/>
                      <a:headEnd type="none" w="med" len="med"/>
                      <a:tailEnd type="none" w="med" len="med"/>
                    </a:lnR>
                    <a:lnT w="38100" cap="flat" cmpd="sng" algn="ctr">
                      <a:solidFill>
                        <a:srgbClr val="808080"/>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pPr>
                      <a:r>
                        <a:rPr lang="en-US" sz="1800" b="0" i="0" kern="1200" dirty="0" smtClean="0">
                          <a:solidFill>
                            <a:srgbClr val="231F20"/>
                          </a:solidFill>
                          <a:latin typeface="Arial Narrow"/>
                          <a:ea typeface="+mn-ea"/>
                          <a:cs typeface="Arial Narrow"/>
                        </a:rPr>
                        <a:t>75°F (24°C)</a:t>
                      </a:r>
                    </a:p>
                  </a:txBody>
                  <a:tcPr marT="45730" marB="45730" horzOverflow="overflow">
                    <a:lnL cap="flat">
                      <a:noFill/>
                    </a:lnL>
                    <a:lnR w="12700" cap="flat" cmpd="sng" algn="ctr">
                      <a:noFill/>
                      <a:prstDash val="solid"/>
                      <a:round/>
                      <a:headEnd type="none" w="med" len="med"/>
                      <a:tailEnd type="none" w="med" len="med"/>
                    </a:lnR>
                    <a:lnT w="38100" cap="flat" cmpd="sng" algn="ctr">
                      <a:solidFill>
                        <a:srgbClr val="808080"/>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405102">
                <a:tc>
                  <a:txBody>
                    <a:bodyPr/>
                    <a:lstStyle/>
                    <a:p>
                      <a:pPr marL="0" marR="0" lvl="0" indent="0" algn="l" defTabSz="914400" rtl="0" eaLnBrk="1" fontAlgn="base" latinLnBrk="0" hangingPunct="1">
                        <a:lnSpc>
                          <a:spcPct val="100000"/>
                        </a:lnSpc>
                        <a:spcBef>
                          <a:spcPts val="0"/>
                        </a:spcBef>
                        <a:spcAft>
                          <a:spcPct val="0"/>
                        </a:spcAft>
                        <a:buClr>
                          <a:schemeClr val="accent1"/>
                        </a:buClr>
                        <a:buSzPct val="100000"/>
                        <a:buFont typeface="Arial"/>
                        <a:buNone/>
                        <a:tabLst/>
                      </a:pPr>
                      <a:r>
                        <a:rPr lang="en-US" sz="1800" b="1" i="0" kern="1200" dirty="0" smtClean="0">
                          <a:solidFill>
                            <a:schemeClr val="tx1"/>
                          </a:solidFill>
                          <a:latin typeface="Arial Narrow"/>
                          <a:ea typeface="+mn-ea"/>
                          <a:cs typeface="Arial Narrow"/>
                        </a:rPr>
                        <a:t>Water pH</a:t>
                      </a:r>
                      <a:endParaRPr lang="en-US" sz="1800" b="1"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pPr>
                      <a:r>
                        <a:rPr lang="en-US" sz="1800" b="0" i="0" kern="1200" dirty="0" smtClean="0">
                          <a:solidFill>
                            <a:srgbClr val="231F20"/>
                          </a:solidFill>
                          <a:latin typeface="Times New Roman"/>
                          <a:ea typeface="+mn-ea"/>
                          <a:cs typeface="Times New Roman"/>
                        </a:rPr>
                        <a:t>≤</a:t>
                      </a:r>
                      <a:r>
                        <a:rPr lang="en-US" sz="1800" b="0" i="0" kern="1200" dirty="0" smtClean="0">
                          <a:solidFill>
                            <a:srgbClr val="231F20"/>
                          </a:solidFill>
                          <a:latin typeface="Arial Narrow"/>
                          <a:ea typeface="+mn-ea"/>
                          <a:cs typeface="Arial Narrow"/>
                        </a:rPr>
                        <a:t>5 or </a:t>
                      </a:r>
                      <a:r>
                        <a:rPr kumimoji="0" lang="en-US" sz="1800" b="0" i="0" u="none" strike="noStrike" kern="1200" cap="none" normalizeH="0" baseline="0" dirty="0" smtClean="0">
                          <a:ln>
                            <a:noFill/>
                          </a:ln>
                          <a:solidFill>
                            <a:schemeClr val="tx1"/>
                          </a:solidFill>
                          <a:effectLst/>
                          <a:latin typeface="Arial Narrow"/>
                          <a:ea typeface="+mn-ea"/>
                          <a:cs typeface="Arial Narrow"/>
                        </a:rPr>
                        <a:t>a</a:t>
                      </a:r>
                      <a:r>
                        <a:rPr kumimoji="0" lang="en-US" sz="1800" b="0" i="0" u="none" strike="noStrike" cap="none" normalizeH="0" baseline="0" dirty="0" smtClean="0">
                          <a:ln>
                            <a:noFill/>
                          </a:ln>
                          <a:solidFill>
                            <a:schemeClr val="tx1"/>
                          </a:solidFill>
                          <a:effectLst/>
                          <a:latin typeface="Arial Narrow"/>
                          <a:cs typeface="Arial Narrow"/>
                        </a:rPr>
                        <a:t>s per manufacturer’s recommendations </a:t>
                      </a:r>
                      <a:endParaRPr lang="en-US" sz="1800" b="0"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defRPr/>
                      </a:pPr>
                      <a:r>
                        <a:rPr kumimoji="0" lang="en-US" sz="1800" b="0" i="0" u="none" strike="noStrike" cap="none" normalizeH="0" baseline="0" dirty="0" smtClean="0">
                          <a:ln>
                            <a:noFill/>
                          </a:ln>
                          <a:solidFill>
                            <a:schemeClr val="tx1"/>
                          </a:solidFill>
                          <a:effectLst/>
                          <a:latin typeface="Arial Narrow"/>
                          <a:cs typeface="Arial Narrow"/>
                        </a:rPr>
                        <a:t>As per manufacturer’s recommendations</a:t>
                      </a:r>
                      <a:endParaRPr lang="en-US" sz="1800" b="0"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405102">
                <a:tc>
                  <a:txBody>
                    <a:bodyPr/>
                    <a:lstStyle/>
                    <a:p>
                      <a:pPr marL="0" marR="0" lvl="0" indent="0" algn="l" defTabSz="914400" rtl="0" eaLnBrk="1" fontAlgn="base" latinLnBrk="0" hangingPunct="1">
                        <a:lnSpc>
                          <a:spcPct val="100000"/>
                        </a:lnSpc>
                        <a:spcBef>
                          <a:spcPts val="0"/>
                        </a:spcBef>
                        <a:spcAft>
                          <a:spcPct val="0"/>
                        </a:spcAft>
                        <a:buClr>
                          <a:schemeClr val="accent1"/>
                        </a:buClr>
                        <a:buSzPct val="100000"/>
                        <a:buFont typeface="Arial"/>
                        <a:buNone/>
                        <a:tabLst/>
                        <a:defRPr/>
                      </a:pPr>
                      <a:r>
                        <a:rPr lang="en-US" sz="1800" b="1" i="0" kern="1200" dirty="0" smtClean="0">
                          <a:solidFill>
                            <a:schemeClr val="tx1"/>
                          </a:solidFill>
                          <a:latin typeface="Arial Narrow"/>
                          <a:ea typeface="+mn-ea"/>
                          <a:cs typeface="Arial Narrow"/>
                        </a:rPr>
                        <a:t>Water hardness</a:t>
                      </a:r>
                      <a:endParaRPr lang="en-US" sz="1800" b="1"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defRPr/>
                      </a:pPr>
                      <a:r>
                        <a:rPr kumimoji="0" lang="en-US" sz="1800" b="0" i="0" u="none" strike="noStrike" cap="none" normalizeH="0" baseline="0" dirty="0" smtClean="0">
                          <a:ln>
                            <a:noFill/>
                          </a:ln>
                          <a:solidFill>
                            <a:schemeClr val="tx1"/>
                          </a:solidFill>
                          <a:effectLst/>
                          <a:latin typeface="Arial Narrow"/>
                          <a:cs typeface="Arial Narrow"/>
                        </a:rPr>
                        <a:t>As per manufacturer’s recommendations</a:t>
                      </a:r>
                      <a:endParaRPr lang="en-US" sz="1800" b="0"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defRPr/>
                      </a:pPr>
                      <a:r>
                        <a:rPr lang="en-US" sz="1800" b="0" i="0" kern="1200" dirty="0" smtClean="0">
                          <a:solidFill>
                            <a:srgbClr val="231F20"/>
                          </a:solidFill>
                          <a:latin typeface="Times New Roman"/>
                          <a:ea typeface="+mn-ea"/>
                          <a:cs typeface="Times New Roman"/>
                        </a:rPr>
                        <a:t>≤</a:t>
                      </a:r>
                      <a:r>
                        <a:rPr lang="en-US" sz="1800" b="0" i="0" kern="1200" dirty="0" smtClean="0">
                          <a:solidFill>
                            <a:srgbClr val="231F20"/>
                          </a:solidFill>
                          <a:latin typeface="Arial Narrow"/>
                          <a:ea typeface="+mn-ea"/>
                          <a:cs typeface="Arial Narrow"/>
                        </a:rPr>
                        <a:t>500 ppm or </a:t>
                      </a:r>
                      <a:r>
                        <a:rPr kumimoji="0" lang="en-US" sz="1800" b="0" i="0" u="none" strike="noStrike" kern="1200" cap="none" normalizeH="0" baseline="0" dirty="0" smtClean="0">
                          <a:ln>
                            <a:noFill/>
                          </a:ln>
                          <a:solidFill>
                            <a:schemeClr val="tx1"/>
                          </a:solidFill>
                          <a:effectLst/>
                          <a:latin typeface="Arial Narrow"/>
                          <a:ea typeface="+mn-ea"/>
                          <a:cs typeface="Arial Narrow"/>
                        </a:rPr>
                        <a:t>a</a:t>
                      </a:r>
                      <a:r>
                        <a:rPr kumimoji="0" lang="en-US" sz="1800" b="0" i="0" u="none" strike="noStrike" cap="none" normalizeH="0" baseline="0" dirty="0" smtClean="0">
                          <a:ln>
                            <a:noFill/>
                          </a:ln>
                          <a:solidFill>
                            <a:schemeClr val="tx1"/>
                          </a:solidFill>
                          <a:effectLst/>
                          <a:latin typeface="Arial Narrow"/>
                          <a:cs typeface="Arial Narrow"/>
                        </a:rPr>
                        <a:t>s per manufacturer’s recommendations</a:t>
                      </a:r>
                      <a:endParaRPr lang="en-US" sz="1800" b="0"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405102">
                <a:tc>
                  <a:txBody>
                    <a:bodyPr/>
                    <a:lstStyle/>
                    <a:p>
                      <a:pPr marL="0" marR="0" lvl="0" indent="0" algn="l" defTabSz="914400" rtl="0" eaLnBrk="1" fontAlgn="base" latinLnBrk="0" hangingPunct="1">
                        <a:lnSpc>
                          <a:spcPct val="100000"/>
                        </a:lnSpc>
                        <a:spcBef>
                          <a:spcPts val="0"/>
                        </a:spcBef>
                        <a:spcAft>
                          <a:spcPct val="0"/>
                        </a:spcAft>
                        <a:buClr>
                          <a:schemeClr val="accent1"/>
                        </a:buClr>
                        <a:buSzPct val="100000"/>
                        <a:buFont typeface="Arial"/>
                        <a:buNone/>
                        <a:tabLst/>
                        <a:defRPr/>
                      </a:pPr>
                      <a:r>
                        <a:rPr lang="en-US" sz="1800" b="1" i="0" kern="1200" dirty="0" smtClean="0">
                          <a:solidFill>
                            <a:schemeClr val="tx1"/>
                          </a:solidFill>
                          <a:latin typeface="Arial Narrow"/>
                          <a:ea typeface="+mn-ea"/>
                          <a:cs typeface="Arial Narrow"/>
                        </a:rPr>
                        <a:t>Sanitizer concentration range</a:t>
                      </a:r>
                      <a:endParaRPr lang="en-US" sz="1800" b="1"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defRPr/>
                      </a:pPr>
                      <a:r>
                        <a:rPr lang="en-US" sz="1800" b="0" i="0" kern="1200" dirty="0" smtClean="0">
                          <a:solidFill>
                            <a:srgbClr val="231F20"/>
                          </a:solidFill>
                          <a:latin typeface="Arial Narrow"/>
                          <a:ea typeface="+mn-ea"/>
                          <a:cs typeface="Arial Narrow"/>
                        </a:rPr>
                        <a:t>12.5–25 ppm</a:t>
                      </a: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defRPr/>
                      </a:pPr>
                      <a:r>
                        <a:rPr kumimoji="0" lang="en-US" sz="1800" b="0" i="0" u="none" strike="noStrike" cap="none" normalizeH="0" baseline="0" dirty="0" smtClean="0">
                          <a:ln>
                            <a:noFill/>
                          </a:ln>
                          <a:solidFill>
                            <a:schemeClr val="tx1"/>
                          </a:solidFill>
                          <a:effectLst/>
                          <a:latin typeface="Arial Narrow"/>
                          <a:cs typeface="Arial Narrow"/>
                        </a:rPr>
                        <a:t>As per manufacturer’s recommendations</a:t>
                      </a:r>
                      <a:endParaRPr lang="en-US" sz="1800" b="0"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394155">
                <a:tc>
                  <a:txBody>
                    <a:bodyPr/>
                    <a:lstStyle/>
                    <a:p>
                      <a:pPr marL="228600" marR="0" lvl="0" indent="-228600" algn="l" defTabSz="914400" rtl="0" eaLnBrk="1" fontAlgn="base" latinLnBrk="0" hangingPunct="1">
                        <a:lnSpc>
                          <a:spcPct val="100000"/>
                        </a:lnSpc>
                        <a:spcBef>
                          <a:spcPts val="0"/>
                        </a:spcBef>
                        <a:spcAft>
                          <a:spcPct val="0"/>
                        </a:spcAft>
                        <a:buClr>
                          <a:schemeClr val="accent1"/>
                        </a:buClr>
                        <a:buSzPct val="75000"/>
                        <a:buFont typeface="Wingdings" pitchFamily="2" charset="2"/>
                        <a:buNone/>
                        <a:tabLst/>
                        <a:defRPr/>
                      </a:pPr>
                      <a:r>
                        <a:rPr lang="en-US" sz="1800" b="1" i="0" kern="1200" dirty="0" smtClean="0">
                          <a:solidFill>
                            <a:schemeClr val="tx1"/>
                          </a:solidFill>
                          <a:latin typeface="Arial Narrow"/>
                          <a:ea typeface="+mn-ea"/>
                          <a:cs typeface="Arial Narrow"/>
                        </a:rPr>
                        <a:t>Sanitizer</a:t>
                      </a:r>
                      <a:r>
                        <a:rPr lang="en-US" sz="1800" b="1" i="0" kern="1200" baseline="0" dirty="0" smtClean="0">
                          <a:solidFill>
                            <a:schemeClr val="tx1"/>
                          </a:solidFill>
                          <a:latin typeface="Arial Narrow"/>
                          <a:ea typeface="+mn-ea"/>
                          <a:cs typeface="Arial Narrow"/>
                        </a:rPr>
                        <a:t> contact time</a:t>
                      </a:r>
                      <a:endParaRPr lang="en-US" sz="1800" b="1"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28600" marR="0" lvl="0" indent="-228600" algn="ctr" defTabSz="914400" rtl="0" eaLnBrk="1" fontAlgn="base" latinLnBrk="0" hangingPunct="1">
                        <a:lnSpc>
                          <a:spcPct val="100000"/>
                        </a:lnSpc>
                        <a:spcBef>
                          <a:spcPts val="0"/>
                        </a:spcBef>
                        <a:spcAft>
                          <a:spcPct val="0"/>
                        </a:spcAft>
                        <a:buClr>
                          <a:schemeClr val="accent1"/>
                        </a:buClr>
                        <a:buSzPct val="75000"/>
                        <a:buFont typeface="Wingdings" pitchFamily="2" charset="2"/>
                        <a:buNone/>
                        <a:tabLst/>
                        <a:defRPr/>
                      </a:pPr>
                      <a:r>
                        <a:rPr lang="en-US" sz="1800" b="0" i="0" kern="1200" dirty="0" smtClean="0">
                          <a:solidFill>
                            <a:srgbClr val="231F20"/>
                          </a:solidFill>
                          <a:latin typeface="Times New Roman"/>
                          <a:ea typeface="+mn-ea"/>
                          <a:cs typeface="Times New Roman"/>
                        </a:rPr>
                        <a:t>≥</a:t>
                      </a:r>
                      <a:r>
                        <a:rPr lang="en-US" sz="1800" b="0" i="0" kern="1200" dirty="0" smtClean="0">
                          <a:solidFill>
                            <a:srgbClr val="231F20"/>
                          </a:solidFill>
                          <a:latin typeface="Arial Narrow"/>
                          <a:ea typeface="+mn-ea"/>
                          <a:cs typeface="Arial Narrow"/>
                        </a:rPr>
                        <a:t>30 sec</a:t>
                      </a: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28600" marR="0" lvl="0" indent="-228600" algn="ctr" defTabSz="914400" rtl="0" eaLnBrk="1" fontAlgn="base" latinLnBrk="0" hangingPunct="1">
                        <a:lnSpc>
                          <a:spcPct val="100000"/>
                        </a:lnSpc>
                        <a:spcBef>
                          <a:spcPts val="0"/>
                        </a:spcBef>
                        <a:spcAft>
                          <a:spcPct val="0"/>
                        </a:spcAft>
                        <a:buClr>
                          <a:schemeClr val="accent1"/>
                        </a:buClr>
                        <a:buSzPct val="75000"/>
                        <a:buFont typeface="Wingdings" pitchFamily="2" charset="2"/>
                        <a:buNone/>
                        <a:tabLst/>
                        <a:defRPr/>
                      </a:pPr>
                      <a:r>
                        <a:rPr lang="en-US" sz="1800" b="0" i="0" kern="1200" dirty="0" smtClean="0">
                          <a:solidFill>
                            <a:srgbClr val="231F20"/>
                          </a:solidFill>
                          <a:latin typeface="Times New Roman"/>
                          <a:ea typeface="+mn-ea"/>
                          <a:cs typeface="Times New Roman"/>
                        </a:rPr>
                        <a:t>≥</a:t>
                      </a:r>
                      <a:r>
                        <a:rPr lang="en-US" sz="1800" b="0" i="0" kern="1200" dirty="0" smtClean="0">
                          <a:solidFill>
                            <a:srgbClr val="231F20"/>
                          </a:solidFill>
                          <a:latin typeface="Arial Narrow"/>
                          <a:ea typeface="+mn-ea"/>
                          <a:cs typeface="Arial Narrow"/>
                        </a:rPr>
                        <a:t>30 sec</a:t>
                      </a: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bl>
          </a:graphicData>
        </a:graphic>
      </p:graphicFrame>
      <p:sp>
        <p:nvSpPr>
          <p:cNvPr id="4" name="Rectangle 2"/>
          <p:cNvSpPr txBox="1">
            <a:spLocks noChangeArrowheads="1"/>
          </p:cNvSpPr>
          <p:nvPr/>
        </p:nvSpPr>
        <p:spPr>
          <a:xfrm>
            <a:off x="393192" y="158750"/>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eaLnBrk="1" hangingPunct="1">
              <a:defRPr/>
            </a:pPr>
            <a:r>
              <a:rPr lang="en-US" smtClean="0">
                <a:latin typeface="Arial Narrow" charset="0"/>
                <a:cs typeface="+mj-cs"/>
              </a:rPr>
              <a:t>Guidelines for the Effective Use of Sanitizers</a:t>
            </a:r>
            <a:endParaRPr lang="en-US" dirty="0">
              <a:latin typeface="Arial Narrow" charset="0"/>
              <a:cs typeface="+mj-cs"/>
            </a:endParaRPr>
          </a:p>
        </p:txBody>
      </p:sp>
    </p:spTree>
    <p:extLst>
      <p:ext uri="{BB962C8B-B14F-4D97-AF65-F5344CB8AC3E}">
        <p14:creationId xmlns:p14="http://schemas.microsoft.com/office/powerpoint/2010/main" val="983927022"/>
      </p:ext>
    </p:extLst>
  </p:cSld>
  <p:clrMapOvr>
    <a:masterClrMapping/>
  </p:clrMapOvr>
  <p:timing>
    <p:tnLst>
      <p:par>
        <p:cTn xmlns:p14="http://schemas.microsoft.com/office/powerpoint/2010/mai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2"/>
          <p:cNvSpPr txBox="1">
            <a:spLocks noChangeArrowheads="1"/>
          </p:cNvSpPr>
          <p:nvPr/>
        </p:nvSpPr>
        <p:spPr bwMode="auto">
          <a:xfrm>
            <a:off x="393192" y="1143000"/>
            <a:ext cx="82407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spcBef>
                <a:spcPct val="30000"/>
              </a:spcBef>
              <a:defRPr/>
            </a:pPr>
            <a:r>
              <a:rPr lang="en-US" sz="2400" dirty="0" smtClean="0">
                <a:solidFill>
                  <a:srgbClr val="005CAB"/>
                </a:solidFill>
                <a:latin typeface="+mj-lt"/>
                <a:ea typeface="+mn-ea"/>
                <a:cs typeface="+mn-cs"/>
              </a:rPr>
              <a:t>How to clean and sanitize</a:t>
            </a:r>
            <a:r>
              <a:rPr lang="en-US" sz="2400" dirty="0" smtClean="0">
                <a:solidFill>
                  <a:srgbClr val="000000"/>
                </a:solidFill>
                <a:ea typeface="+mn-ea"/>
                <a:cs typeface="Times New Roman" pitchFamily="18" charset="0"/>
              </a:rPr>
              <a:t>      </a:t>
            </a:r>
          </a:p>
        </p:txBody>
      </p:sp>
      <p:sp>
        <p:nvSpPr>
          <p:cNvPr id="268291" name="Text Box 3"/>
          <p:cNvSpPr txBox="1">
            <a:spLocks noChangeArrowheads="1"/>
          </p:cNvSpPr>
          <p:nvPr/>
        </p:nvSpPr>
        <p:spPr bwMode="auto">
          <a:xfrm>
            <a:off x="1400175" y="3115621"/>
            <a:ext cx="1968500" cy="956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anchor="ctr">
            <a:spAutoFit/>
          </a:bodyPr>
          <a:lstStyle>
            <a:lvl1pPr marL="231775" indent="-231775" eaLnBrk="0" hangingPunct="0">
              <a:tabLst>
                <a:tab pos="228600" algn="l"/>
              </a:tabLst>
              <a:defRPr sz="3200" b="1">
                <a:solidFill>
                  <a:srgbClr val="FFFFFF"/>
                </a:solidFill>
                <a:latin typeface="Arial" charset="0"/>
                <a:ea typeface="ＭＳ Ｐゴシック" charset="0"/>
              </a:defRPr>
            </a:lvl1pPr>
            <a:lvl2pPr marL="742950" indent="-285750" eaLnBrk="0" hangingPunct="0">
              <a:tabLst>
                <a:tab pos="228600" algn="l"/>
              </a:tabLst>
              <a:defRPr sz="3200" b="1">
                <a:solidFill>
                  <a:srgbClr val="FFFFFF"/>
                </a:solidFill>
                <a:latin typeface="Arial" charset="0"/>
                <a:ea typeface="ＭＳ Ｐゴシック" charset="0"/>
              </a:defRPr>
            </a:lvl2pPr>
            <a:lvl3pPr marL="1143000" indent="-228600" eaLnBrk="0" hangingPunct="0">
              <a:tabLst>
                <a:tab pos="228600" algn="l"/>
              </a:tabLst>
              <a:defRPr sz="3200" b="1">
                <a:solidFill>
                  <a:srgbClr val="FFFFFF"/>
                </a:solidFill>
                <a:latin typeface="Arial" charset="0"/>
                <a:ea typeface="ＭＳ Ｐゴシック" charset="0"/>
              </a:defRPr>
            </a:lvl3pPr>
            <a:lvl4pPr marL="1600200" indent="-228600" eaLnBrk="0" hangingPunct="0">
              <a:tabLst>
                <a:tab pos="228600" algn="l"/>
              </a:tabLst>
              <a:defRPr sz="3200" b="1">
                <a:solidFill>
                  <a:srgbClr val="FFFFFF"/>
                </a:solidFill>
                <a:latin typeface="Arial" charset="0"/>
                <a:ea typeface="ＭＳ Ｐゴシック" charset="0"/>
              </a:defRPr>
            </a:lvl4pPr>
            <a:lvl5pPr marL="2057400" indent="-228600" eaLnBrk="0" hangingPunct="0">
              <a:tabLst>
                <a:tab pos="228600" algn="l"/>
              </a:tabLst>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9pPr>
          </a:lstStyle>
          <a:p>
            <a:pPr marL="347472" indent="-347472">
              <a:spcBef>
                <a:spcPts val="0"/>
              </a:spcBef>
              <a:buFont typeface="+mj-lt"/>
              <a:buAutoNum type="arabicPeriod"/>
              <a:defRPr/>
            </a:pPr>
            <a:r>
              <a:rPr lang="en-US" sz="1800" spc="-40" dirty="0" smtClean="0">
                <a:solidFill>
                  <a:schemeClr val="accent3"/>
                </a:solidFill>
                <a:latin typeface="+mj-lt"/>
                <a:cs typeface="+mn-cs"/>
              </a:rPr>
              <a:t>Scrape or remove food bits from </a:t>
            </a:r>
            <a:br>
              <a:rPr lang="en-US" sz="1800" spc="-40" dirty="0" smtClean="0">
                <a:solidFill>
                  <a:schemeClr val="accent3"/>
                </a:solidFill>
                <a:latin typeface="+mj-lt"/>
                <a:cs typeface="+mn-cs"/>
              </a:rPr>
            </a:br>
            <a:r>
              <a:rPr lang="en-US" sz="1800" spc="-40" dirty="0" smtClean="0">
                <a:solidFill>
                  <a:schemeClr val="accent3"/>
                </a:solidFill>
                <a:latin typeface="+mj-lt"/>
                <a:cs typeface="+mn-cs"/>
              </a:rPr>
              <a:t>the surface. </a:t>
            </a:r>
            <a:endParaRPr lang="en-US" sz="1800" spc="-40" dirty="0" smtClean="0">
              <a:solidFill>
                <a:schemeClr val="accent3"/>
              </a:solidFill>
              <a:latin typeface="+mj-lt"/>
              <a:cs typeface="Times New Roman" charset="0"/>
            </a:endParaRPr>
          </a:p>
        </p:txBody>
      </p:sp>
      <p:sp>
        <p:nvSpPr>
          <p:cNvPr id="268292" name="Text Box 4"/>
          <p:cNvSpPr txBox="1">
            <a:spLocks noChangeArrowheads="1"/>
          </p:cNvSpPr>
          <p:nvPr/>
        </p:nvSpPr>
        <p:spPr bwMode="auto">
          <a:xfrm>
            <a:off x="5792788" y="3115621"/>
            <a:ext cx="22161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anchor="ctr">
            <a:spAutoFit/>
          </a:bodyPr>
          <a:lstStyle>
            <a:lvl1pPr eaLnBrk="0" hangingPunct="0">
              <a:tabLst>
                <a:tab pos="228600" algn="l"/>
              </a:tabLst>
              <a:defRPr sz="3200" b="1">
                <a:solidFill>
                  <a:srgbClr val="FFFFFF"/>
                </a:solidFill>
                <a:latin typeface="Arial" charset="0"/>
                <a:ea typeface="ＭＳ Ｐゴシック" charset="0"/>
              </a:defRPr>
            </a:lvl1pPr>
            <a:lvl2pPr marL="742950" indent="-285750" eaLnBrk="0" hangingPunct="0">
              <a:tabLst>
                <a:tab pos="228600" algn="l"/>
              </a:tabLst>
              <a:defRPr sz="3200" b="1">
                <a:solidFill>
                  <a:srgbClr val="FFFFFF"/>
                </a:solidFill>
                <a:latin typeface="Arial" charset="0"/>
                <a:ea typeface="ＭＳ Ｐゴシック" charset="0"/>
              </a:defRPr>
            </a:lvl2pPr>
            <a:lvl3pPr marL="1143000" indent="-228600" eaLnBrk="0" hangingPunct="0">
              <a:tabLst>
                <a:tab pos="228600" algn="l"/>
              </a:tabLst>
              <a:defRPr sz="3200" b="1">
                <a:solidFill>
                  <a:srgbClr val="FFFFFF"/>
                </a:solidFill>
                <a:latin typeface="Arial" charset="0"/>
                <a:ea typeface="ＭＳ Ｐゴシック" charset="0"/>
              </a:defRPr>
            </a:lvl3pPr>
            <a:lvl4pPr marL="1600200" indent="-228600" eaLnBrk="0" hangingPunct="0">
              <a:tabLst>
                <a:tab pos="228600" algn="l"/>
              </a:tabLst>
              <a:defRPr sz="3200" b="1">
                <a:solidFill>
                  <a:srgbClr val="FFFFFF"/>
                </a:solidFill>
                <a:latin typeface="Arial" charset="0"/>
                <a:ea typeface="ＭＳ Ｐゴシック" charset="0"/>
              </a:defRPr>
            </a:lvl4pPr>
            <a:lvl5pPr marL="2057400" indent="-228600" eaLnBrk="0" hangingPunct="0">
              <a:tabLst>
                <a:tab pos="228600" algn="l"/>
              </a:tabLst>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9pPr>
          </a:lstStyle>
          <a:p>
            <a:pPr marL="347472" indent="-347472">
              <a:spcBef>
                <a:spcPts val="0"/>
              </a:spcBef>
              <a:buFont typeface="+mj-lt"/>
              <a:buAutoNum type="arabicPeriod" startAt="3"/>
              <a:defRPr/>
            </a:pPr>
            <a:r>
              <a:rPr lang="en-US" sz="1800" dirty="0" smtClean="0">
                <a:solidFill>
                  <a:schemeClr val="accent3"/>
                </a:solidFill>
                <a:latin typeface="+mj-lt"/>
                <a:cs typeface="+mn-cs"/>
              </a:rPr>
              <a:t>Rinse the surface. </a:t>
            </a:r>
            <a:endParaRPr lang="en-US" sz="1800" dirty="0" smtClean="0">
              <a:solidFill>
                <a:schemeClr val="accent3"/>
              </a:solidFill>
              <a:latin typeface="+mj-lt"/>
              <a:cs typeface="Times New Roman" charset="0"/>
            </a:endParaRPr>
          </a:p>
        </p:txBody>
      </p:sp>
      <p:sp>
        <p:nvSpPr>
          <p:cNvPr id="268293" name="Text Box 5"/>
          <p:cNvSpPr txBox="1">
            <a:spLocks noChangeArrowheads="1"/>
          </p:cNvSpPr>
          <p:nvPr/>
        </p:nvSpPr>
        <p:spPr bwMode="auto">
          <a:xfrm>
            <a:off x="2488673" y="5289793"/>
            <a:ext cx="19685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anchor="ctr">
            <a:spAutoFit/>
          </a:bodyPr>
          <a:lstStyle>
            <a:lvl1pPr eaLnBrk="0" hangingPunct="0">
              <a:tabLst>
                <a:tab pos="228600" algn="l"/>
              </a:tabLst>
              <a:defRPr sz="3200" b="1">
                <a:solidFill>
                  <a:srgbClr val="FFFFFF"/>
                </a:solidFill>
                <a:latin typeface="Arial" charset="0"/>
                <a:ea typeface="ＭＳ Ｐゴシック" charset="0"/>
              </a:defRPr>
            </a:lvl1pPr>
            <a:lvl2pPr marL="742950" indent="-285750" eaLnBrk="0" hangingPunct="0">
              <a:tabLst>
                <a:tab pos="228600" algn="l"/>
              </a:tabLst>
              <a:defRPr sz="3200" b="1">
                <a:solidFill>
                  <a:srgbClr val="FFFFFF"/>
                </a:solidFill>
                <a:latin typeface="Arial" charset="0"/>
                <a:ea typeface="ＭＳ Ｐゴシック" charset="0"/>
              </a:defRPr>
            </a:lvl2pPr>
            <a:lvl3pPr marL="1143000" indent="-228600" eaLnBrk="0" hangingPunct="0">
              <a:tabLst>
                <a:tab pos="228600" algn="l"/>
              </a:tabLst>
              <a:defRPr sz="3200" b="1">
                <a:solidFill>
                  <a:srgbClr val="FFFFFF"/>
                </a:solidFill>
                <a:latin typeface="Arial" charset="0"/>
                <a:ea typeface="ＭＳ Ｐゴシック" charset="0"/>
              </a:defRPr>
            </a:lvl3pPr>
            <a:lvl4pPr marL="1600200" indent="-228600" eaLnBrk="0" hangingPunct="0">
              <a:tabLst>
                <a:tab pos="228600" algn="l"/>
              </a:tabLst>
              <a:defRPr sz="3200" b="1">
                <a:solidFill>
                  <a:srgbClr val="FFFFFF"/>
                </a:solidFill>
                <a:latin typeface="Arial" charset="0"/>
                <a:ea typeface="ＭＳ Ｐゴシック" charset="0"/>
              </a:defRPr>
            </a:lvl4pPr>
            <a:lvl5pPr marL="2057400" indent="-228600" eaLnBrk="0" hangingPunct="0">
              <a:tabLst>
                <a:tab pos="228600" algn="l"/>
              </a:tabLst>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9pPr>
          </a:lstStyle>
          <a:p>
            <a:pPr marL="347472" indent="-347472">
              <a:spcBef>
                <a:spcPts val="0"/>
              </a:spcBef>
              <a:buFont typeface="+mj-lt"/>
              <a:buAutoNum type="arabicPeriod" startAt="4"/>
              <a:defRPr/>
            </a:pPr>
            <a:r>
              <a:rPr lang="en-US" sz="1800" dirty="0" smtClean="0">
                <a:solidFill>
                  <a:schemeClr val="accent3"/>
                </a:solidFill>
                <a:latin typeface="+mj-lt"/>
                <a:cs typeface="+mn-cs"/>
              </a:rPr>
              <a:t>Sanitize the surface. </a:t>
            </a:r>
            <a:endParaRPr lang="en-US" sz="1800" dirty="0" smtClean="0">
              <a:solidFill>
                <a:schemeClr val="accent3"/>
              </a:solidFill>
              <a:latin typeface="+mj-lt"/>
              <a:cs typeface="Times New Roman" charset="0"/>
            </a:endParaRPr>
          </a:p>
        </p:txBody>
      </p:sp>
      <p:sp>
        <p:nvSpPr>
          <p:cNvPr id="268294" name="Text Box 6"/>
          <p:cNvSpPr txBox="1">
            <a:spLocks noChangeArrowheads="1"/>
          </p:cNvSpPr>
          <p:nvPr/>
        </p:nvSpPr>
        <p:spPr bwMode="auto">
          <a:xfrm>
            <a:off x="4692123" y="5289793"/>
            <a:ext cx="195897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anchor="ctr">
            <a:spAutoFit/>
          </a:bodyPr>
          <a:lstStyle>
            <a:lvl1pPr marL="177800" indent="-177800" eaLnBrk="0" hangingPunct="0">
              <a:tabLst>
                <a:tab pos="228600" algn="l"/>
              </a:tabLst>
              <a:defRPr sz="3200" b="1">
                <a:solidFill>
                  <a:srgbClr val="FFFFFF"/>
                </a:solidFill>
                <a:latin typeface="Arial" charset="0"/>
                <a:ea typeface="ＭＳ Ｐゴシック" charset="0"/>
              </a:defRPr>
            </a:lvl1pPr>
            <a:lvl2pPr marL="742950" indent="-285750" eaLnBrk="0" hangingPunct="0">
              <a:tabLst>
                <a:tab pos="228600" algn="l"/>
              </a:tabLst>
              <a:defRPr sz="3200" b="1">
                <a:solidFill>
                  <a:srgbClr val="FFFFFF"/>
                </a:solidFill>
                <a:latin typeface="Arial" charset="0"/>
                <a:ea typeface="ＭＳ Ｐゴシック" charset="0"/>
              </a:defRPr>
            </a:lvl2pPr>
            <a:lvl3pPr marL="1143000" indent="-228600" eaLnBrk="0" hangingPunct="0">
              <a:tabLst>
                <a:tab pos="228600" algn="l"/>
              </a:tabLst>
              <a:defRPr sz="3200" b="1">
                <a:solidFill>
                  <a:srgbClr val="FFFFFF"/>
                </a:solidFill>
                <a:latin typeface="Arial" charset="0"/>
                <a:ea typeface="ＭＳ Ｐゴシック" charset="0"/>
              </a:defRPr>
            </a:lvl3pPr>
            <a:lvl4pPr marL="1600200" indent="-228600" eaLnBrk="0" hangingPunct="0">
              <a:tabLst>
                <a:tab pos="228600" algn="l"/>
              </a:tabLst>
              <a:defRPr sz="3200" b="1">
                <a:solidFill>
                  <a:srgbClr val="FFFFFF"/>
                </a:solidFill>
                <a:latin typeface="Arial" charset="0"/>
                <a:ea typeface="ＭＳ Ｐゴシック" charset="0"/>
              </a:defRPr>
            </a:lvl4pPr>
            <a:lvl5pPr marL="2057400" indent="-228600" eaLnBrk="0" hangingPunct="0">
              <a:tabLst>
                <a:tab pos="228600" algn="l"/>
              </a:tabLst>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9pPr>
          </a:lstStyle>
          <a:p>
            <a:pPr marL="347472" indent="-347472">
              <a:spcBef>
                <a:spcPts val="0"/>
              </a:spcBef>
              <a:buFont typeface="+mj-lt"/>
              <a:buAutoNum type="arabicPeriod" startAt="5"/>
              <a:defRPr/>
            </a:pPr>
            <a:r>
              <a:rPr lang="en-US" sz="1800" dirty="0" smtClean="0">
                <a:solidFill>
                  <a:schemeClr val="accent3"/>
                </a:solidFill>
                <a:latin typeface="+mj-lt"/>
                <a:cs typeface="+mn-cs"/>
              </a:rPr>
              <a:t>Allow the surface to air-dry</a:t>
            </a:r>
            <a:endParaRPr lang="en-US" sz="1800" dirty="0" smtClean="0">
              <a:solidFill>
                <a:schemeClr val="accent3"/>
              </a:solidFill>
              <a:latin typeface="+mj-lt"/>
              <a:cs typeface="Times New Roman" charset="0"/>
            </a:endParaRPr>
          </a:p>
        </p:txBody>
      </p:sp>
      <p:sp>
        <p:nvSpPr>
          <p:cNvPr id="268295"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How and When to Clean and Sanitize</a:t>
            </a:r>
          </a:p>
        </p:txBody>
      </p:sp>
      <p:sp>
        <p:nvSpPr>
          <p:cNvPr id="268296" name="Text Box 8"/>
          <p:cNvSpPr txBox="1">
            <a:spLocks noChangeArrowheads="1"/>
          </p:cNvSpPr>
          <p:nvPr/>
        </p:nvSpPr>
        <p:spPr bwMode="auto">
          <a:xfrm>
            <a:off x="3603625" y="3115621"/>
            <a:ext cx="21891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anchor="ctr">
            <a:spAutoFit/>
          </a:bodyPr>
          <a:lstStyle>
            <a:lvl1pPr eaLnBrk="0" hangingPunct="0">
              <a:tabLst>
                <a:tab pos="228600" algn="l"/>
              </a:tabLst>
              <a:defRPr sz="3200" b="1">
                <a:solidFill>
                  <a:srgbClr val="FFFFFF"/>
                </a:solidFill>
                <a:latin typeface="Arial" charset="0"/>
                <a:ea typeface="ＭＳ Ｐゴシック" charset="0"/>
              </a:defRPr>
            </a:lvl1pPr>
            <a:lvl2pPr marL="742950" indent="-285750" eaLnBrk="0" hangingPunct="0">
              <a:tabLst>
                <a:tab pos="228600" algn="l"/>
              </a:tabLst>
              <a:defRPr sz="3200" b="1">
                <a:solidFill>
                  <a:srgbClr val="FFFFFF"/>
                </a:solidFill>
                <a:latin typeface="Arial" charset="0"/>
                <a:ea typeface="ＭＳ Ｐゴシック" charset="0"/>
              </a:defRPr>
            </a:lvl2pPr>
            <a:lvl3pPr marL="1143000" indent="-228600" eaLnBrk="0" hangingPunct="0">
              <a:tabLst>
                <a:tab pos="228600" algn="l"/>
              </a:tabLst>
              <a:defRPr sz="3200" b="1">
                <a:solidFill>
                  <a:srgbClr val="FFFFFF"/>
                </a:solidFill>
                <a:latin typeface="Arial" charset="0"/>
                <a:ea typeface="ＭＳ Ｐゴシック" charset="0"/>
              </a:defRPr>
            </a:lvl3pPr>
            <a:lvl4pPr marL="1600200" indent="-228600" eaLnBrk="0" hangingPunct="0">
              <a:tabLst>
                <a:tab pos="228600" algn="l"/>
              </a:tabLst>
              <a:defRPr sz="3200" b="1">
                <a:solidFill>
                  <a:srgbClr val="FFFFFF"/>
                </a:solidFill>
                <a:latin typeface="Arial" charset="0"/>
                <a:ea typeface="ＭＳ Ｐゴシック" charset="0"/>
              </a:defRPr>
            </a:lvl4pPr>
            <a:lvl5pPr marL="2057400" indent="-228600" eaLnBrk="0" hangingPunct="0">
              <a:tabLst>
                <a:tab pos="228600" algn="l"/>
              </a:tabLst>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9pPr>
          </a:lstStyle>
          <a:p>
            <a:pPr marL="347472" indent="-347472">
              <a:spcBef>
                <a:spcPts val="0"/>
              </a:spcBef>
              <a:buFont typeface="+mj-lt"/>
              <a:buAutoNum type="arabicPeriod" startAt="2"/>
              <a:defRPr/>
            </a:pPr>
            <a:r>
              <a:rPr lang="en-US" sz="1800" dirty="0" smtClean="0">
                <a:solidFill>
                  <a:schemeClr val="accent3"/>
                </a:solidFill>
                <a:latin typeface="+mj-lt"/>
                <a:cs typeface="+mn-cs"/>
              </a:rPr>
              <a:t>Wash the surface. </a:t>
            </a:r>
            <a:endParaRPr lang="en-US" sz="1800" dirty="0" smtClean="0">
              <a:solidFill>
                <a:schemeClr val="accent3"/>
              </a:solidFill>
              <a:latin typeface="+mj-lt"/>
              <a:cs typeface="Times New Roman" charset="0"/>
            </a:endParaRPr>
          </a:p>
        </p:txBody>
      </p:sp>
      <p:sp>
        <p:nvSpPr>
          <p:cNvPr id="268297" name="Text Box 24"/>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10-12</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3625" y="2080975"/>
            <a:ext cx="1958974" cy="1023700"/>
          </a:xfrm>
          <a:prstGeom prst="rect">
            <a:avLst/>
          </a:prstGeom>
        </p:spPr>
      </p:pic>
      <p:pic>
        <p:nvPicPr>
          <p:cNvPr id="16" name="Picture 15" descr="6e_c10_04_cleanup_01.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9700" y="2080975"/>
            <a:ext cx="1958975" cy="1023700"/>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92788" y="2081788"/>
            <a:ext cx="1958975" cy="1022073"/>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93824" y="4253700"/>
            <a:ext cx="1955573" cy="1023700"/>
          </a:xfrm>
          <a:prstGeom prst="rect">
            <a:avLst/>
          </a:prstGeom>
        </p:spPr>
      </p:pic>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98198" y="4253700"/>
            <a:ext cx="1958974" cy="1023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3"/>
          <p:cNvSpPr>
            <a:spLocks noGrp="1" noChangeArrowheads="1"/>
          </p:cNvSpPr>
          <p:nvPr>
            <p:ph type="body" idx="1"/>
          </p:nvPr>
        </p:nvSpPr>
        <p:spPr>
          <a:xfrm>
            <a:off x="393192" y="1143000"/>
            <a:ext cx="4071938" cy="4843310"/>
          </a:xfrm>
        </p:spPr>
        <p:txBody>
          <a:bodyPr/>
          <a:lstStyle/>
          <a:p>
            <a:pPr marL="0" indent="0" eaLnBrk="1" hangingPunct="1">
              <a:defRPr/>
            </a:pPr>
            <a:r>
              <a:rPr lang="en-US" dirty="0">
                <a:latin typeface="Arial Narrow" charset="0"/>
                <a:cs typeface="+mn-cs"/>
              </a:rPr>
              <a:t>Food-contact surfaces must be cleaned and sanitized: </a:t>
            </a:r>
          </a:p>
          <a:p>
            <a:pPr lvl="1" eaLnBrk="1" hangingPunct="1">
              <a:defRPr/>
            </a:pPr>
            <a:r>
              <a:rPr lang="en-US" dirty="0">
                <a:latin typeface="Arial Narrow" charset="0"/>
              </a:rPr>
              <a:t>After they are used</a:t>
            </a:r>
          </a:p>
          <a:p>
            <a:pPr lvl="1" eaLnBrk="1" hangingPunct="1">
              <a:defRPr/>
            </a:pPr>
            <a:r>
              <a:rPr lang="en-US" dirty="0">
                <a:latin typeface="Arial Narrow" charset="0"/>
              </a:rPr>
              <a:t>Before working with a different type of food</a:t>
            </a:r>
          </a:p>
          <a:p>
            <a:pPr lvl="1" eaLnBrk="1" hangingPunct="1">
              <a:defRPr/>
            </a:pPr>
            <a:r>
              <a:rPr lang="en-US" dirty="0">
                <a:latin typeface="Arial Narrow" charset="0"/>
              </a:rPr>
              <a:t>Any time a task was interrupted and the items may have been contaminated</a:t>
            </a:r>
          </a:p>
          <a:p>
            <a:pPr lvl="1" eaLnBrk="1" hangingPunct="1">
              <a:defRPr/>
            </a:pPr>
            <a:r>
              <a:rPr lang="en-US" dirty="0">
                <a:latin typeface="Arial Narrow" charset="0"/>
              </a:rPr>
              <a:t>After four hours if the items are in constant use </a:t>
            </a:r>
          </a:p>
        </p:txBody>
      </p:sp>
      <p:sp>
        <p:nvSpPr>
          <p:cNvPr id="269315"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How and When to Clean and Sanitize</a:t>
            </a:r>
          </a:p>
        </p:txBody>
      </p:sp>
      <p:sp>
        <p:nvSpPr>
          <p:cNvPr id="269316"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10-13</a:t>
            </a:r>
          </a:p>
        </p:txBody>
      </p:sp>
      <p:pic>
        <p:nvPicPr>
          <p:cNvPr id="2" name="Picture 1" descr="6e_c10_1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3"/>
          <p:cNvSpPr>
            <a:spLocks noGrp="1" noChangeArrowheads="1"/>
          </p:cNvSpPr>
          <p:nvPr>
            <p:ph type="body" idx="1"/>
          </p:nvPr>
        </p:nvSpPr>
        <p:spPr>
          <a:xfrm>
            <a:off x="393192" y="1143000"/>
            <a:ext cx="5871003" cy="3565525"/>
          </a:xfrm>
        </p:spPr>
        <p:txBody>
          <a:bodyPr/>
          <a:lstStyle/>
          <a:p>
            <a:pPr marL="0" indent="0" eaLnBrk="1" hangingPunct="1">
              <a:defRPr/>
            </a:pPr>
            <a:r>
              <a:rPr lang="en-US" dirty="0">
                <a:latin typeface="Arial Narrow" charset="0"/>
                <a:cs typeface="+mn-cs"/>
              </a:rPr>
              <a:t>Cleaning and Sanitizing Stationary Equipment: </a:t>
            </a:r>
          </a:p>
          <a:p>
            <a:pPr lvl="1" eaLnBrk="1" hangingPunct="1">
              <a:defRPr/>
            </a:pPr>
            <a:r>
              <a:rPr lang="en-US" dirty="0">
                <a:latin typeface="Arial Narrow" charset="0"/>
              </a:rPr>
              <a:t>Unplug the equipment</a:t>
            </a:r>
          </a:p>
          <a:p>
            <a:pPr lvl="1" eaLnBrk="1" hangingPunct="1">
              <a:defRPr/>
            </a:pPr>
            <a:r>
              <a:rPr lang="en-US" dirty="0">
                <a:latin typeface="Arial Narrow" charset="0"/>
              </a:rPr>
              <a:t>Take the removable parts off the equipment</a:t>
            </a:r>
          </a:p>
          <a:p>
            <a:pPr lvl="2" eaLnBrk="1" hangingPunct="1">
              <a:defRPr/>
            </a:pPr>
            <a:r>
              <a:rPr lang="en-US" dirty="0">
                <a:latin typeface="Arial Narrow" charset="0"/>
              </a:rPr>
              <a:t>Wash, rinse, and sanitize them by hand or run the parts through a dishwasher if allowed</a:t>
            </a:r>
          </a:p>
          <a:p>
            <a:pPr lvl="1" eaLnBrk="1" hangingPunct="1">
              <a:defRPr/>
            </a:pPr>
            <a:r>
              <a:rPr lang="en-US" dirty="0">
                <a:latin typeface="Arial Narrow" charset="0"/>
              </a:rPr>
              <a:t>Scrape or remove food from the equipment surfaces</a:t>
            </a:r>
          </a:p>
          <a:p>
            <a:pPr lvl="1" eaLnBrk="1" hangingPunct="1">
              <a:defRPr/>
            </a:pPr>
            <a:r>
              <a:rPr lang="en-US" dirty="0">
                <a:latin typeface="Arial Narrow" charset="0"/>
              </a:rPr>
              <a:t>Wash the equipment surfaces</a:t>
            </a:r>
          </a:p>
        </p:txBody>
      </p:sp>
      <p:sp>
        <p:nvSpPr>
          <p:cNvPr id="270339"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How and When to Clean and Sanitize</a:t>
            </a:r>
          </a:p>
        </p:txBody>
      </p:sp>
      <p:sp>
        <p:nvSpPr>
          <p:cNvPr id="270340"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10-14</a:t>
            </a:r>
          </a:p>
        </p:txBody>
      </p:sp>
      <p:pic>
        <p:nvPicPr>
          <p:cNvPr id="2" name="Picture 1" descr="6e_c10_05_cleaningslicer_r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88608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xmlns:p14="http://schemas.microsoft.com/office/powerpoint/2010/mai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3"/>
          <p:cNvSpPr>
            <a:spLocks noGrp="1" noChangeArrowheads="1"/>
          </p:cNvSpPr>
          <p:nvPr>
            <p:ph type="body" idx="1"/>
          </p:nvPr>
        </p:nvSpPr>
        <p:spPr>
          <a:xfrm>
            <a:off x="393192" y="1143000"/>
            <a:ext cx="5871003" cy="3535044"/>
          </a:xfrm>
        </p:spPr>
        <p:txBody>
          <a:bodyPr/>
          <a:lstStyle/>
          <a:p>
            <a:pPr marL="0" indent="0" eaLnBrk="1" hangingPunct="1">
              <a:defRPr/>
            </a:pPr>
            <a:r>
              <a:rPr lang="en-US" dirty="0">
                <a:latin typeface="Arial Narrow" charset="0"/>
                <a:cs typeface="+mn-cs"/>
              </a:rPr>
              <a:t>Cleaning and Sanitizing Stationary Equipment: </a:t>
            </a:r>
            <a:r>
              <a:rPr lang="en-US" sz="1800" i="1" dirty="0">
                <a:latin typeface="Arial Narrow" charset="0"/>
                <a:cs typeface="+mn-cs"/>
              </a:rPr>
              <a:t>continued</a:t>
            </a:r>
          </a:p>
          <a:p>
            <a:pPr lvl="1" eaLnBrk="1" hangingPunct="1">
              <a:defRPr/>
            </a:pPr>
            <a:r>
              <a:rPr lang="en-US" dirty="0">
                <a:latin typeface="Arial Narrow" charset="0"/>
              </a:rPr>
              <a:t>Rinse the equipment surfaces with clean water</a:t>
            </a:r>
          </a:p>
          <a:p>
            <a:pPr lvl="1" eaLnBrk="1" hangingPunct="1">
              <a:defRPr/>
            </a:pPr>
            <a:r>
              <a:rPr lang="en-US" dirty="0">
                <a:latin typeface="Arial Narrow" charset="0"/>
              </a:rPr>
              <a:t>Sanitize the equipment surfaces</a:t>
            </a:r>
          </a:p>
          <a:p>
            <a:pPr lvl="2" eaLnBrk="1" hangingPunct="1">
              <a:defRPr/>
            </a:pPr>
            <a:r>
              <a:rPr lang="en-US" dirty="0">
                <a:latin typeface="Arial Narrow" charset="0"/>
              </a:rPr>
              <a:t>Make sure the sanitizer comes in contact with each surface</a:t>
            </a:r>
          </a:p>
          <a:p>
            <a:pPr lvl="1" eaLnBrk="1" hangingPunct="1">
              <a:defRPr/>
            </a:pPr>
            <a:r>
              <a:rPr lang="en-US" dirty="0">
                <a:latin typeface="Arial Narrow" charset="0"/>
              </a:rPr>
              <a:t>Allow all surfaces to air-dry.</a:t>
            </a:r>
          </a:p>
          <a:p>
            <a:pPr lvl="1" eaLnBrk="1" hangingPunct="1">
              <a:defRPr/>
            </a:pPr>
            <a:r>
              <a:rPr lang="en-US" dirty="0">
                <a:latin typeface="Arial Narrow" charset="0"/>
              </a:rPr>
              <a:t>Put the unit back together</a:t>
            </a:r>
          </a:p>
        </p:txBody>
      </p:sp>
      <p:sp>
        <p:nvSpPr>
          <p:cNvPr id="271363"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How and When to Clean and Sanitize</a:t>
            </a:r>
          </a:p>
        </p:txBody>
      </p:sp>
      <p:sp>
        <p:nvSpPr>
          <p:cNvPr id="271364"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10-15</a:t>
            </a:r>
          </a:p>
        </p:txBody>
      </p:sp>
      <p:pic>
        <p:nvPicPr>
          <p:cNvPr id="6" name="Picture 5" descr="6e_c10_05_cleaningslicer_r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88608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3"/>
          <p:cNvSpPr>
            <a:spLocks noGrp="1" noChangeArrowheads="1"/>
          </p:cNvSpPr>
          <p:nvPr>
            <p:ph type="body" idx="1"/>
          </p:nvPr>
        </p:nvSpPr>
        <p:spPr>
          <a:xfrm>
            <a:off x="393192" y="1143000"/>
            <a:ext cx="6494145" cy="2894965"/>
          </a:xfrm>
        </p:spPr>
        <p:txBody>
          <a:bodyPr/>
          <a:lstStyle/>
          <a:p>
            <a:pPr marL="0" indent="0" eaLnBrk="1" hangingPunct="1">
              <a:defRPr/>
            </a:pPr>
            <a:r>
              <a:rPr lang="en-US" dirty="0">
                <a:latin typeface="Arial Narrow" charset="0"/>
                <a:cs typeface="+mn-cs"/>
              </a:rPr>
              <a:t>Clean-in-Place Equipment:</a:t>
            </a:r>
            <a:endParaRPr lang="en-US" i="1" dirty="0">
              <a:latin typeface="Arial Narrow" charset="0"/>
              <a:cs typeface="+mn-cs"/>
            </a:endParaRPr>
          </a:p>
          <a:p>
            <a:pPr lvl="1" eaLnBrk="1" hangingPunct="1">
              <a:defRPr/>
            </a:pPr>
            <a:r>
              <a:rPr lang="en-US" dirty="0">
                <a:latin typeface="Arial Narrow" charset="0"/>
              </a:rPr>
              <a:t>Equipment holding and dispensing TCS food must be cleaned and sanitized every day unless otherwise indicated by the manufacturer</a:t>
            </a:r>
          </a:p>
          <a:p>
            <a:pPr lvl="1" eaLnBrk="1" hangingPunct="1">
              <a:defRPr/>
            </a:pPr>
            <a:r>
              <a:rPr lang="en-US" dirty="0">
                <a:latin typeface="Arial Narrow" charset="0"/>
              </a:rPr>
              <a:t>Check local regulatory requirements</a:t>
            </a:r>
          </a:p>
        </p:txBody>
      </p:sp>
      <p:sp>
        <p:nvSpPr>
          <p:cNvPr id="272387"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How and When to Clean and Sanitize</a:t>
            </a:r>
          </a:p>
        </p:txBody>
      </p:sp>
      <p:sp>
        <p:nvSpPr>
          <p:cNvPr id="272388"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10-16</a:t>
            </a:r>
          </a:p>
        </p:txBody>
      </p:sp>
    </p:spTree>
  </p:cSld>
  <p:clrMapOvr>
    <a:masterClrMapping/>
  </p:clrMapOvr>
  <p:timing>
    <p:tnLst>
      <p:par>
        <p:cTn xmlns:p14="http://schemas.microsoft.com/office/powerpoint/2010/mai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Machine Dishwashing</a:t>
            </a:r>
          </a:p>
        </p:txBody>
      </p:sp>
      <p:sp>
        <p:nvSpPr>
          <p:cNvPr id="273411" name="Rectangle 3"/>
          <p:cNvSpPr>
            <a:spLocks noGrp="1" noChangeArrowheads="1"/>
          </p:cNvSpPr>
          <p:nvPr>
            <p:ph type="body" idx="1"/>
          </p:nvPr>
        </p:nvSpPr>
        <p:spPr>
          <a:xfrm>
            <a:off x="393192" y="1143000"/>
            <a:ext cx="4632562" cy="4941745"/>
          </a:xfrm>
        </p:spPr>
        <p:txBody>
          <a:bodyPr/>
          <a:lstStyle/>
          <a:p>
            <a:pPr marL="0" indent="0" eaLnBrk="1" hangingPunct="1">
              <a:defRPr/>
            </a:pPr>
            <a:r>
              <a:rPr lang="en-US" dirty="0">
                <a:latin typeface="Arial Narrow" charset="0"/>
                <a:cs typeface="+mn-cs"/>
              </a:rPr>
              <a:t>High-Temperature Machines</a:t>
            </a:r>
          </a:p>
          <a:p>
            <a:pPr lvl="1" eaLnBrk="1" hangingPunct="1">
              <a:defRPr/>
            </a:pPr>
            <a:r>
              <a:rPr lang="en-US" dirty="0">
                <a:latin typeface="Arial Narrow" charset="0"/>
              </a:rPr>
              <a:t>Final sanitizing rinse must be at least 180°F (82°C)</a:t>
            </a:r>
          </a:p>
          <a:p>
            <a:pPr lvl="2" eaLnBrk="1" hangingPunct="1">
              <a:defRPr/>
            </a:pPr>
            <a:r>
              <a:rPr lang="en-US" dirty="0">
                <a:latin typeface="Arial Narrow" charset="0"/>
              </a:rPr>
              <a:t>165°F (74°C) for stationary rack, </a:t>
            </a:r>
            <a:r>
              <a:rPr lang="en-US" dirty="0" smtClean="0">
                <a:latin typeface="Arial Narrow" charset="0"/>
              </a:rPr>
              <a:t/>
            </a:r>
            <a:br>
              <a:rPr lang="en-US" dirty="0" smtClean="0">
                <a:latin typeface="Arial Narrow" charset="0"/>
              </a:rPr>
            </a:br>
            <a:r>
              <a:rPr lang="en-US" dirty="0" smtClean="0">
                <a:latin typeface="Arial Narrow" charset="0"/>
              </a:rPr>
              <a:t>single</a:t>
            </a:r>
            <a:r>
              <a:rPr lang="en-US" dirty="0">
                <a:latin typeface="Arial Narrow" charset="0"/>
              </a:rPr>
              <a:t>-temperature machines</a:t>
            </a:r>
          </a:p>
          <a:p>
            <a:pPr marL="0" indent="0" eaLnBrk="1" hangingPunct="1">
              <a:defRPr/>
            </a:pPr>
            <a:r>
              <a:rPr lang="en-US" dirty="0">
                <a:latin typeface="Arial Narrow" charset="0"/>
                <a:cs typeface="+mn-cs"/>
              </a:rPr>
              <a:t>Chemical-Sanitizing Machines</a:t>
            </a:r>
          </a:p>
          <a:p>
            <a:pPr lvl="1" eaLnBrk="1" hangingPunct="1">
              <a:defRPr/>
            </a:pPr>
            <a:r>
              <a:rPr lang="en-US" dirty="0">
                <a:latin typeface="Arial Narrow" charset="0"/>
              </a:rPr>
              <a:t>Clean and sanitize at much lower temperatures</a:t>
            </a:r>
          </a:p>
          <a:p>
            <a:pPr lvl="1" eaLnBrk="1" hangingPunct="1">
              <a:defRPr/>
            </a:pPr>
            <a:r>
              <a:rPr lang="en-US" dirty="0">
                <a:latin typeface="Arial Narrow" charset="0"/>
              </a:rPr>
              <a:t>Follow the temperature guidelines provided by the manufacturer </a:t>
            </a:r>
          </a:p>
          <a:p>
            <a:pPr marL="571500" lvl="1" indent="-457200" eaLnBrk="1" hangingPunct="1">
              <a:buFont typeface="Wingdings" charset="0"/>
              <a:buNone/>
              <a:defRPr/>
            </a:pPr>
            <a:endParaRPr lang="en-US" dirty="0">
              <a:latin typeface="Arial Narrow" charset="0"/>
            </a:endParaRPr>
          </a:p>
        </p:txBody>
      </p:sp>
      <p:sp>
        <p:nvSpPr>
          <p:cNvPr id="273412"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10-17</a:t>
            </a:r>
          </a:p>
        </p:txBody>
      </p:sp>
      <p:pic>
        <p:nvPicPr>
          <p:cNvPr id="2" name="Picture 1" descr="6e_c10_07_display_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4816" y="1243013"/>
            <a:ext cx="2100072" cy="183184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body" idx="1"/>
          </p:nvPr>
        </p:nvSpPr>
        <p:spPr>
          <a:xfrm>
            <a:off x="393192" y="1143000"/>
            <a:ext cx="5086350" cy="4983163"/>
          </a:xfrm>
        </p:spPr>
        <p:txBody>
          <a:bodyPr/>
          <a:lstStyle/>
          <a:p>
            <a:pPr marL="0" indent="0" eaLnBrk="1" hangingPunct="1">
              <a:defRPr/>
            </a:pPr>
            <a:r>
              <a:rPr lang="en-US" dirty="0">
                <a:latin typeface="Arial Narrow" charset="0"/>
                <a:cs typeface="+mn-cs"/>
              </a:rPr>
              <a:t>Guidelines</a:t>
            </a:r>
          </a:p>
          <a:p>
            <a:pPr lvl="1" eaLnBrk="1" hangingPunct="1">
              <a:defRPr/>
            </a:pPr>
            <a:r>
              <a:rPr lang="en-US" dirty="0">
                <a:latin typeface="Arial Narrow" charset="0"/>
              </a:rPr>
              <a:t>Clean the machine as often as needed</a:t>
            </a:r>
          </a:p>
          <a:p>
            <a:pPr lvl="1" eaLnBrk="1" hangingPunct="1">
              <a:defRPr/>
            </a:pPr>
            <a:r>
              <a:rPr lang="en-US" dirty="0">
                <a:latin typeface="Arial Narrow" charset="0"/>
              </a:rPr>
              <a:t>Scrape, rinse, or soak items before washing</a:t>
            </a:r>
          </a:p>
          <a:p>
            <a:pPr lvl="1" eaLnBrk="1" hangingPunct="1">
              <a:defRPr/>
            </a:pPr>
            <a:r>
              <a:rPr lang="en-US" dirty="0">
                <a:latin typeface="Arial Narrow" charset="0"/>
              </a:rPr>
              <a:t>Use the correct dish racks </a:t>
            </a:r>
          </a:p>
          <a:p>
            <a:pPr lvl="1" eaLnBrk="1" hangingPunct="1">
              <a:defRPr/>
            </a:pPr>
            <a:r>
              <a:rPr lang="en-US" b="1" dirty="0">
                <a:solidFill>
                  <a:srgbClr val="FF0000"/>
                </a:solidFill>
                <a:latin typeface="Arial Narrow" charset="0"/>
              </a:rPr>
              <a:t>Never</a:t>
            </a:r>
            <a:r>
              <a:rPr lang="en-US" dirty="0">
                <a:latin typeface="Arial Narrow" charset="0"/>
              </a:rPr>
              <a:t> overload dish racks</a:t>
            </a:r>
          </a:p>
          <a:p>
            <a:pPr lvl="1" eaLnBrk="1" hangingPunct="1">
              <a:defRPr/>
            </a:pPr>
            <a:r>
              <a:rPr lang="en-US" dirty="0">
                <a:latin typeface="Arial Narrow" charset="0"/>
              </a:rPr>
              <a:t>Air-dry all items</a:t>
            </a:r>
          </a:p>
          <a:p>
            <a:pPr lvl="1" eaLnBrk="1" hangingPunct="1">
              <a:defRPr/>
            </a:pPr>
            <a:r>
              <a:rPr lang="en-US" dirty="0">
                <a:latin typeface="Arial Narrow" charset="0"/>
              </a:rPr>
              <a:t>Check the </a:t>
            </a:r>
            <a:r>
              <a:rPr lang="en-US" dirty="0" smtClean="0">
                <a:latin typeface="Arial Narrow" charset="0"/>
              </a:rPr>
              <a:t>machine</a:t>
            </a:r>
            <a:r>
              <a:rPr lang="en-US" dirty="0">
                <a:latin typeface="Arial Narrow" charset="0"/>
              </a:rPr>
              <a:t>’</a:t>
            </a:r>
            <a:r>
              <a:rPr lang="en-US" dirty="0" smtClean="0">
                <a:latin typeface="Arial Narrow" charset="0"/>
              </a:rPr>
              <a:t>s </a:t>
            </a:r>
            <a:r>
              <a:rPr lang="en-US" dirty="0">
                <a:latin typeface="Arial Narrow" charset="0"/>
              </a:rPr>
              <a:t>water temperature and pressure</a:t>
            </a:r>
          </a:p>
        </p:txBody>
      </p:sp>
      <p:sp>
        <p:nvSpPr>
          <p:cNvPr id="274435" name="Rectangle 4"/>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Dishwasher Operation</a:t>
            </a:r>
          </a:p>
        </p:txBody>
      </p:sp>
      <p:sp>
        <p:nvSpPr>
          <p:cNvPr id="274436"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10-18</a:t>
            </a:r>
          </a:p>
        </p:txBody>
      </p:sp>
      <p:pic>
        <p:nvPicPr>
          <p:cNvPr id="2" name="Picture 1" descr="6e_c10_08_EmpLoadRack.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7864" y="1243013"/>
            <a:ext cx="2097024" cy="156362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3"/>
          <p:cNvSpPr>
            <a:spLocks noGrp="1" noChangeArrowheads="1"/>
          </p:cNvSpPr>
          <p:nvPr>
            <p:ph type="body" idx="1"/>
          </p:nvPr>
        </p:nvSpPr>
        <p:spPr>
          <a:xfrm>
            <a:off x="393192" y="1143000"/>
            <a:ext cx="5178425" cy="4559910"/>
          </a:xfrm>
        </p:spPr>
        <p:txBody>
          <a:bodyPr/>
          <a:lstStyle/>
          <a:p>
            <a:pPr eaLnBrk="1" hangingPunct="1">
              <a:defRPr/>
            </a:pPr>
            <a:r>
              <a:rPr lang="en-US" dirty="0">
                <a:latin typeface="Arial Narrow" charset="0"/>
                <a:cs typeface="+mn-cs"/>
              </a:rPr>
              <a:t>Setting Up a Three-Compartment Sink</a:t>
            </a:r>
          </a:p>
          <a:p>
            <a:pPr lvl="1" eaLnBrk="1" hangingPunct="1">
              <a:defRPr/>
            </a:pPr>
            <a:r>
              <a:rPr lang="en-US" dirty="0">
                <a:solidFill>
                  <a:schemeClr val="tx1"/>
                </a:solidFill>
                <a:latin typeface="Arial Narrow" charset="0"/>
              </a:rPr>
              <a:t>Clean and sanitize each sink and drain board.</a:t>
            </a:r>
          </a:p>
          <a:p>
            <a:pPr lvl="1" eaLnBrk="1" hangingPunct="1">
              <a:defRPr/>
            </a:pPr>
            <a:r>
              <a:rPr lang="en-US" dirty="0">
                <a:solidFill>
                  <a:schemeClr val="tx1"/>
                </a:solidFill>
                <a:latin typeface="Arial Narrow" charset="0"/>
              </a:rPr>
              <a:t>Fill the first sink with detergent and water at least 110°F (43°C). </a:t>
            </a:r>
          </a:p>
          <a:p>
            <a:pPr lvl="1" eaLnBrk="1" hangingPunct="1">
              <a:defRPr/>
            </a:pPr>
            <a:r>
              <a:rPr lang="en-US" dirty="0">
                <a:solidFill>
                  <a:schemeClr val="tx1"/>
                </a:solidFill>
                <a:latin typeface="Arial Narrow" charset="0"/>
              </a:rPr>
              <a:t>Fill the second sink with clean water.</a:t>
            </a:r>
          </a:p>
          <a:p>
            <a:pPr lvl="1" eaLnBrk="1" hangingPunct="1">
              <a:defRPr/>
            </a:pPr>
            <a:r>
              <a:rPr lang="en-US" dirty="0">
                <a:solidFill>
                  <a:schemeClr val="tx1"/>
                </a:solidFill>
                <a:latin typeface="Arial Narrow" charset="0"/>
              </a:rPr>
              <a:t>Fill the third sink with water and sanitizer to the correct concentration. </a:t>
            </a:r>
          </a:p>
          <a:p>
            <a:pPr lvl="1" eaLnBrk="1" hangingPunct="1">
              <a:defRPr/>
            </a:pPr>
            <a:r>
              <a:rPr lang="en-US" dirty="0">
                <a:solidFill>
                  <a:schemeClr val="tx1"/>
                </a:solidFill>
                <a:latin typeface="Arial Narrow" charset="0"/>
              </a:rPr>
              <a:t>Provide a clock with a second hand to let food handlers know how long items have been in the sanitizer</a:t>
            </a:r>
            <a:r>
              <a:rPr lang="en-US" dirty="0" smtClean="0">
                <a:solidFill>
                  <a:schemeClr val="tx1"/>
                </a:solidFill>
                <a:latin typeface="Arial Narrow" charset="0"/>
              </a:rPr>
              <a:t>.</a:t>
            </a:r>
            <a:endParaRPr lang="en-US" dirty="0">
              <a:latin typeface="Arial Narrow" charset="0"/>
              <a:cs typeface="+mn-cs"/>
            </a:endParaRPr>
          </a:p>
          <a:p>
            <a:pPr eaLnBrk="1" hangingPunct="1">
              <a:defRPr/>
            </a:pPr>
            <a:endParaRPr lang="en-US" dirty="0">
              <a:latin typeface="Arial Narrow" charset="0"/>
              <a:cs typeface="+mn-cs"/>
            </a:endParaRPr>
          </a:p>
        </p:txBody>
      </p:sp>
      <p:sp>
        <p:nvSpPr>
          <p:cNvPr id="275459" name="Text Box 4"/>
          <p:cNvSpPr txBox="1">
            <a:spLocks noChangeArrowheads="1"/>
          </p:cNvSpPr>
          <p:nvPr/>
        </p:nvSpPr>
        <p:spPr bwMode="auto">
          <a:xfrm>
            <a:off x="6681788" y="5857875"/>
            <a:ext cx="184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endParaRPr lang="en-US" smtClean="0">
              <a:cs typeface="+mn-cs"/>
            </a:endParaRPr>
          </a:p>
        </p:txBody>
      </p:sp>
      <p:sp>
        <p:nvSpPr>
          <p:cNvPr id="275460" name="Text Box 9"/>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10-19</a:t>
            </a:r>
          </a:p>
        </p:txBody>
      </p:sp>
      <p:sp>
        <p:nvSpPr>
          <p:cNvPr id="275461" name="Rectangle 11"/>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Manual Dishwashing</a:t>
            </a:r>
          </a:p>
        </p:txBody>
      </p:sp>
      <p:pic>
        <p:nvPicPr>
          <p:cNvPr id="7" name="Picture 6" descr="6e_c10_08_3sinks.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4816" y="1243013"/>
            <a:ext cx="2100072" cy="187756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3"/>
          <p:cNvSpPr>
            <a:spLocks noGrp="1" noChangeArrowheads="1"/>
          </p:cNvSpPr>
          <p:nvPr>
            <p:ph type="body" idx="1"/>
          </p:nvPr>
        </p:nvSpPr>
        <p:spPr>
          <a:xfrm>
            <a:off x="393192" y="1143000"/>
            <a:ext cx="8307388" cy="457200"/>
          </a:xfrm>
        </p:spPr>
        <p:txBody>
          <a:bodyPr/>
          <a:lstStyle/>
          <a:p>
            <a:pPr eaLnBrk="1" hangingPunct="1">
              <a:defRPr/>
            </a:pPr>
            <a:r>
              <a:rPr lang="en-US" dirty="0">
                <a:latin typeface="Arial Narrow" charset="0"/>
                <a:cs typeface="+mn-cs"/>
              </a:rPr>
              <a:t>Steps for Cleaning and Sanitizing</a:t>
            </a:r>
          </a:p>
        </p:txBody>
      </p:sp>
      <p:sp>
        <p:nvSpPr>
          <p:cNvPr id="276483" name="Text Box 4"/>
          <p:cNvSpPr txBox="1">
            <a:spLocks noChangeArrowheads="1"/>
          </p:cNvSpPr>
          <p:nvPr/>
        </p:nvSpPr>
        <p:spPr bwMode="auto">
          <a:xfrm>
            <a:off x="6681788" y="5857875"/>
            <a:ext cx="184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endParaRPr lang="en-US" smtClean="0">
              <a:cs typeface="+mn-cs"/>
            </a:endParaRPr>
          </a:p>
        </p:txBody>
      </p:sp>
      <p:sp>
        <p:nvSpPr>
          <p:cNvPr id="276484" name="Text Box 9"/>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10-20</a:t>
            </a:r>
          </a:p>
        </p:txBody>
      </p:sp>
      <p:sp>
        <p:nvSpPr>
          <p:cNvPr id="276485" name="Rectangle 11"/>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Three-Compartment Sinks</a:t>
            </a:r>
          </a:p>
        </p:txBody>
      </p:sp>
      <p:sp>
        <p:nvSpPr>
          <p:cNvPr id="574469" name="TextBox 13"/>
          <p:cNvSpPr txBox="1">
            <a:spLocks noChangeArrowheads="1"/>
          </p:cNvSpPr>
          <p:nvPr/>
        </p:nvSpPr>
        <p:spPr bwMode="auto">
          <a:xfrm>
            <a:off x="1400175" y="3376288"/>
            <a:ext cx="1968500" cy="828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lvl1pPr marL="177800" indent="-177800" eaLnBrk="0" hangingPunct="0">
              <a:defRPr sz="3200" b="1">
                <a:solidFill>
                  <a:srgbClr val="FFFFFF"/>
                </a:solidFill>
                <a:latin typeface="Arial" charset="0"/>
                <a:ea typeface="ＭＳ Ｐゴシック" charset="0"/>
                <a:cs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marL="210312" indent="-210312" eaLnBrk="1" hangingPunct="1">
              <a:lnSpc>
                <a:spcPts val="1900"/>
              </a:lnSpc>
            </a:pPr>
            <a:r>
              <a:rPr lang="en-US" sz="1800" dirty="0">
                <a:solidFill>
                  <a:schemeClr val="accent3"/>
                </a:solidFill>
                <a:latin typeface="Arial Narrow"/>
              </a:rPr>
              <a:t>1. Rinse, scrape, or soak items before washing them. </a:t>
            </a:r>
          </a:p>
        </p:txBody>
      </p:sp>
      <p:sp>
        <p:nvSpPr>
          <p:cNvPr id="574470" name="TextBox 14"/>
          <p:cNvSpPr txBox="1">
            <a:spLocks noChangeArrowheads="1"/>
          </p:cNvSpPr>
          <p:nvPr/>
        </p:nvSpPr>
        <p:spPr bwMode="auto">
          <a:xfrm>
            <a:off x="3603625" y="3376289"/>
            <a:ext cx="1958975" cy="58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lvl1pPr marL="177800" indent="-177800" eaLnBrk="0" hangingPunct="0">
              <a:defRPr sz="3200" b="1">
                <a:solidFill>
                  <a:srgbClr val="FFFFFF"/>
                </a:solidFill>
                <a:latin typeface="Arial" charset="0"/>
                <a:ea typeface="ＭＳ Ｐゴシック" charset="0"/>
                <a:cs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marL="210312" indent="-210312" eaLnBrk="1" hangingPunct="1">
              <a:lnSpc>
                <a:spcPts val="1900"/>
              </a:lnSpc>
            </a:pPr>
            <a:r>
              <a:rPr lang="en-US" sz="1800" dirty="0">
                <a:solidFill>
                  <a:schemeClr val="accent3"/>
                </a:solidFill>
                <a:latin typeface="Arial Narrow"/>
              </a:rPr>
              <a:t>2. Wash items in the first sink. </a:t>
            </a:r>
          </a:p>
        </p:txBody>
      </p:sp>
      <p:sp>
        <p:nvSpPr>
          <p:cNvPr id="574471" name="TextBox 15"/>
          <p:cNvSpPr txBox="1">
            <a:spLocks noChangeArrowheads="1"/>
          </p:cNvSpPr>
          <p:nvPr/>
        </p:nvSpPr>
        <p:spPr bwMode="auto">
          <a:xfrm>
            <a:off x="5792788" y="3376289"/>
            <a:ext cx="1914525" cy="58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lvl1pPr marL="177800" indent="-177800" eaLnBrk="0" hangingPunct="0">
              <a:defRPr sz="3200" b="1">
                <a:solidFill>
                  <a:srgbClr val="FFFFFF"/>
                </a:solidFill>
                <a:latin typeface="Arial" charset="0"/>
                <a:ea typeface="ＭＳ Ｐゴシック" charset="0"/>
                <a:cs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marL="210312" indent="-210312" eaLnBrk="1" hangingPunct="1">
              <a:lnSpc>
                <a:spcPts val="1900"/>
              </a:lnSpc>
            </a:pPr>
            <a:r>
              <a:rPr lang="en-US" sz="1800">
                <a:solidFill>
                  <a:schemeClr val="accent3"/>
                </a:solidFill>
                <a:latin typeface="Arial Narrow"/>
              </a:rPr>
              <a:t>3. Rinse items in the second sink. </a:t>
            </a:r>
          </a:p>
        </p:txBody>
      </p:sp>
      <p:sp>
        <p:nvSpPr>
          <p:cNvPr id="574472" name="TextBox 16"/>
          <p:cNvSpPr txBox="1">
            <a:spLocks noChangeArrowheads="1"/>
          </p:cNvSpPr>
          <p:nvPr/>
        </p:nvSpPr>
        <p:spPr bwMode="auto">
          <a:xfrm>
            <a:off x="1400175" y="5583669"/>
            <a:ext cx="1968500" cy="58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lvl1pPr marL="177800" indent="-177800" eaLnBrk="0" hangingPunct="0">
              <a:defRPr sz="3200" b="1">
                <a:solidFill>
                  <a:srgbClr val="FFFFFF"/>
                </a:solidFill>
                <a:latin typeface="Arial" charset="0"/>
                <a:ea typeface="ＭＳ Ｐゴシック" charset="0"/>
                <a:cs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marL="210312" indent="-210312" eaLnBrk="1" hangingPunct="1">
              <a:lnSpc>
                <a:spcPts val="1900"/>
              </a:lnSpc>
            </a:pPr>
            <a:r>
              <a:rPr lang="en-US" sz="1800" dirty="0">
                <a:solidFill>
                  <a:schemeClr val="accent3"/>
                </a:solidFill>
                <a:latin typeface="Arial Narrow"/>
              </a:rPr>
              <a:t>4. Sanitize items in the third sink. </a:t>
            </a:r>
          </a:p>
        </p:txBody>
      </p:sp>
      <p:sp>
        <p:nvSpPr>
          <p:cNvPr id="574473" name="TextBox 17"/>
          <p:cNvSpPr txBox="1">
            <a:spLocks noChangeArrowheads="1"/>
          </p:cNvSpPr>
          <p:nvPr/>
        </p:nvSpPr>
        <p:spPr bwMode="auto">
          <a:xfrm>
            <a:off x="3603625" y="5583669"/>
            <a:ext cx="1958975" cy="828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lvl1pPr marL="177800" indent="-177800" eaLnBrk="0" hangingPunct="0">
              <a:defRPr sz="3200" b="1">
                <a:solidFill>
                  <a:srgbClr val="FFFFFF"/>
                </a:solidFill>
                <a:latin typeface="Arial" charset="0"/>
                <a:ea typeface="ＭＳ Ｐゴシック" charset="0"/>
                <a:cs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marL="210312" indent="-210312" eaLnBrk="1" hangingPunct="1">
              <a:lnSpc>
                <a:spcPts val="1900"/>
              </a:lnSpc>
            </a:pPr>
            <a:r>
              <a:rPr lang="en-US" sz="1800" dirty="0">
                <a:solidFill>
                  <a:schemeClr val="accent3"/>
                </a:solidFill>
                <a:latin typeface="Arial Narrow"/>
              </a:rPr>
              <a:t>5. Air-dry items </a:t>
            </a:r>
            <a:r>
              <a:rPr lang="en-US" sz="1800" dirty="0" smtClean="0">
                <a:solidFill>
                  <a:schemeClr val="accent3"/>
                </a:solidFill>
                <a:latin typeface="Arial Narrow"/>
              </a:rPr>
              <a:t/>
            </a:r>
            <a:br>
              <a:rPr lang="en-US" sz="1800" dirty="0" smtClean="0">
                <a:solidFill>
                  <a:schemeClr val="accent3"/>
                </a:solidFill>
                <a:latin typeface="Arial Narrow"/>
              </a:rPr>
            </a:br>
            <a:r>
              <a:rPr lang="en-US" sz="1800" dirty="0" smtClean="0">
                <a:solidFill>
                  <a:schemeClr val="accent3"/>
                </a:solidFill>
                <a:latin typeface="Arial Narrow"/>
              </a:rPr>
              <a:t>on a </a:t>
            </a:r>
            <a:r>
              <a:rPr lang="en-US" sz="1800" dirty="0">
                <a:solidFill>
                  <a:schemeClr val="accent3"/>
                </a:solidFill>
                <a:latin typeface="Arial Narrow"/>
              </a:rPr>
              <a:t>clean and sanitized surface.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6161" y="2052638"/>
            <a:ext cx="1953900" cy="1316240"/>
          </a:xfrm>
          <a:prstGeom prst="rect">
            <a:avLst/>
          </a:prstGeom>
        </p:spPr>
      </p:pic>
      <p:pic>
        <p:nvPicPr>
          <p:cNvPr id="17" name="Picture 16" descr="6e_c10_09_prewash_r.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9700" y="2052638"/>
            <a:ext cx="1958975" cy="1316240"/>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89055" y="2052638"/>
            <a:ext cx="1945450" cy="1316240"/>
          </a:xfrm>
          <a:prstGeom prst="rect">
            <a:avLst/>
          </a:prstGeom>
        </p:spPr>
      </p:pic>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07043" y="4252913"/>
            <a:ext cx="1952137" cy="1316240"/>
          </a:xfrm>
          <a:prstGeom prst="rect">
            <a:avLst/>
          </a:prstGeom>
        </p:spPr>
      </p:pic>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12237" y="4252913"/>
            <a:ext cx="1953900" cy="131624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3"/>
          <p:cNvSpPr>
            <a:spLocks noGrp="1" noChangeArrowheads="1"/>
          </p:cNvSpPr>
          <p:nvPr>
            <p:ph type="body" idx="1"/>
          </p:nvPr>
        </p:nvSpPr>
        <p:spPr>
          <a:xfrm>
            <a:off x="393192" y="1143000"/>
            <a:ext cx="4911725" cy="3575685"/>
          </a:xfrm>
        </p:spPr>
        <p:txBody>
          <a:bodyPr/>
          <a:lstStyle/>
          <a:p>
            <a:pPr marL="0" indent="0" eaLnBrk="1" hangingPunct="1">
              <a:defRPr/>
            </a:pPr>
            <a:r>
              <a:rPr lang="en-US" dirty="0">
                <a:latin typeface="Arial Narrow" charset="0"/>
                <a:cs typeface="+mn-cs"/>
              </a:rPr>
              <a:t>When storing clean and sanitized tableware and equipment:</a:t>
            </a:r>
          </a:p>
          <a:p>
            <a:pPr lvl="1" eaLnBrk="1" hangingPunct="1">
              <a:defRPr/>
            </a:pPr>
            <a:r>
              <a:rPr lang="en-US" dirty="0">
                <a:latin typeface="Arial Narrow" charset="0"/>
              </a:rPr>
              <a:t>Store them at least </a:t>
            </a:r>
            <a:r>
              <a:rPr lang="en-US" dirty="0" smtClean="0">
                <a:latin typeface="Arial Narrow" charset="0"/>
              </a:rPr>
              <a:t>6</a:t>
            </a:r>
            <a:r>
              <a:rPr lang="en-US" altLang="ja-JP" dirty="0" smtClean="0">
                <a:latin typeface="Arial Narrow" charset="0"/>
              </a:rPr>
              <a:t>"</a:t>
            </a:r>
            <a:r>
              <a:rPr lang="en-US" dirty="0" smtClean="0">
                <a:latin typeface="Arial Narrow" charset="0"/>
              </a:rPr>
              <a:t> </a:t>
            </a:r>
            <a:r>
              <a:rPr lang="en-US" dirty="0">
                <a:latin typeface="Arial Narrow" charset="0"/>
              </a:rPr>
              <a:t>(15 cm) off the floor</a:t>
            </a:r>
          </a:p>
          <a:p>
            <a:pPr lvl="1" eaLnBrk="1" hangingPunct="1">
              <a:defRPr/>
            </a:pPr>
            <a:r>
              <a:rPr lang="en-US" dirty="0">
                <a:latin typeface="Arial Narrow" charset="0"/>
              </a:rPr>
              <a:t>Clean and sanitize drawers and shelves before items are stored</a:t>
            </a:r>
          </a:p>
          <a:p>
            <a:pPr lvl="1" eaLnBrk="1" hangingPunct="1">
              <a:defRPr/>
            </a:pPr>
            <a:r>
              <a:rPr lang="en-US" dirty="0">
                <a:latin typeface="Arial Narrow" charset="0"/>
              </a:rPr>
              <a:t>Store glasses and cups upside down on a clean and sanitized shelf or rack</a:t>
            </a:r>
          </a:p>
        </p:txBody>
      </p:sp>
      <p:sp>
        <p:nvSpPr>
          <p:cNvPr id="277507" name="Oval 4"/>
          <p:cNvSpPr>
            <a:spLocks noChangeArrowheads="1"/>
          </p:cNvSpPr>
          <p:nvPr/>
        </p:nvSpPr>
        <p:spPr bwMode="auto">
          <a:xfrm>
            <a:off x="5943600" y="1600200"/>
            <a:ext cx="2743200" cy="717550"/>
          </a:xfrm>
          <a:prstGeom prst="ellipse">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cs typeface="+mn-cs"/>
            </a:endParaRPr>
          </a:p>
        </p:txBody>
      </p:sp>
      <p:sp>
        <p:nvSpPr>
          <p:cNvPr id="277508" name="Rectangle 5"/>
          <p:cNvSpPr>
            <a:spLocks noChangeArrowheads="1"/>
          </p:cNvSpPr>
          <p:nvPr/>
        </p:nvSpPr>
        <p:spPr bwMode="auto">
          <a:xfrm>
            <a:off x="5997575" y="2806700"/>
            <a:ext cx="649288" cy="7874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cs typeface="+mn-cs"/>
            </a:endParaRPr>
          </a:p>
        </p:txBody>
      </p:sp>
      <p:sp>
        <p:nvSpPr>
          <p:cNvPr id="277510"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10-21</a:t>
            </a:r>
          </a:p>
        </p:txBody>
      </p:sp>
      <p:sp>
        <p:nvSpPr>
          <p:cNvPr id="277511"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Storing Tableware and Equipment</a:t>
            </a:r>
          </a:p>
        </p:txBody>
      </p:sp>
      <p:pic>
        <p:nvPicPr>
          <p:cNvPr id="2" name="Picture 1" descr="6e_c10_10_silverware_rc.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4816" y="1243013"/>
            <a:ext cx="2100072" cy="183184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3"/>
          <p:cNvSpPr>
            <a:spLocks noGrp="1" noChangeArrowheads="1"/>
          </p:cNvSpPr>
          <p:nvPr>
            <p:ph type="body" idx="1"/>
          </p:nvPr>
        </p:nvSpPr>
        <p:spPr>
          <a:xfrm>
            <a:off x="393192" y="1143001"/>
            <a:ext cx="4911725" cy="3500120"/>
          </a:xfrm>
        </p:spPr>
        <p:txBody>
          <a:bodyPr/>
          <a:lstStyle/>
          <a:p>
            <a:pPr marL="0" indent="0" eaLnBrk="1" hangingPunct="1">
              <a:defRPr/>
            </a:pPr>
            <a:r>
              <a:rPr lang="en-US" dirty="0">
                <a:latin typeface="Arial Narrow" charset="0"/>
                <a:cs typeface="+mn-cs"/>
              </a:rPr>
              <a:t>When storing clean and sanitized tableware and equipment: </a:t>
            </a:r>
            <a:r>
              <a:rPr lang="en-US" sz="1800" i="1" dirty="0">
                <a:latin typeface="Arial Narrow" charset="0"/>
                <a:cs typeface="+mn-cs"/>
              </a:rPr>
              <a:t>continued</a:t>
            </a:r>
            <a:endParaRPr lang="en-US" sz="1800" dirty="0">
              <a:latin typeface="Arial Narrow" charset="0"/>
              <a:cs typeface="+mn-cs"/>
            </a:endParaRPr>
          </a:p>
          <a:p>
            <a:pPr lvl="1" eaLnBrk="1" hangingPunct="1">
              <a:defRPr/>
            </a:pPr>
            <a:r>
              <a:rPr lang="en-US" dirty="0">
                <a:latin typeface="Arial Narrow" charset="0"/>
              </a:rPr>
              <a:t>Store flatware and utensils with handles up</a:t>
            </a:r>
          </a:p>
          <a:p>
            <a:pPr lvl="1" eaLnBrk="1" hangingPunct="1">
              <a:defRPr/>
            </a:pPr>
            <a:r>
              <a:rPr lang="en-US" dirty="0">
                <a:latin typeface="Arial Narrow" charset="0"/>
              </a:rPr>
              <a:t>Cover the food-contact surfaces of stationary equipment until ready for use</a:t>
            </a:r>
          </a:p>
          <a:p>
            <a:pPr lvl="1" eaLnBrk="1" hangingPunct="1">
              <a:defRPr/>
            </a:pPr>
            <a:r>
              <a:rPr lang="en-US" dirty="0">
                <a:latin typeface="Arial Narrow" charset="0"/>
              </a:rPr>
              <a:t>Clean and sanitize trays and carts used to carry clean tableware and utensils </a:t>
            </a:r>
          </a:p>
        </p:txBody>
      </p:sp>
      <p:sp>
        <p:nvSpPr>
          <p:cNvPr id="278531" name="Oval 4"/>
          <p:cNvSpPr>
            <a:spLocks noChangeArrowheads="1"/>
          </p:cNvSpPr>
          <p:nvPr/>
        </p:nvSpPr>
        <p:spPr bwMode="auto">
          <a:xfrm>
            <a:off x="5943600" y="1600200"/>
            <a:ext cx="2743200" cy="717550"/>
          </a:xfrm>
          <a:prstGeom prst="ellipse">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cs typeface="+mn-cs"/>
            </a:endParaRPr>
          </a:p>
        </p:txBody>
      </p:sp>
      <p:sp>
        <p:nvSpPr>
          <p:cNvPr id="278532" name="Rectangle 5"/>
          <p:cNvSpPr>
            <a:spLocks noChangeArrowheads="1"/>
          </p:cNvSpPr>
          <p:nvPr/>
        </p:nvSpPr>
        <p:spPr bwMode="auto">
          <a:xfrm>
            <a:off x="5997575" y="2806700"/>
            <a:ext cx="649288" cy="7874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cs typeface="+mn-cs"/>
            </a:endParaRPr>
          </a:p>
        </p:txBody>
      </p:sp>
      <p:sp>
        <p:nvSpPr>
          <p:cNvPr id="278534"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10-22</a:t>
            </a:r>
          </a:p>
        </p:txBody>
      </p:sp>
      <p:sp>
        <p:nvSpPr>
          <p:cNvPr id="278535" name="Rectangle 9"/>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Storing Tableware and Equipment</a:t>
            </a:r>
          </a:p>
        </p:txBody>
      </p:sp>
      <p:pic>
        <p:nvPicPr>
          <p:cNvPr id="8" name="Picture 7" descr="6e_c10_10_silverware_rc.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4816" y="1243013"/>
            <a:ext cx="2100072" cy="183184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3"/>
          <p:cNvSpPr>
            <a:spLocks noGrp="1" noChangeArrowheads="1"/>
          </p:cNvSpPr>
          <p:nvPr>
            <p:ph type="body" idx="1"/>
          </p:nvPr>
        </p:nvSpPr>
        <p:spPr>
          <a:xfrm>
            <a:off x="393192" y="1143001"/>
            <a:ext cx="4911725" cy="2900680"/>
          </a:xfrm>
        </p:spPr>
        <p:txBody>
          <a:bodyPr/>
          <a:lstStyle/>
          <a:p>
            <a:pPr marL="0" indent="0" eaLnBrk="1" hangingPunct="1">
              <a:defRPr/>
            </a:pPr>
            <a:r>
              <a:rPr lang="en-US" dirty="0">
                <a:latin typeface="Arial Narrow" charset="0"/>
                <a:cs typeface="+mn-cs"/>
              </a:rPr>
              <a:t>When cleaning the premises:</a:t>
            </a:r>
          </a:p>
          <a:p>
            <a:pPr lvl="1" eaLnBrk="1" hangingPunct="1">
              <a:defRPr/>
            </a:pPr>
            <a:r>
              <a:rPr lang="en-US" dirty="0">
                <a:latin typeface="Arial Narrow" charset="0"/>
              </a:rPr>
              <a:t>Clean nonfood-contact surfaces regularly</a:t>
            </a:r>
          </a:p>
          <a:p>
            <a:pPr lvl="2" eaLnBrk="1" hangingPunct="1">
              <a:defRPr/>
            </a:pPr>
            <a:r>
              <a:rPr lang="en-US" dirty="0">
                <a:latin typeface="Arial Narrow" charset="0"/>
              </a:rPr>
              <a:t>Includes floors, ceilings, walls, equipment exteriors, etc.</a:t>
            </a:r>
          </a:p>
          <a:p>
            <a:pPr lvl="2" eaLnBrk="1" hangingPunct="1">
              <a:defRPr/>
            </a:pPr>
            <a:r>
              <a:rPr lang="en-US" dirty="0">
                <a:latin typeface="Arial Narrow" charset="0"/>
              </a:rPr>
              <a:t>Prevents dust, dirt, food residue and other debris from building up.</a:t>
            </a:r>
          </a:p>
        </p:txBody>
      </p:sp>
      <p:sp>
        <p:nvSpPr>
          <p:cNvPr id="279555" name="Text Box 11"/>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10-23</a:t>
            </a:r>
          </a:p>
        </p:txBody>
      </p:sp>
      <p:sp>
        <p:nvSpPr>
          <p:cNvPr id="279556" name="Rectangle 13"/>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Cleaning and Sanitizing in the Operation</a:t>
            </a:r>
          </a:p>
        </p:txBody>
      </p:sp>
      <p:pic>
        <p:nvPicPr>
          <p:cNvPr id="2" name="Picture 1" descr="6e_c10_12_WallWash.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4816" y="1231456"/>
            <a:ext cx="2100072" cy="139903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3"/>
          <p:cNvSpPr>
            <a:spLocks noGrp="1" noChangeArrowheads="1"/>
          </p:cNvSpPr>
          <p:nvPr>
            <p:ph type="body" idx="1"/>
          </p:nvPr>
        </p:nvSpPr>
        <p:spPr>
          <a:xfrm>
            <a:off x="393192" y="1143000"/>
            <a:ext cx="6261031" cy="4169205"/>
          </a:xfrm>
        </p:spPr>
        <p:txBody>
          <a:bodyPr/>
          <a:lstStyle/>
          <a:p>
            <a:pPr marL="0" indent="0" eaLnBrk="1" hangingPunct="1">
              <a:defRPr/>
            </a:pPr>
            <a:r>
              <a:rPr lang="en-US" dirty="0">
                <a:latin typeface="Arial Narrow" charset="0"/>
                <a:cs typeface="+mn-cs"/>
              </a:rPr>
              <a:t>Cleaning up after people who get sick:</a:t>
            </a:r>
          </a:p>
          <a:p>
            <a:pPr lvl="1" eaLnBrk="1" hangingPunct="1">
              <a:defRPr/>
            </a:pPr>
            <a:r>
              <a:rPr lang="en-US" dirty="0">
                <a:latin typeface="Arial Narrow" charset="0"/>
              </a:rPr>
              <a:t>Diarrhea and vomit in the operation, must be cleaned up the correct way.</a:t>
            </a:r>
          </a:p>
          <a:p>
            <a:pPr lvl="2" eaLnBrk="1" hangingPunct="1">
              <a:defRPr/>
            </a:pPr>
            <a:r>
              <a:rPr lang="en-US" dirty="0">
                <a:latin typeface="Arial Narrow" charset="0"/>
              </a:rPr>
              <a:t>It can carry </a:t>
            </a:r>
            <a:r>
              <a:rPr lang="en-US" dirty="0" err="1">
                <a:latin typeface="Arial Narrow" charset="0"/>
              </a:rPr>
              <a:t>Norovirus</a:t>
            </a:r>
            <a:r>
              <a:rPr lang="en-US" dirty="0">
                <a:latin typeface="Arial Narrow" charset="0"/>
              </a:rPr>
              <a:t>, which is highly contagious. </a:t>
            </a:r>
          </a:p>
          <a:p>
            <a:pPr lvl="1" eaLnBrk="1" hangingPunct="1">
              <a:defRPr/>
            </a:pPr>
            <a:r>
              <a:rPr lang="en-US" dirty="0">
                <a:latin typeface="Arial Narrow" charset="0"/>
              </a:rPr>
              <a:t>Correct cleanup can prevent food from becoming contaminated and keep others from getting sick</a:t>
            </a:r>
          </a:p>
        </p:txBody>
      </p:sp>
      <p:sp>
        <p:nvSpPr>
          <p:cNvPr id="280579" name="Text Box 11"/>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10-24</a:t>
            </a:r>
          </a:p>
        </p:txBody>
      </p:sp>
      <p:sp>
        <p:nvSpPr>
          <p:cNvPr id="280580" name="Rectangle 13"/>
          <p:cNvSpPr>
            <a:spLocks noGrp="1" noChangeArrowheads="1"/>
          </p:cNvSpPr>
          <p:nvPr>
            <p:ph type="title"/>
          </p:nvPr>
        </p:nvSpPr>
        <p:spPr>
          <a:xfrm>
            <a:off x="393192" y="158750"/>
            <a:ext cx="8240713" cy="519112"/>
          </a:xfrm>
        </p:spPr>
        <p:txBody>
          <a:bodyPr/>
          <a:lstStyle/>
          <a:p>
            <a:pPr eaLnBrk="1" hangingPunct="1">
              <a:defRPr/>
            </a:pPr>
            <a:r>
              <a:rPr lang="en-US" dirty="0">
                <a:latin typeface="Arial Narrow" charset="0"/>
                <a:cs typeface="+mj-cs"/>
              </a:rPr>
              <a:t>Cleaning and Sanitizing in the Operation</a:t>
            </a: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You Can Prevent Contamination</a:t>
            </a:r>
          </a:p>
        </p:txBody>
      </p:sp>
      <p:sp>
        <p:nvSpPr>
          <p:cNvPr id="38915" name="Rectangle 3"/>
          <p:cNvSpPr>
            <a:spLocks noGrp="1" noChangeArrowheads="1"/>
          </p:cNvSpPr>
          <p:nvPr>
            <p:ph type="body" idx="1"/>
          </p:nvPr>
        </p:nvSpPr>
        <p:spPr>
          <a:xfrm>
            <a:off x="390525" y="1143000"/>
            <a:ext cx="8458200" cy="3128962"/>
          </a:xfrm>
        </p:spPr>
        <p:txBody>
          <a:bodyPr/>
          <a:lstStyle/>
          <a:p>
            <a:pPr marL="0" indent="0" eaLnBrk="1" hangingPunct="1">
              <a:defRPr/>
            </a:pPr>
            <a:r>
              <a:rPr lang="en-US" dirty="0">
                <a:latin typeface="Arial Narrow" charset="0"/>
                <a:cs typeface="+mn-cs"/>
              </a:rPr>
              <a:t>Objectives:</a:t>
            </a:r>
          </a:p>
          <a:p>
            <a:pPr marL="347472" lvl="1" indent="-347472" eaLnBrk="1" hangingPunct="1">
              <a:lnSpc>
                <a:spcPct val="100000"/>
              </a:lnSpc>
              <a:spcBef>
                <a:spcPts val="900"/>
              </a:spcBef>
              <a:defRPr/>
            </a:pPr>
            <a:r>
              <a:rPr lang="en-US" dirty="0">
                <a:latin typeface="Arial Narrow" charset="0"/>
              </a:rPr>
              <a:t>Biological, chemical, and physical contaminants and how to prevent them</a:t>
            </a:r>
          </a:p>
          <a:p>
            <a:pPr marL="347472" lvl="1" indent="-347472" eaLnBrk="1" hangingPunct="1">
              <a:lnSpc>
                <a:spcPct val="100000"/>
              </a:lnSpc>
              <a:spcBef>
                <a:spcPts val="900"/>
              </a:spcBef>
              <a:defRPr/>
            </a:pPr>
            <a:r>
              <a:rPr lang="en-US" dirty="0">
                <a:latin typeface="Arial Narrow" charset="0"/>
              </a:rPr>
              <a:t>How to prevent the deliberate contamination of food</a:t>
            </a:r>
          </a:p>
          <a:p>
            <a:pPr marL="347472" lvl="1" indent="-347472" eaLnBrk="1" hangingPunct="1">
              <a:lnSpc>
                <a:spcPct val="100000"/>
              </a:lnSpc>
              <a:spcBef>
                <a:spcPts val="900"/>
              </a:spcBef>
              <a:defRPr/>
            </a:pPr>
            <a:r>
              <a:rPr lang="en-US" dirty="0">
                <a:latin typeface="Arial Narrow" charset="0"/>
              </a:rPr>
              <a:t>How to respond to a foodborne-illness outbreak</a:t>
            </a:r>
          </a:p>
          <a:p>
            <a:pPr marL="347472" lvl="1" indent="-347472" eaLnBrk="1" hangingPunct="1">
              <a:lnSpc>
                <a:spcPct val="100000"/>
              </a:lnSpc>
              <a:spcBef>
                <a:spcPts val="900"/>
              </a:spcBef>
              <a:defRPr/>
            </a:pPr>
            <a:r>
              <a:rPr lang="en-US" dirty="0">
                <a:latin typeface="Arial Narrow" charset="0"/>
              </a:rPr>
              <a:t>Common food allergens and how to prevent reactions to </a:t>
            </a:r>
            <a:r>
              <a:rPr lang="en-US" dirty="0" smtClean="0">
                <a:latin typeface="Arial Narrow" charset="0"/>
              </a:rPr>
              <a:t>them</a:t>
            </a:r>
            <a:endParaRPr lang="en-US" dirty="0">
              <a:latin typeface="Arial Narrow" charset="0"/>
            </a:endParaRPr>
          </a:p>
        </p:txBody>
      </p:sp>
      <p:sp>
        <p:nvSpPr>
          <p:cNvPr id="38916" name="Text Box 104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2-2</a:t>
            </a:r>
          </a:p>
        </p:txBody>
      </p:sp>
    </p:spTree>
  </p:cSld>
  <p:clrMapOvr>
    <a:masterClrMapping/>
  </p:clrMapOvr>
  <p:timing>
    <p:tnLst>
      <p:par>
        <p:cTn xmlns:p14="http://schemas.microsoft.com/office/powerpoint/2010/mai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3"/>
          <p:cNvSpPr>
            <a:spLocks noGrp="1" noChangeArrowheads="1"/>
          </p:cNvSpPr>
          <p:nvPr>
            <p:ph type="body" idx="1"/>
          </p:nvPr>
        </p:nvSpPr>
        <p:spPr>
          <a:xfrm>
            <a:off x="393192" y="1143000"/>
            <a:ext cx="7140930" cy="4990257"/>
          </a:xfrm>
        </p:spPr>
        <p:txBody>
          <a:bodyPr/>
          <a:lstStyle/>
          <a:p>
            <a:pPr marL="0" indent="0" eaLnBrk="1" hangingPunct="1">
              <a:defRPr/>
            </a:pPr>
            <a:r>
              <a:rPr lang="en-US" dirty="0">
                <a:latin typeface="Arial Narrow" charset="0"/>
                <a:cs typeface="+mn-cs"/>
              </a:rPr>
              <a:t>Consider the following when developing a plan for cleaning up vomit and diarrhea:</a:t>
            </a:r>
            <a:endParaRPr lang="en-US" i="1" dirty="0">
              <a:latin typeface="Arial Narrow" charset="0"/>
              <a:cs typeface="+mn-cs"/>
            </a:endParaRPr>
          </a:p>
          <a:p>
            <a:pPr lvl="1" eaLnBrk="1" hangingPunct="1">
              <a:defRPr/>
            </a:pPr>
            <a:r>
              <a:rPr lang="en-US" dirty="0">
                <a:latin typeface="Arial Narrow" charset="0"/>
              </a:rPr>
              <a:t>How you will contain liquid and airborne substances, and remove them from the operation</a:t>
            </a:r>
          </a:p>
          <a:p>
            <a:pPr lvl="1" eaLnBrk="1" hangingPunct="1">
              <a:defRPr/>
            </a:pPr>
            <a:r>
              <a:rPr lang="en-US" dirty="0">
                <a:latin typeface="Arial Narrow" charset="0"/>
              </a:rPr>
              <a:t>How you will clean, sanitize, and disinfect surfaces</a:t>
            </a:r>
          </a:p>
          <a:p>
            <a:pPr lvl="1" eaLnBrk="1" hangingPunct="1">
              <a:defRPr/>
            </a:pPr>
            <a:r>
              <a:rPr lang="en-US" dirty="0">
                <a:latin typeface="Arial Narrow" charset="0"/>
              </a:rPr>
              <a:t>When to throw away food that may have been contaminated</a:t>
            </a:r>
          </a:p>
          <a:p>
            <a:pPr lvl="1" eaLnBrk="1" hangingPunct="1">
              <a:defRPr/>
            </a:pPr>
            <a:r>
              <a:rPr lang="en-US" dirty="0">
                <a:latin typeface="Arial Narrow" charset="0"/>
              </a:rPr>
              <a:t>What equipment is needed to clean up these substances, and how it will be cleaned and disinfected after use</a:t>
            </a:r>
          </a:p>
          <a:p>
            <a:pPr lvl="1" eaLnBrk="1" hangingPunct="1">
              <a:defRPr/>
            </a:pPr>
            <a:r>
              <a:rPr lang="en-US" dirty="0">
                <a:latin typeface="Arial Narrow" charset="0"/>
              </a:rPr>
              <a:t>When a food handler must wear personal protective equipment</a:t>
            </a:r>
          </a:p>
        </p:txBody>
      </p:sp>
      <p:sp>
        <p:nvSpPr>
          <p:cNvPr id="281603" name="Text Box 11"/>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10-25</a:t>
            </a:r>
          </a:p>
        </p:txBody>
      </p:sp>
      <p:sp>
        <p:nvSpPr>
          <p:cNvPr id="281604" name="Rectangle 13"/>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Cleaning and Sanitizing in the Operation</a:t>
            </a:r>
          </a:p>
        </p:txBody>
      </p:sp>
    </p:spTree>
  </p:cSld>
  <p:clrMapOvr>
    <a:masterClrMapping/>
  </p:clrMapOvr>
  <p:timing>
    <p:tnLst>
      <p:par>
        <p:cTn xmlns:p14="http://schemas.microsoft.com/office/powerpoint/2010/mai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3"/>
          <p:cNvSpPr>
            <a:spLocks noGrp="1" noChangeArrowheads="1"/>
          </p:cNvSpPr>
          <p:nvPr>
            <p:ph type="body" idx="1"/>
          </p:nvPr>
        </p:nvSpPr>
        <p:spPr>
          <a:xfrm>
            <a:off x="393192" y="1143000"/>
            <a:ext cx="7172416" cy="4874798"/>
          </a:xfrm>
        </p:spPr>
        <p:txBody>
          <a:bodyPr/>
          <a:lstStyle/>
          <a:p>
            <a:pPr marL="0" indent="0" eaLnBrk="1" hangingPunct="1">
              <a:defRPr/>
            </a:pPr>
            <a:r>
              <a:rPr lang="en-US" dirty="0">
                <a:latin typeface="Arial Narrow" charset="0"/>
                <a:cs typeface="+mn-cs"/>
              </a:rPr>
              <a:t>Develop a plan for cleaning up vomit and diarrhea: </a:t>
            </a:r>
            <a:r>
              <a:rPr lang="en-US" sz="1800" i="1" dirty="0">
                <a:latin typeface="Arial Narrow" charset="0"/>
                <a:cs typeface="+mn-cs"/>
              </a:rPr>
              <a:t>continued</a:t>
            </a:r>
          </a:p>
          <a:p>
            <a:pPr lvl="1" eaLnBrk="1" hangingPunct="1">
              <a:defRPr/>
            </a:pPr>
            <a:r>
              <a:rPr lang="en-US" dirty="0">
                <a:latin typeface="Arial Narrow" charset="0"/>
              </a:rPr>
              <a:t>How staff will be notified of the correct procedures for containing, cleaning, and disinfecting these substances</a:t>
            </a:r>
          </a:p>
          <a:p>
            <a:pPr lvl="1" eaLnBrk="1" hangingPunct="1">
              <a:defRPr/>
            </a:pPr>
            <a:r>
              <a:rPr lang="en-US" dirty="0">
                <a:latin typeface="Arial Narrow" charset="0"/>
              </a:rPr>
              <a:t>How to segregate contaminated areas from other areas</a:t>
            </a:r>
          </a:p>
          <a:p>
            <a:pPr lvl="1" eaLnBrk="1" hangingPunct="1">
              <a:defRPr/>
            </a:pPr>
            <a:r>
              <a:rPr lang="en-US" dirty="0">
                <a:latin typeface="Arial Narrow" charset="0"/>
              </a:rPr>
              <a:t>When staff must be restricted from working with or around food or excluded from working in the operation</a:t>
            </a:r>
          </a:p>
          <a:p>
            <a:pPr lvl="1" eaLnBrk="1" hangingPunct="1">
              <a:defRPr/>
            </a:pPr>
            <a:r>
              <a:rPr lang="en-US" dirty="0">
                <a:latin typeface="Arial Narrow" charset="0"/>
              </a:rPr>
              <a:t>How sick customers will be quickly removed from the operation</a:t>
            </a:r>
          </a:p>
          <a:p>
            <a:pPr lvl="1" eaLnBrk="1" hangingPunct="1">
              <a:defRPr/>
            </a:pPr>
            <a:r>
              <a:rPr lang="en-US" dirty="0">
                <a:latin typeface="Arial Narrow" charset="0"/>
              </a:rPr>
              <a:t>How the cleaning plan will be implemented</a:t>
            </a:r>
          </a:p>
        </p:txBody>
      </p:sp>
      <p:sp>
        <p:nvSpPr>
          <p:cNvPr id="282627" name="Text Box 11"/>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10-26</a:t>
            </a:r>
          </a:p>
        </p:txBody>
      </p:sp>
      <p:sp>
        <p:nvSpPr>
          <p:cNvPr id="282628" name="Rectangle 13"/>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Cleaning and Sanitizing in the Operation</a:t>
            </a:r>
          </a:p>
        </p:txBody>
      </p:sp>
    </p:spTree>
  </p:cSld>
  <p:clrMapOvr>
    <a:masterClrMapping/>
  </p:clrMapOvr>
  <p:timing>
    <p:tnLst>
      <p:par>
        <p:cTn xmlns:p14="http://schemas.microsoft.com/office/powerpoint/2010/mai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3"/>
          <p:cNvSpPr>
            <a:spLocks noGrp="1" noChangeArrowheads="1"/>
          </p:cNvSpPr>
          <p:nvPr>
            <p:ph type="body" idx="1"/>
          </p:nvPr>
        </p:nvSpPr>
        <p:spPr>
          <a:xfrm>
            <a:off x="393192" y="1143000"/>
            <a:ext cx="5408613" cy="4979761"/>
          </a:xfrm>
        </p:spPr>
        <p:txBody>
          <a:bodyPr/>
          <a:lstStyle/>
          <a:p>
            <a:pPr marL="0" indent="0" eaLnBrk="1" hangingPunct="1">
              <a:defRPr/>
            </a:pPr>
            <a:r>
              <a:rPr lang="en-US" dirty="0">
                <a:latin typeface="Arial Narrow" charset="0"/>
                <a:cs typeface="+mn-cs"/>
              </a:rPr>
              <a:t>Storing Cleaning Tools and Chemicals</a:t>
            </a:r>
          </a:p>
          <a:p>
            <a:pPr lvl="1" eaLnBrk="1" hangingPunct="1">
              <a:defRPr/>
            </a:pPr>
            <a:r>
              <a:rPr lang="en-US" dirty="0">
                <a:latin typeface="Arial Narrow" charset="0"/>
              </a:rPr>
              <a:t>Place in a separate area away from food and prep areas</a:t>
            </a:r>
          </a:p>
          <a:p>
            <a:pPr marL="0" indent="0" eaLnBrk="1" hangingPunct="1">
              <a:defRPr/>
            </a:pPr>
            <a:r>
              <a:rPr lang="en-US" dirty="0">
                <a:latin typeface="Arial Narrow" charset="0"/>
                <a:cs typeface="+mn-cs"/>
              </a:rPr>
              <a:t>The storage area should have:</a:t>
            </a:r>
          </a:p>
          <a:p>
            <a:pPr lvl="1" eaLnBrk="1" hangingPunct="1">
              <a:defRPr/>
            </a:pPr>
            <a:r>
              <a:rPr lang="en-US" dirty="0">
                <a:latin typeface="Arial Narrow" charset="0"/>
              </a:rPr>
              <a:t>Good lighting so chemicals can be easily seen</a:t>
            </a:r>
          </a:p>
          <a:p>
            <a:pPr lvl="1" eaLnBrk="1" hangingPunct="1">
              <a:defRPr/>
            </a:pPr>
            <a:r>
              <a:rPr lang="en-US" dirty="0">
                <a:latin typeface="Arial Narrow" charset="0"/>
              </a:rPr>
              <a:t>Utility sink for filling buckets and washing cleaning tools </a:t>
            </a:r>
          </a:p>
          <a:p>
            <a:pPr lvl="1" eaLnBrk="1" hangingPunct="1">
              <a:defRPr/>
            </a:pPr>
            <a:r>
              <a:rPr lang="en-US" dirty="0">
                <a:latin typeface="Arial Narrow" charset="0"/>
              </a:rPr>
              <a:t>Floor drain for dumping dirty water</a:t>
            </a:r>
          </a:p>
          <a:p>
            <a:pPr lvl="1" eaLnBrk="1" hangingPunct="1">
              <a:defRPr/>
            </a:pPr>
            <a:r>
              <a:rPr lang="en-US" dirty="0">
                <a:latin typeface="Arial Narrow" charset="0"/>
              </a:rPr>
              <a:t>Hooks for hanging cleaning tools</a:t>
            </a:r>
          </a:p>
        </p:txBody>
      </p:sp>
      <p:sp>
        <p:nvSpPr>
          <p:cNvPr id="283651" name="Rectangle 4"/>
          <p:cNvSpPr>
            <a:spLocks noChangeArrowheads="1"/>
          </p:cNvSpPr>
          <p:nvPr/>
        </p:nvSpPr>
        <p:spPr bwMode="auto">
          <a:xfrm>
            <a:off x="7027863" y="1698625"/>
            <a:ext cx="1414462" cy="184467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cs typeface="+mn-cs"/>
            </a:endParaRPr>
          </a:p>
        </p:txBody>
      </p:sp>
      <p:sp>
        <p:nvSpPr>
          <p:cNvPr id="283653"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10-27</a:t>
            </a:r>
          </a:p>
        </p:txBody>
      </p:sp>
      <p:sp>
        <p:nvSpPr>
          <p:cNvPr id="283654" name="Rectangle 9"/>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Cleaning and Sanitizing in the Operation</a:t>
            </a:r>
          </a:p>
        </p:txBody>
      </p:sp>
      <p:pic>
        <p:nvPicPr>
          <p:cNvPr id="2" name="Picture 1" descr="6e_c10_13_MopSink.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4816" y="1243013"/>
            <a:ext cx="2100072" cy="179222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3"/>
          <p:cNvSpPr>
            <a:spLocks noGrp="1" noChangeArrowheads="1"/>
          </p:cNvSpPr>
          <p:nvPr>
            <p:ph type="body" idx="1"/>
          </p:nvPr>
        </p:nvSpPr>
        <p:spPr>
          <a:xfrm>
            <a:off x="393192" y="1143000"/>
            <a:ext cx="5051425" cy="4229100"/>
          </a:xfrm>
        </p:spPr>
        <p:txBody>
          <a:bodyPr/>
          <a:lstStyle/>
          <a:p>
            <a:pPr marL="0" indent="0" eaLnBrk="1" hangingPunct="1">
              <a:defRPr/>
            </a:pPr>
            <a:r>
              <a:rPr lang="en-US" dirty="0">
                <a:solidFill>
                  <a:srgbClr val="D22002"/>
                </a:solidFill>
                <a:latin typeface="Arial Narrow" charset="0"/>
                <a:cs typeface="+mn-cs"/>
              </a:rPr>
              <a:t>Never:</a:t>
            </a:r>
          </a:p>
          <a:p>
            <a:pPr lvl="1" eaLnBrk="1" hangingPunct="1">
              <a:defRPr/>
            </a:pPr>
            <a:r>
              <a:rPr lang="en-US" dirty="0">
                <a:latin typeface="Arial Narrow" charset="0"/>
              </a:rPr>
              <a:t>Dump mop water or other liquid waste into toilets or urinals</a:t>
            </a:r>
          </a:p>
          <a:p>
            <a:pPr lvl="1" eaLnBrk="1" hangingPunct="1">
              <a:defRPr/>
            </a:pPr>
            <a:r>
              <a:rPr lang="en-US" dirty="0">
                <a:latin typeface="Arial Narrow" charset="0"/>
              </a:rPr>
              <a:t>Clean tools in sinks used for:</a:t>
            </a:r>
          </a:p>
          <a:p>
            <a:pPr lvl="2" eaLnBrk="1" hangingPunct="1">
              <a:defRPr/>
            </a:pPr>
            <a:r>
              <a:rPr lang="en-US" dirty="0">
                <a:latin typeface="Arial Narrow" charset="0"/>
              </a:rPr>
              <a:t> </a:t>
            </a:r>
            <a:r>
              <a:rPr lang="en-US" dirty="0" err="1">
                <a:latin typeface="Arial Narrow" charset="0"/>
              </a:rPr>
              <a:t>Handwashing</a:t>
            </a:r>
            <a:endParaRPr lang="en-US" dirty="0">
              <a:latin typeface="Arial Narrow" charset="0"/>
            </a:endParaRPr>
          </a:p>
          <a:p>
            <a:pPr lvl="2" eaLnBrk="1" hangingPunct="1">
              <a:defRPr/>
            </a:pPr>
            <a:r>
              <a:rPr lang="en-US" dirty="0">
                <a:latin typeface="Arial Narrow" charset="0"/>
              </a:rPr>
              <a:t> Food prep</a:t>
            </a:r>
          </a:p>
          <a:p>
            <a:pPr lvl="2" eaLnBrk="1" hangingPunct="1">
              <a:defRPr/>
            </a:pPr>
            <a:r>
              <a:rPr lang="en-US" dirty="0">
                <a:latin typeface="Arial Narrow" charset="0"/>
              </a:rPr>
              <a:t> Dishwashing</a:t>
            </a:r>
          </a:p>
          <a:p>
            <a:pPr marL="1028700" lvl="2" indent="-342900" eaLnBrk="1" hangingPunct="1">
              <a:buFont typeface="Wingdings" charset="0"/>
              <a:buNone/>
              <a:defRPr/>
            </a:pPr>
            <a:endParaRPr lang="en-US" dirty="0">
              <a:latin typeface="Arial Narrow" charset="0"/>
            </a:endParaRPr>
          </a:p>
        </p:txBody>
      </p:sp>
      <p:pic>
        <p:nvPicPr>
          <p:cNvPr id="590850" name="Picture 4" descr="nra201_resiz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1768" y="1243013"/>
            <a:ext cx="2103120" cy="1987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4676"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10-28</a:t>
            </a:r>
          </a:p>
        </p:txBody>
      </p:sp>
      <p:sp>
        <p:nvSpPr>
          <p:cNvPr id="284677"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Cleaning and Sanitizing in the Operation</a:t>
            </a:r>
            <a:endParaRPr lang="en-US" i="1" dirty="0">
              <a:latin typeface="Arial Narrow" charset="0"/>
              <a:cs typeface="+mj-cs"/>
            </a:endParaRPr>
          </a:p>
        </p:txBody>
      </p:sp>
    </p:spTree>
  </p:cSld>
  <p:clrMapOvr>
    <a:masterClrMapping/>
  </p:clrMapOvr>
  <p:timing>
    <p:tnLst>
      <p:par>
        <p:cTn xmlns:p14="http://schemas.microsoft.com/office/powerpoint/2010/mai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3"/>
          <p:cNvSpPr>
            <a:spLocks noGrp="1" noChangeArrowheads="1"/>
          </p:cNvSpPr>
          <p:nvPr>
            <p:ph type="body" idx="1"/>
          </p:nvPr>
        </p:nvSpPr>
        <p:spPr>
          <a:xfrm>
            <a:off x="393192" y="1143000"/>
            <a:ext cx="5545650" cy="4601896"/>
          </a:xfrm>
        </p:spPr>
        <p:txBody>
          <a:bodyPr/>
          <a:lstStyle/>
          <a:p>
            <a:pPr marL="0" indent="0" eaLnBrk="1" hangingPunct="1">
              <a:defRPr/>
            </a:pPr>
            <a:r>
              <a:rPr lang="en-US" dirty="0">
                <a:latin typeface="Arial Narrow" charset="0"/>
                <a:cs typeface="+mn-cs"/>
              </a:rPr>
              <a:t>Chemicals</a:t>
            </a:r>
          </a:p>
          <a:p>
            <a:pPr lvl="1" eaLnBrk="1" hangingPunct="1">
              <a:defRPr/>
            </a:pPr>
            <a:r>
              <a:rPr lang="en-US" dirty="0">
                <a:latin typeface="Arial Narrow" charset="0"/>
              </a:rPr>
              <a:t>Only purchase those approved for use in foodservice operations</a:t>
            </a:r>
          </a:p>
          <a:p>
            <a:pPr lvl="1" eaLnBrk="1" hangingPunct="1">
              <a:defRPr/>
            </a:pPr>
            <a:r>
              <a:rPr lang="en-US" dirty="0">
                <a:latin typeface="Arial Narrow" charset="0"/>
              </a:rPr>
              <a:t>Store them in their original containers away </a:t>
            </a:r>
            <a:r>
              <a:rPr lang="en-US" dirty="0" smtClean="0">
                <a:latin typeface="Arial Narrow" charset="0"/>
              </a:rPr>
              <a:t/>
            </a:r>
            <a:br>
              <a:rPr lang="en-US" dirty="0" smtClean="0">
                <a:latin typeface="Arial Narrow" charset="0"/>
              </a:rPr>
            </a:br>
            <a:r>
              <a:rPr lang="en-US" dirty="0" smtClean="0">
                <a:latin typeface="Arial Narrow" charset="0"/>
              </a:rPr>
              <a:t>from </a:t>
            </a:r>
            <a:r>
              <a:rPr lang="en-US" dirty="0">
                <a:latin typeface="Arial Narrow" charset="0"/>
              </a:rPr>
              <a:t>food and food-prep areas</a:t>
            </a:r>
          </a:p>
          <a:p>
            <a:pPr lvl="1" eaLnBrk="1" hangingPunct="1">
              <a:defRPr/>
            </a:pPr>
            <a:r>
              <a:rPr lang="en-US" dirty="0">
                <a:latin typeface="Arial Narrow" charset="0"/>
              </a:rPr>
              <a:t>If transferring them to a new container, label </a:t>
            </a:r>
            <a:r>
              <a:rPr lang="en-US" dirty="0" smtClean="0">
                <a:latin typeface="Arial Narrow" charset="0"/>
              </a:rPr>
              <a:t/>
            </a:r>
            <a:br>
              <a:rPr lang="en-US" dirty="0" smtClean="0">
                <a:latin typeface="Arial Narrow" charset="0"/>
              </a:rPr>
            </a:br>
            <a:r>
              <a:rPr lang="en-US" dirty="0" smtClean="0">
                <a:latin typeface="Arial Narrow" charset="0"/>
              </a:rPr>
              <a:t>it </a:t>
            </a:r>
            <a:r>
              <a:rPr lang="en-US" dirty="0">
                <a:latin typeface="Arial Narrow" charset="0"/>
              </a:rPr>
              <a:t>with the common name of the chemical</a:t>
            </a:r>
          </a:p>
        </p:txBody>
      </p:sp>
      <p:sp>
        <p:nvSpPr>
          <p:cNvPr id="285699"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10-29</a:t>
            </a:r>
          </a:p>
        </p:txBody>
      </p:sp>
      <p:sp>
        <p:nvSpPr>
          <p:cNvPr id="285700"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Using Foodservice Chemicals</a:t>
            </a:r>
          </a:p>
        </p:txBody>
      </p:sp>
      <p:pic>
        <p:nvPicPr>
          <p:cNvPr id="2" name="Picture 1" descr="6e_c10_14_chemroom_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4816" y="1243013"/>
            <a:ext cx="2100072" cy="18288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3" name="Rectangle 4"/>
          <p:cNvSpPr>
            <a:spLocks noGrp="1" noChangeArrowheads="1"/>
          </p:cNvSpPr>
          <p:nvPr>
            <p:ph type="body" idx="1"/>
          </p:nvPr>
        </p:nvSpPr>
        <p:spPr>
          <a:xfrm>
            <a:off x="393192" y="1143000"/>
            <a:ext cx="4981575" cy="4914900"/>
          </a:xfrm>
        </p:spPr>
        <p:txBody>
          <a:bodyPr/>
          <a:lstStyle/>
          <a:p>
            <a:pPr marL="0" indent="0" eaLnBrk="1" hangingPunct="1">
              <a:defRPr/>
            </a:pPr>
            <a:r>
              <a:rPr lang="en-US" dirty="0">
                <a:latin typeface="Arial Narrow" charset="0"/>
                <a:cs typeface="+mn-cs"/>
              </a:rPr>
              <a:t>Chemicals </a:t>
            </a:r>
            <a:r>
              <a:rPr lang="en-US" sz="1800" i="1" dirty="0">
                <a:latin typeface="Arial Narrow" charset="0"/>
                <a:cs typeface="+mn-cs"/>
              </a:rPr>
              <a:t>continued</a:t>
            </a:r>
          </a:p>
          <a:p>
            <a:pPr lvl="1" eaLnBrk="1" hangingPunct="1">
              <a:defRPr/>
            </a:pPr>
            <a:r>
              <a:rPr lang="en-US" dirty="0">
                <a:latin typeface="Arial Narrow" charset="0"/>
              </a:rPr>
              <a:t>Keep MSDS for each chemical</a:t>
            </a:r>
          </a:p>
          <a:p>
            <a:pPr lvl="1" eaLnBrk="1" hangingPunct="1">
              <a:defRPr/>
            </a:pPr>
            <a:r>
              <a:rPr lang="en-US" dirty="0">
                <a:latin typeface="Arial Narrow" charset="0"/>
              </a:rPr>
              <a:t>When throwing chemicals out, follow: </a:t>
            </a:r>
          </a:p>
          <a:p>
            <a:pPr lvl="2" eaLnBrk="1" hangingPunct="1">
              <a:defRPr/>
            </a:pPr>
            <a:r>
              <a:rPr lang="en-US" dirty="0">
                <a:latin typeface="Arial Narrow" charset="0"/>
              </a:rPr>
              <a:t>Instructions on the label  </a:t>
            </a:r>
          </a:p>
          <a:p>
            <a:pPr lvl="2" eaLnBrk="1" hangingPunct="1">
              <a:defRPr/>
            </a:pPr>
            <a:r>
              <a:rPr lang="en-US" dirty="0">
                <a:latin typeface="Arial Narrow" charset="0"/>
              </a:rPr>
              <a:t>Local regulatory requirements</a:t>
            </a:r>
          </a:p>
        </p:txBody>
      </p:sp>
      <p:sp>
        <p:nvSpPr>
          <p:cNvPr id="286724"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10-30</a:t>
            </a:r>
          </a:p>
        </p:txBody>
      </p:sp>
      <p:sp>
        <p:nvSpPr>
          <p:cNvPr id="286725" name="Rectangle 10"/>
          <p:cNvSpPr>
            <a:spLocks noGrp="1" noChangeArrowheads="1"/>
          </p:cNvSpPr>
          <p:nvPr>
            <p:ph type="title"/>
          </p:nvPr>
        </p:nvSpPr>
        <p:spPr>
          <a:xfrm>
            <a:off x="393192" y="158750"/>
            <a:ext cx="8240713" cy="519112"/>
          </a:xfrm>
        </p:spPr>
        <p:txBody>
          <a:bodyPr/>
          <a:lstStyle/>
          <a:p>
            <a:pPr eaLnBrk="1" hangingPunct="1">
              <a:defRPr/>
            </a:pPr>
            <a:r>
              <a:rPr lang="en-US" dirty="0">
                <a:latin typeface="Arial Narrow" charset="0"/>
                <a:cs typeface="+mj-cs"/>
              </a:rPr>
              <a:t>Using Foodservice Chemicals</a:t>
            </a:r>
          </a:p>
        </p:txBody>
      </p:sp>
      <p:pic>
        <p:nvPicPr>
          <p:cNvPr id="2" name="Picture 1" descr="6e_c10_14_msds_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4816" y="1243013"/>
            <a:ext cx="2100072" cy="18288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4"/>
          <p:cNvSpPr>
            <a:spLocks noGrp="1" noChangeArrowheads="1"/>
          </p:cNvSpPr>
          <p:nvPr>
            <p:ph type="body" idx="1"/>
          </p:nvPr>
        </p:nvSpPr>
        <p:spPr>
          <a:xfrm>
            <a:off x="393192" y="1143000"/>
            <a:ext cx="7323138" cy="3816350"/>
          </a:xfrm>
        </p:spPr>
        <p:txBody>
          <a:bodyPr/>
          <a:lstStyle/>
          <a:p>
            <a:pPr marL="0" indent="0" eaLnBrk="1" hangingPunct="1">
              <a:defRPr/>
            </a:pPr>
            <a:r>
              <a:rPr lang="en-US" dirty="0">
                <a:latin typeface="Arial Narrow" charset="0"/>
                <a:cs typeface="+mn-cs"/>
              </a:rPr>
              <a:t>To develop an effective cleaning program: </a:t>
            </a:r>
            <a:endParaRPr lang="en-US" sz="2000" i="1" dirty="0">
              <a:latin typeface="Arial Narrow" charset="0"/>
              <a:cs typeface="+mn-cs"/>
            </a:endParaRPr>
          </a:p>
          <a:p>
            <a:pPr lvl="1" eaLnBrk="1" hangingPunct="1">
              <a:defRPr/>
            </a:pPr>
            <a:r>
              <a:rPr lang="en-US" dirty="0">
                <a:latin typeface="Arial Narrow" charset="0"/>
              </a:rPr>
              <a:t>Create a master cleaning schedule</a:t>
            </a:r>
          </a:p>
          <a:p>
            <a:pPr lvl="1" eaLnBrk="1" hangingPunct="1">
              <a:defRPr/>
            </a:pPr>
            <a:r>
              <a:rPr lang="en-US" dirty="0">
                <a:latin typeface="Arial Narrow" charset="0"/>
              </a:rPr>
              <a:t>Train your employees to follow it</a:t>
            </a:r>
          </a:p>
          <a:p>
            <a:pPr lvl="1" eaLnBrk="1" hangingPunct="1">
              <a:defRPr/>
            </a:pPr>
            <a:r>
              <a:rPr lang="en-US" dirty="0">
                <a:latin typeface="Arial Narrow" charset="0"/>
              </a:rPr>
              <a:t>Monitor the program to make sure it works </a:t>
            </a:r>
          </a:p>
        </p:txBody>
      </p:sp>
      <p:sp>
        <p:nvSpPr>
          <p:cNvPr id="287747"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10-31</a:t>
            </a:r>
          </a:p>
        </p:txBody>
      </p:sp>
      <p:sp>
        <p:nvSpPr>
          <p:cNvPr id="287748"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Developing a Cleaning Program</a:t>
            </a:r>
          </a:p>
        </p:txBody>
      </p:sp>
    </p:spTree>
  </p:cSld>
  <p:clrMapOvr>
    <a:masterClrMapping/>
  </p:clrMapOvr>
  <p:timing>
    <p:tnLst>
      <p:par>
        <p:cTn xmlns:p14="http://schemas.microsoft.com/office/powerpoint/2010/mai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3"/>
          <p:cNvSpPr>
            <a:spLocks noGrp="1" noChangeArrowheads="1"/>
          </p:cNvSpPr>
          <p:nvPr>
            <p:ph type="body" idx="1"/>
          </p:nvPr>
        </p:nvSpPr>
        <p:spPr>
          <a:xfrm>
            <a:off x="393192" y="1143000"/>
            <a:ext cx="4559095" cy="4895791"/>
          </a:xfrm>
        </p:spPr>
        <p:txBody>
          <a:bodyPr/>
          <a:lstStyle/>
          <a:p>
            <a:pPr marL="0" indent="0" eaLnBrk="1" hangingPunct="1">
              <a:defRPr/>
            </a:pPr>
            <a:r>
              <a:rPr lang="en-US" dirty="0">
                <a:latin typeface="Arial Narrow" charset="0"/>
                <a:cs typeface="+mn-cs"/>
              </a:rPr>
              <a:t>To create a master cleaning schedule, identify:</a:t>
            </a:r>
            <a:endParaRPr lang="en-US" sz="2000" i="1" dirty="0">
              <a:latin typeface="Arial Narrow" charset="0"/>
              <a:cs typeface="+mn-cs"/>
            </a:endParaRPr>
          </a:p>
          <a:p>
            <a:pPr lvl="1" eaLnBrk="1" hangingPunct="1">
              <a:defRPr/>
            </a:pPr>
            <a:r>
              <a:rPr lang="en-US" dirty="0">
                <a:latin typeface="Arial Narrow" charset="0"/>
              </a:rPr>
              <a:t>What should be cleaned</a:t>
            </a:r>
          </a:p>
          <a:p>
            <a:pPr lvl="1" eaLnBrk="1" hangingPunct="1">
              <a:defRPr/>
            </a:pPr>
            <a:r>
              <a:rPr lang="en-US" dirty="0">
                <a:latin typeface="Arial Narrow" charset="0"/>
              </a:rPr>
              <a:t>Who should clean it</a:t>
            </a:r>
          </a:p>
          <a:p>
            <a:pPr lvl="1" eaLnBrk="1" hangingPunct="1">
              <a:defRPr/>
            </a:pPr>
            <a:r>
              <a:rPr lang="en-US" dirty="0">
                <a:latin typeface="Arial Narrow" charset="0"/>
              </a:rPr>
              <a:t>When it should be cleaned</a:t>
            </a:r>
          </a:p>
          <a:p>
            <a:pPr lvl="1" eaLnBrk="1" hangingPunct="1">
              <a:defRPr/>
            </a:pPr>
            <a:r>
              <a:rPr lang="en-US" dirty="0">
                <a:latin typeface="Arial Narrow" charset="0"/>
              </a:rPr>
              <a:t>How it should be cleaned</a:t>
            </a:r>
          </a:p>
        </p:txBody>
      </p:sp>
      <p:sp>
        <p:nvSpPr>
          <p:cNvPr id="288772"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10-32</a:t>
            </a:r>
          </a:p>
        </p:txBody>
      </p:sp>
      <p:sp>
        <p:nvSpPr>
          <p:cNvPr id="288773" name="Rectangle 8"/>
          <p:cNvSpPr>
            <a:spLocks noGrp="1" noChangeArrowheads="1"/>
          </p:cNvSpPr>
          <p:nvPr>
            <p:ph type="title"/>
          </p:nvPr>
        </p:nvSpPr>
        <p:spPr>
          <a:xfrm>
            <a:off x="393192" y="155448"/>
            <a:ext cx="8307388" cy="519112"/>
          </a:xfrm>
        </p:spPr>
        <p:txBody>
          <a:bodyPr/>
          <a:lstStyle/>
          <a:p>
            <a:pPr eaLnBrk="1" hangingPunct="1">
              <a:defRPr/>
            </a:pPr>
            <a:r>
              <a:rPr lang="en-US" dirty="0">
                <a:latin typeface="Arial Narrow" charset="0"/>
                <a:cs typeface="+mj-cs"/>
              </a:rPr>
              <a:t>Developing a Cleaning Program</a:t>
            </a:r>
          </a:p>
        </p:txBody>
      </p:sp>
      <p:pic>
        <p:nvPicPr>
          <p:cNvPr id="2" name="Picture 1" descr="6e_c10_3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3"/>
          <p:cNvSpPr>
            <a:spLocks noGrp="1" noChangeArrowheads="1"/>
          </p:cNvSpPr>
          <p:nvPr>
            <p:ph type="body" idx="1"/>
          </p:nvPr>
        </p:nvSpPr>
        <p:spPr>
          <a:xfrm>
            <a:off x="393192" y="1143000"/>
            <a:ext cx="5600700" cy="3816350"/>
          </a:xfrm>
        </p:spPr>
        <p:txBody>
          <a:bodyPr/>
          <a:lstStyle/>
          <a:p>
            <a:pPr marL="0" indent="0" eaLnBrk="1" hangingPunct="1">
              <a:defRPr/>
            </a:pPr>
            <a:r>
              <a:rPr lang="en-US" dirty="0">
                <a:latin typeface="Arial Narrow" charset="0"/>
                <a:cs typeface="+mn-cs"/>
              </a:rPr>
              <a:t>Monitoring the cleaning program:</a:t>
            </a:r>
            <a:endParaRPr lang="en-US" sz="2000" i="1" dirty="0">
              <a:latin typeface="Arial Narrow" charset="0"/>
              <a:cs typeface="+mn-cs"/>
            </a:endParaRPr>
          </a:p>
          <a:p>
            <a:pPr lvl="1" eaLnBrk="1" hangingPunct="1">
              <a:defRPr/>
            </a:pPr>
            <a:r>
              <a:rPr lang="en-US" dirty="0">
                <a:latin typeface="Arial Narrow" charset="0"/>
              </a:rPr>
              <a:t>Supervise daily cleaning routines</a:t>
            </a:r>
          </a:p>
          <a:p>
            <a:pPr lvl="1" eaLnBrk="1" hangingPunct="1">
              <a:defRPr/>
            </a:pPr>
            <a:r>
              <a:rPr lang="en-US" dirty="0">
                <a:latin typeface="Arial Narrow" charset="0"/>
              </a:rPr>
              <a:t>Check cleaning tasks against the master schedule every day</a:t>
            </a:r>
          </a:p>
          <a:p>
            <a:pPr lvl="1" eaLnBrk="1" hangingPunct="1">
              <a:defRPr/>
            </a:pPr>
            <a:r>
              <a:rPr lang="en-US" dirty="0">
                <a:latin typeface="Arial Narrow" charset="0"/>
              </a:rPr>
              <a:t>Change the master schedule as needed</a:t>
            </a:r>
          </a:p>
          <a:p>
            <a:pPr lvl="1" eaLnBrk="1" hangingPunct="1">
              <a:defRPr/>
            </a:pPr>
            <a:r>
              <a:rPr lang="en-US" dirty="0">
                <a:latin typeface="Arial Narrow" charset="0"/>
              </a:rPr>
              <a:t>Ask staff for input on the program</a:t>
            </a:r>
          </a:p>
        </p:txBody>
      </p:sp>
      <p:sp>
        <p:nvSpPr>
          <p:cNvPr id="289795"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10-33</a:t>
            </a:r>
          </a:p>
        </p:txBody>
      </p:sp>
      <p:sp>
        <p:nvSpPr>
          <p:cNvPr id="289796"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Developing a Cleaning Program</a:t>
            </a:r>
          </a:p>
        </p:txBody>
      </p:sp>
      <p:pic>
        <p:nvPicPr>
          <p:cNvPr id="2" name="Picture 1" descr="6e_c10_15_at slice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192887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How Contamination Happens</a:t>
            </a:r>
          </a:p>
        </p:txBody>
      </p:sp>
      <p:sp>
        <p:nvSpPr>
          <p:cNvPr id="39939" name="Rectangle 3"/>
          <p:cNvSpPr>
            <a:spLocks noGrp="1" noChangeArrowheads="1"/>
          </p:cNvSpPr>
          <p:nvPr>
            <p:ph type="body" idx="1"/>
          </p:nvPr>
        </p:nvSpPr>
        <p:spPr>
          <a:xfrm>
            <a:off x="398463" y="1143000"/>
            <a:ext cx="7308850" cy="3789362"/>
          </a:xfrm>
        </p:spPr>
        <p:txBody>
          <a:bodyPr/>
          <a:lstStyle/>
          <a:p>
            <a:pPr marL="0" indent="0" eaLnBrk="1" hangingPunct="1">
              <a:defRPr/>
            </a:pPr>
            <a:r>
              <a:rPr lang="en-US" dirty="0">
                <a:latin typeface="Arial Narrow" charset="0"/>
                <a:cs typeface="+mn-cs"/>
              </a:rPr>
              <a:t>Contaminants come from a variety of places: </a:t>
            </a:r>
          </a:p>
          <a:p>
            <a:pPr marL="347472" lvl="1" indent="-347472" eaLnBrk="1" hangingPunct="1">
              <a:lnSpc>
                <a:spcPct val="100000"/>
              </a:lnSpc>
              <a:spcBef>
                <a:spcPts val="900"/>
              </a:spcBef>
              <a:defRPr/>
            </a:pPr>
            <a:r>
              <a:rPr lang="en-US" dirty="0">
                <a:latin typeface="Arial Narrow" charset="0"/>
              </a:rPr>
              <a:t>Animals we use for food</a:t>
            </a:r>
          </a:p>
          <a:p>
            <a:pPr marL="347472" lvl="1" indent="-347472" eaLnBrk="1" hangingPunct="1">
              <a:lnSpc>
                <a:spcPct val="100000"/>
              </a:lnSpc>
              <a:spcBef>
                <a:spcPts val="900"/>
              </a:spcBef>
              <a:defRPr/>
            </a:pPr>
            <a:r>
              <a:rPr lang="en-US" dirty="0">
                <a:latin typeface="Arial Narrow" charset="0"/>
              </a:rPr>
              <a:t>Air, contaminated water, and dirt</a:t>
            </a:r>
          </a:p>
          <a:p>
            <a:pPr marL="347472" lvl="1" indent="-347472" eaLnBrk="1" hangingPunct="1">
              <a:lnSpc>
                <a:spcPct val="100000"/>
              </a:lnSpc>
              <a:spcBef>
                <a:spcPts val="900"/>
              </a:spcBef>
              <a:defRPr/>
            </a:pPr>
            <a:r>
              <a:rPr lang="en-US" dirty="0">
                <a:latin typeface="Arial Narrow" charset="0"/>
              </a:rPr>
              <a:t>People</a:t>
            </a:r>
          </a:p>
          <a:p>
            <a:pPr marL="694944" lvl="2" indent="-347472" eaLnBrk="1" hangingPunct="1">
              <a:lnSpc>
                <a:spcPct val="100000"/>
              </a:lnSpc>
              <a:spcBef>
                <a:spcPts val="900"/>
              </a:spcBef>
              <a:defRPr/>
            </a:pPr>
            <a:r>
              <a:rPr lang="en-US" dirty="0">
                <a:latin typeface="Arial Narrow" charset="0"/>
              </a:rPr>
              <a:t>Deliberately</a:t>
            </a:r>
          </a:p>
          <a:p>
            <a:pPr marL="694944" lvl="2" indent="-347472" eaLnBrk="1" hangingPunct="1">
              <a:lnSpc>
                <a:spcPct val="100000"/>
              </a:lnSpc>
              <a:spcBef>
                <a:spcPts val="900"/>
              </a:spcBef>
              <a:defRPr/>
            </a:pPr>
            <a:r>
              <a:rPr lang="en-US" dirty="0">
                <a:latin typeface="Arial Narrow" charset="0"/>
              </a:rPr>
              <a:t>Accidentally</a:t>
            </a:r>
          </a:p>
          <a:p>
            <a:pPr marL="571500" lvl="1" indent="-457200" eaLnBrk="1" hangingPunct="1">
              <a:defRPr/>
            </a:pPr>
            <a:endParaRPr lang="en-US" dirty="0">
              <a:latin typeface="Arial Narrow" charset="0"/>
            </a:endParaRPr>
          </a:p>
        </p:txBody>
      </p:sp>
      <p:sp>
        <p:nvSpPr>
          <p:cNvPr id="39940" name="Text Box 104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2-3</a:t>
            </a: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How Contamination Happens</a:t>
            </a:r>
          </a:p>
        </p:txBody>
      </p:sp>
      <p:sp>
        <p:nvSpPr>
          <p:cNvPr id="40963" name="Rectangle 3"/>
          <p:cNvSpPr>
            <a:spLocks noGrp="1" noChangeArrowheads="1"/>
          </p:cNvSpPr>
          <p:nvPr>
            <p:ph type="body" idx="1"/>
          </p:nvPr>
        </p:nvSpPr>
        <p:spPr>
          <a:xfrm>
            <a:off x="390524" y="1143000"/>
            <a:ext cx="5029200" cy="4983163"/>
          </a:xfrm>
        </p:spPr>
        <p:txBody>
          <a:bodyPr/>
          <a:lstStyle/>
          <a:p>
            <a:pPr marL="0" indent="0" eaLnBrk="1" hangingPunct="1">
              <a:defRPr/>
            </a:pPr>
            <a:r>
              <a:rPr lang="en-US" dirty="0">
                <a:latin typeface="Arial Narrow" charset="0"/>
                <a:cs typeface="+mn-cs"/>
              </a:rPr>
              <a:t>People can contaminate food when: </a:t>
            </a:r>
          </a:p>
          <a:p>
            <a:pPr marL="347472" lvl="1" indent="-347472" eaLnBrk="1" hangingPunct="1">
              <a:lnSpc>
                <a:spcPct val="100000"/>
              </a:lnSpc>
              <a:spcBef>
                <a:spcPts val="900"/>
              </a:spcBef>
              <a:defRPr/>
            </a:pPr>
            <a:r>
              <a:rPr lang="en-US" dirty="0">
                <a:latin typeface="Arial Narrow" charset="0"/>
              </a:rPr>
              <a:t>they </a:t>
            </a:r>
            <a:r>
              <a:rPr lang="en-US" dirty="0" smtClean="0">
                <a:latin typeface="Arial Narrow" charset="0"/>
              </a:rPr>
              <a:t>don</a:t>
            </a:r>
            <a:r>
              <a:rPr lang="en-US" dirty="0">
                <a:latin typeface="Arial Narrow" charset="0"/>
              </a:rPr>
              <a:t>’</a:t>
            </a:r>
            <a:r>
              <a:rPr lang="en-US" dirty="0" smtClean="0">
                <a:latin typeface="Arial Narrow" charset="0"/>
              </a:rPr>
              <a:t>t </a:t>
            </a:r>
            <a:r>
              <a:rPr lang="en-US" dirty="0">
                <a:latin typeface="Arial Narrow" charset="0"/>
              </a:rPr>
              <a:t>wash their hands after using </a:t>
            </a:r>
            <a:r>
              <a:rPr lang="en-US" dirty="0" smtClean="0">
                <a:latin typeface="Arial Narrow" charset="0"/>
              </a:rPr>
              <a:t/>
            </a:r>
            <a:br>
              <a:rPr lang="en-US" dirty="0" smtClean="0">
                <a:latin typeface="Arial Narrow" charset="0"/>
              </a:rPr>
            </a:br>
            <a:r>
              <a:rPr lang="en-US" dirty="0" smtClean="0">
                <a:latin typeface="Arial Narrow" charset="0"/>
              </a:rPr>
              <a:t>the </a:t>
            </a:r>
            <a:r>
              <a:rPr lang="en-US" dirty="0">
                <a:latin typeface="Arial Narrow" charset="0"/>
              </a:rPr>
              <a:t>restroom</a:t>
            </a:r>
          </a:p>
          <a:p>
            <a:pPr marL="347472" lvl="1" indent="-347472" eaLnBrk="1" hangingPunct="1">
              <a:lnSpc>
                <a:spcPct val="100000"/>
              </a:lnSpc>
              <a:spcBef>
                <a:spcPts val="900"/>
              </a:spcBef>
              <a:defRPr/>
            </a:pPr>
            <a:r>
              <a:rPr lang="en-US" dirty="0">
                <a:latin typeface="Arial Narrow" charset="0"/>
              </a:rPr>
              <a:t>they are in contact with a person who is ill</a:t>
            </a:r>
          </a:p>
          <a:p>
            <a:pPr marL="347472" lvl="1" indent="-347472" eaLnBrk="1" hangingPunct="1">
              <a:lnSpc>
                <a:spcPct val="100000"/>
              </a:lnSpc>
              <a:spcBef>
                <a:spcPts val="900"/>
              </a:spcBef>
              <a:defRPr/>
            </a:pPr>
            <a:r>
              <a:rPr lang="en-US" dirty="0">
                <a:latin typeface="Arial Narrow" charset="0"/>
              </a:rPr>
              <a:t>they sneeze or vomit onto food or food contact surfaces</a:t>
            </a:r>
          </a:p>
          <a:p>
            <a:pPr marL="347472" lvl="1" indent="-347472" eaLnBrk="1" hangingPunct="1">
              <a:lnSpc>
                <a:spcPct val="100000"/>
              </a:lnSpc>
              <a:spcBef>
                <a:spcPts val="900"/>
              </a:spcBef>
              <a:defRPr/>
            </a:pPr>
            <a:r>
              <a:rPr lang="en-US" dirty="0">
                <a:latin typeface="Arial Narrow" charset="0"/>
              </a:rPr>
              <a:t>they touch dirty food-contact surfaces and equipment and then touch food</a:t>
            </a:r>
          </a:p>
          <a:p>
            <a:pPr marL="571500" lvl="1" indent="-457200" eaLnBrk="1" hangingPunct="1">
              <a:defRPr/>
            </a:pPr>
            <a:endParaRPr lang="en-US" dirty="0">
              <a:latin typeface="Arial Narrow" charset="0"/>
            </a:endParaRPr>
          </a:p>
          <a:p>
            <a:pPr marL="571500" lvl="1" indent="-457200" eaLnBrk="1" hangingPunct="1">
              <a:defRPr/>
            </a:pPr>
            <a:endParaRPr lang="en-US" dirty="0">
              <a:latin typeface="Arial Narrow" charset="0"/>
            </a:endParaRPr>
          </a:p>
        </p:txBody>
      </p:sp>
      <p:sp>
        <p:nvSpPr>
          <p:cNvPr id="40964" name="Text Box 104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2-4</a:t>
            </a:r>
          </a:p>
        </p:txBody>
      </p:sp>
      <p:pic>
        <p:nvPicPr>
          <p:cNvPr id="2" name="Picture 1" descr="6e_c02_0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3355" y="1243013"/>
            <a:ext cx="2103120" cy="210312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88938" y="158750"/>
            <a:ext cx="8237537" cy="519112"/>
          </a:xfrm>
        </p:spPr>
        <p:txBody>
          <a:bodyPr/>
          <a:lstStyle/>
          <a:p>
            <a:pPr eaLnBrk="1" hangingPunct="1">
              <a:defRPr/>
            </a:pPr>
            <a:r>
              <a:rPr lang="en-US" dirty="0">
                <a:latin typeface="Arial Narrow" charset="0"/>
                <a:cs typeface="+mj-cs"/>
              </a:rPr>
              <a:t>Challenges to Food Safety</a:t>
            </a:r>
          </a:p>
        </p:txBody>
      </p:sp>
      <p:sp>
        <p:nvSpPr>
          <p:cNvPr id="15363" name="Rectangle 3"/>
          <p:cNvSpPr>
            <a:spLocks noGrp="1" noChangeArrowheads="1"/>
          </p:cNvSpPr>
          <p:nvPr>
            <p:ph idx="1"/>
          </p:nvPr>
        </p:nvSpPr>
        <p:spPr>
          <a:xfrm>
            <a:off x="388938" y="1143000"/>
            <a:ext cx="5727786" cy="4983163"/>
          </a:xfrm>
        </p:spPr>
        <p:txBody>
          <a:bodyPr/>
          <a:lstStyle/>
          <a:p>
            <a:pPr marL="0" indent="0" eaLnBrk="1" hangingPunct="1">
              <a:defRPr/>
            </a:pPr>
            <a:r>
              <a:rPr lang="en-US" dirty="0">
                <a:latin typeface="Arial Narrow" charset="0"/>
                <a:cs typeface="+mn-cs"/>
              </a:rPr>
              <a:t>A foodborne illness is a disease transmitted to people through food</a:t>
            </a:r>
          </a:p>
          <a:p>
            <a:pPr marL="0" indent="0" eaLnBrk="1" hangingPunct="1">
              <a:defRPr/>
            </a:pPr>
            <a:r>
              <a:rPr lang="en-US" dirty="0">
                <a:latin typeface="Arial Narrow" charset="0"/>
                <a:cs typeface="+mn-cs"/>
              </a:rPr>
              <a:t>An illness is considered an outbreak when:</a:t>
            </a:r>
          </a:p>
          <a:p>
            <a:pPr marL="347472" lvl="1" indent="-347472" eaLnBrk="1" hangingPunct="1">
              <a:lnSpc>
                <a:spcPct val="100000"/>
              </a:lnSpc>
              <a:spcBef>
                <a:spcPts val="900"/>
              </a:spcBef>
              <a:defRPr/>
            </a:pPr>
            <a:r>
              <a:rPr lang="en-US" dirty="0">
                <a:latin typeface="Arial Narrow" charset="0"/>
              </a:rPr>
              <a:t>Two or more people have the same symptoms after eating the same food</a:t>
            </a:r>
          </a:p>
          <a:p>
            <a:pPr marL="347472" lvl="1" indent="-347472" eaLnBrk="1" hangingPunct="1">
              <a:lnSpc>
                <a:spcPct val="100000"/>
              </a:lnSpc>
              <a:spcBef>
                <a:spcPts val="900"/>
              </a:spcBef>
              <a:defRPr/>
            </a:pPr>
            <a:r>
              <a:rPr lang="en-US" dirty="0">
                <a:latin typeface="Arial Narrow" charset="0"/>
              </a:rPr>
              <a:t>An investigation is conducted by state and local regulatory authorities</a:t>
            </a:r>
          </a:p>
          <a:p>
            <a:pPr marL="347472" lvl="1" indent="-347472" eaLnBrk="1" hangingPunct="1">
              <a:lnSpc>
                <a:spcPct val="100000"/>
              </a:lnSpc>
              <a:spcBef>
                <a:spcPts val="900"/>
              </a:spcBef>
              <a:defRPr/>
            </a:pPr>
            <a:r>
              <a:rPr lang="en-US" dirty="0">
                <a:latin typeface="Arial Narrow" charset="0"/>
              </a:rPr>
              <a:t>The outbreak is confirmed by laboratory analysis</a:t>
            </a:r>
          </a:p>
        </p:txBody>
      </p:sp>
      <p:sp>
        <p:nvSpPr>
          <p:cNvPr id="15364"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1-3</a:t>
            </a:r>
          </a:p>
        </p:txBody>
      </p:sp>
      <p:sp>
        <p:nvSpPr>
          <p:cNvPr id="15365" name="Oval 2"/>
          <p:cNvSpPr>
            <a:spLocks noChangeArrowheads="1"/>
          </p:cNvSpPr>
          <p:nvPr/>
        </p:nvSpPr>
        <p:spPr bwMode="auto">
          <a:xfrm>
            <a:off x="5943600" y="2057400"/>
            <a:ext cx="1028700" cy="6858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p>
            <a:pPr>
              <a:defRPr/>
            </a:pPr>
            <a:endParaRPr lang="en-US">
              <a:cs typeface="+mn-cs"/>
            </a:endParaRPr>
          </a:p>
        </p:txBody>
      </p:sp>
      <p:sp>
        <p:nvSpPr>
          <p:cNvPr id="15366" name="Oval 3"/>
          <p:cNvSpPr>
            <a:spLocks noChangeArrowheads="1"/>
          </p:cNvSpPr>
          <p:nvPr/>
        </p:nvSpPr>
        <p:spPr bwMode="auto">
          <a:xfrm>
            <a:off x="5829300" y="1828800"/>
            <a:ext cx="1714500" cy="17145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p>
            <a:pPr>
              <a:defRPr/>
            </a:pPr>
            <a:endParaRPr lang="en-US">
              <a:cs typeface="+mn-cs"/>
            </a:endParaRP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390525" y="158750"/>
            <a:ext cx="8307388" cy="519112"/>
          </a:xfrm>
        </p:spPr>
        <p:txBody>
          <a:bodyPr/>
          <a:lstStyle/>
          <a:p>
            <a:pPr eaLnBrk="1" hangingPunct="1">
              <a:defRPr/>
            </a:pPr>
            <a:r>
              <a:rPr lang="en-US" dirty="0">
                <a:latin typeface="Arial Narrow" charset="0"/>
                <a:cs typeface="+mj-cs"/>
              </a:rPr>
              <a:t>Biological Contamination</a:t>
            </a:r>
          </a:p>
        </p:txBody>
      </p:sp>
      <p:sp>
        <p:nvSpPr>
          <p:cNvPr id="41987" name="Text Box 104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2-5</a:t>
            </a:r>
          </a:p>
        </p:txBody>
      </p:sp>
      <p:sp>
        <p:nvSpPr>
          <p:cNvPr id="36868" name="Rectangle 3"/>
          <p:cNvSpPr txBox="1">
            <a:spLocks noChangeArrowheads="1"/>
          </p:cNvSpPr>
          <p:nvPr/>
        </p:nvSpPr>
        <p:spPr bwMode="auto">
          <a:xfrm>
            <a:off x="390525" y="1143000"/>
            <a:ext cx="8235950" cy="3789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3200" b="1">
                <a:solidFill>
                  <a:srgbClr val="FFFFFF"/>
                </a:solidFill>
                <a:latin typeface="Arial" charset="0"/>
              </a:defRPr>
            </a:lvl1pPr>
            <a:lvl2pPr marL="571500" indent="-45720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hangingPunct="1">
              <a:lnSpc>
                <a:spcPct val="90000"/>
              </a:lnSpc>
              <a:spcBef>
                <a:spcPct val="100000"/>
              </a:spcBef>
              <a:buClr>
                <a:srgbClr val="009DDC"/>
              </a:buClr>
              <a:buSzPct val="75000"/>
              <a:buFont typeface="Wingdings" pitchFamily="2" charset="2"/>
              <a:buNone/>
              <a:defRPr/>
            </a:pPr>
            <a:r>
              <a:rPr lang="en-US" sz="2400" dirty="0">
                <a:solidFill>
                  <a:srgbClr val="005CAB"/>
                </a:solidFill>
                <a:latin typeface="+mj-lt"/>
                <a:ea typeface="+mn-ea"/>
                <a:cs typeface="+mn-cs"/>
              </a:rPr>
              <a:t>Microorganism</a:t>
            </a:r>
          </a:p>
          <a:p>
            <a:pPr marL="347472" lvl="1" indent="-347472" eaLnBrk="1" hangingPunct="1">
              <a:spcBef>
                <a:spcPts val="900"/>
              </a:spcBef>
              <a:buClr>
                <a:schemeClr val="accent1"/>
              </a:buClr>
              <a:buSzPct val="75000"/>
              <a:buFont typeface="Wingdings" pitchFamily="2" charset="2"/>
              <a:buChar char="l"/>
              <a:defRPr/>
            </a:pPr>
            <a:r>
              <a:rPr lang="en-US" sz="2200" b="0" dirty="0" smtClean="0">
                <a:solidFill>
                  <a:srgbClr val="231F20"/>
                </a:solidFill>
                <a:latin typeface="+mj-lt"/>
                <a:ea typeface="+mn-ea"/>
                <a:cs typeface="+mn-cs"/>
              </a:rPr>
              <a:t>Small</a:t>
            </a:r>
            <a:r>
              <a:rPr lang="en-US" sz="2200" b="0" dirty="0">
                <a:solidFill>
                  <a:srgbClr val="231F20"/>
                </a:solidFill>
                <a:latin typeface="+mj-lt"/>
                <a:ea typeface="+mn-ea"/>
                <a:cs typeface="+mn-cs"/>
              </a:rPr>
              <a:t>, living </a:t>
            </a:r>
            <a:r>
              <a:rPr lang="en-US" sz="2200" b="0" dirty="0" smtClean="0">
                <a:solidFill>
                  <a:srgbClr val="231F20"/>
                </a:solidFill>
                <a:latin typeface="+mj-lt"/>
                <a:ea typeface="+mn-ea"/>
                <a:cs typeface="+mn-cs"/>
              </a:rPr>
              <a:t>organism that can be seen only with a microscope</a:t>
            </a:r>
            <a:endParaRPr lang="en-US" sz="2200" b="0" dirty="0">
              <a:solidFill>
                <a:srgbClr val="231F20"/>
              </a:solidFill>
              <a:latin typeface="+mj-lt"/>
              <a:ea typeface="+mn-ea"/>
              <a:cs typeface="+mn-cs"/>
            </a:endParaRPr>
          </a:p>
          <a:p>
            <a:pPr eaLnBrk="1" hangingPunct="1">
              <a:lnSpc>
                <a:spcPct val="90000"/>
              </a:lnSpc>
              <a:spcBef>
                <a:spcPct val="100000"/>
              </a:spcBef>
              <a:buClr>
                <a:srgbClr val="009DDC"/>
              </a:buClr>
              <a:buSzPct val="75000"/>
              <a:defRPr/>
            </a:pPr>
            <a:r>
              <a:rPr lang="en-US" sz="2400" dirty="0" smtClean="0">
                <a:solidFill>
                  <a:srgbClr val="005CAB"/>
                </a:solidFill>
                <a:latin typeface="+mj-lt"/>
                <a:ea typeface="+mn-ea"/>
                <a:cs typeface="+mn-cs"/>
              </a:rPr>
              <a:t>Pathogen </a:t>
            </a:r>
          </a:p>
          <a:p>
            <a:pPr marL="347472" lvl="1" indent="-347472" eaLnBrk="1" hangingPunct="1">
              <a:spcBef>
                <a:spcPts val="900"/>
              </a:spcBef>
              <a:buClr>
                <a:schemeClr val="accent1"/>
              </a:buClr>
              <a:buSzPct val="75000"/>
              <a:buFont typeface="Wingdings" pitchFamily="2" charset="2"/>
              <a:buChar char="l"/>
              <a:defRPr/>
            </a:pPr>
            <a:r>
              <a:rPr lang="en-US" sz="2200" b="0" dirty="0" smtClean="0">
                <a:solidFill>
                  <a:srgbClr val="231F20"/>
                </a:solidFill>
                <a:latin typeface="+mj-lt"/>
                <a:ea typeface="+mn-ea"/>
                <a:cs typeface="+mn-cs"/>
              </a:rPr>
              <a:t>Harmful microorganism</a:t>
            </a:r>
          </a:p>
          <a:p>
            <a:pPr marL="347472" lvl="1" indent="-347472" eaLnBrk="1" hangingPunct="1">
              <a:spcBef>
                <a:spcPts val="900"/>
              </a:spcBef>
              <a:buClr>
                <a:schemeClr val="accent1"/>
              </a:buClr>
              <a:buSzPct val="75000"/>
              <a:buFont typeface="Wingdings" pitchFamily="2" charset="2"/>
              <a:buChar char="l"/>
              <a:defRPr/>
            </a:pPr>
            <a:r>
              <a:rPr lang="en-US" sz="2200" b="0" dirty="0" smtClean="0">
                <a:solidFill>
                  <a:srgbClr val="231F20"/>
                </a:solidFill>
                <a:latin typeface="+mj-lt"/>
                <a:ea typeface="+mn-ea"/>
                <a:cs typeface="+mn-cs"/>
              </a:rPr>
              <a:t>Make people sick when eaten or produce toxins that cause illness</a:t>
            </a:r>
          </a:p>
          <a:p>
            <a:pPr eaLnBrk="1" hangingPunct="1">
              <a:lnSpc>
                <a:spcPct val="90000"/>
              </a:lnSpc>
              <a:spcBef>
                <a:spcPct val="100000"/>
              </a:spcBef>
              <a:buClr>
                <a:srgbClr val="009DDC"/>
              </a:buClr>
              <a:buSzPct val="75000"/>
              <a:buFont typeface="Wingdings" pitchFamily="2" charset="2"/>
              <a:buNone/>
              <a:defRPr/>
            </a:pPr>
            <a:r>
              <a:rPr lang="en-US" sz="2400" dirty="0" smtClean="0">
                <a:solidFill>
                  <a:srgbClr val="005CAB"/>
                </a:solidFill>
                <a:latin typeface="+mj-lt"/>
                <a:ea typeface="+mn-ea"/>
                <a:cs typeface="+mn-cs"/>
              </a:rPr>
              <a:t>Toxin </a:t>
            </a:r>
          </a:p>
          <a:p>
            <a:pPr marL="347472" lvl="1" indent="-347472" eaLnBrk="1" hangingPunct="1">
              <a:spcBef>
                <a:spcPts val="900"/>
              </a:spcBef>
              <a:buClr>
                <a:schemeClr val="accent1"/>
              </a:buClr>
              <a:buSzPct val="75000"/>
              <a:buFont typeface="Wingdings" pitchFamily="2" charset="2"/>
              <a:buChar char="l"/>
              <a:defRPr/>
            </a:pPr>
            <a:r>
              <a:rPr lang="en-US" sz="2200" b="0" dirty="0" smtClean="0">
                <a:solidFill>
                  <a:srgbClr val="231F20"/>
                </a:solidFill>
                <a:latin typeface="+mj-lt"/>
                <a:ea typeface="+mn-ea"/>
                <a:cs typeface="+mn-cs"/>
              </a:rPr>
              <a:t>Poison</a:t>
            </a:r>
            <a:endParaRPr lang="en-US" sz="2200" b="0" dirty="0" smtClean="0">
              <a:solidFill>
                <a:srgbClr val="231F20"/>
              </a:solidFill>
              <a:latin typeface="+mj-lt"/>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Biological Contamination</a:t>
            </a:r>
          </a:p>
        </p:txBody>
      </p:sp>
      <p:sp>
        <p:nvSpPr>
          <p:cNvPr id="37891" name="Rectangle 3"/>
          <p:cNvSpPr>
            <a:spLocks noGrp="1" noChangeArrowheads="1"/>
          </p:cNvSpPr>
          <p:nvPr>
            <p:ph type="body" idx="1"/>
          </p:nvPr>
        </p:nvSpPr>
        <p:spPr>
          <a:xfrm>
            <a:off x="390525" y="1143000"/>
            <a:ext cx="8235950" cy="922337"/>
          </a:xfrm>
        </p:spPr>
        <p:txBody>
          <a:bodyPr/>
          <a:lstStyle/>
          <a:p>
            <a:pPr marL="0" indent="0" eaLnBrk="1" hangingPunct="1">
              <a:buFont typeface="Wingdings" pitchFamily="2" charset="2"/>
              <a:buNone/>
              <a:defRPr/>
            </a:pPr>
            <a:r>
              <a:rPr lang="en-US" kern="1200" dirty="0">
                <a:ea typeface="+mn-ea"/>
                <a:cs typeface="+mn-cs"/>
              </a:rPr>
              <a:t>Four types of pathogens can contaminate food and cause foodborne illness</a:t>
            </a:r>
            <a:r>
              <a:rPr lang="en-US" kern="1200" dirty="0" smtClean="0">
                <a:ea typeface="+mn-ea"/>
                <a:cs typeface="+mn-cs"/>
              </a:rPr>
              <a:t>:</a:t>
            </a:r>
            <a:endParaRPr lang="en-US" kern="1200" dirty="0">
              <a:ea typeface="+mn-ea"/>
              <a:cs typeface="+mn-cs"/>
            </a:endParaRPr>
          </a:p>
        </p:txBody>
      </p:sp>
      <p:sp>
        <p:nvSpPr>
          <p:cNvPr id="37892" name="Text Box 7"/>
          <p:cNvSpPr txBox="1">
            <a:spLocks noChangeArrowheads="1"/>
          </p:cNvSpPr>
          <p:nvPr/>
        </p:nvSpPr>
        <p:spPr bwMode="auto">
          <a:xfrm>
            <a:off x="3398427" y="4056983"/>
            <a:ext cx="86532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lgn="ctr">
              <a:defRPr/>
            </a:pPr>
            <a:r>
              <a:rPr lang="en-US" sz="1800" dirty="0" smtClean="0">
                <a:solidFill>
                  <a:srgbClr val="00AEEF"/>
                </a:solidFill>
                <a:latin typeface="+mj-lt"/>
                <a:ea typeface="+mn-ea"/>
                <a:cs typeface="+mn-cs"/>
              </a:rPr>
              <a:t>Viruses</a:t>
            </a:r>
          </a:p>
        </p:txBody>
      </p:sp>
      <p:sp>
        <p:nvSpPr>
          <p:cNvPr id="37894" name="Text Box 9"/>
          <p:cNvSpPr txBox="1">
            <a:spLocks noChangeArrowheads="1"/>
          </p:cNvSpPr>
          <p:nvPr/>
        </p:nvSpPr>
        <p:spPr bwMode="auto">
          <a:xfrm>
            <a:off x="4895983" y="4056983"/>
            <a:ext cx="102650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lgn="ctr">
              <a:defRPr/>
            </a:pPr>
            <a:r>
              <a:rPr lang="en-US" sz="1800" dirty="0" smtClean="0">
                <a:solidFill>
                  <a:srgbClr val="00AEEF"/>
                </a:solidFill>
                <a:latin typeface="+mj-lt"/>
                <a:ea typeface="+mn-ea"/>
                <a:cs typeface="+mn-cs"/>
              </a:rPr>
              <a:t>Parasites</a:t>
            </a:r>
          </a:p>
        </p:txBody>
      </p:sp>
      <p:sp>
        <p:nvSpPr>
          <p:cNvPr id="37895" name="Text Box 10"/>
          <p:cNvSpPr txBox="1">
            <a:spLocks noChangeArrowheads="1"/>
          </p:cNvSpPr>
          <p:nvPr/>
        </p:nvSpPr>
        <p:spPr bwMode="auto">
          <a:xfrm>
            <a:off x="6526352" y="4056983"/>
            <a:ext cx="69986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lgn="ctr">
              <a:defRPr/>
            </a:pPr>
            <a:r>
              <a:rPr lang="en-US" sz="1800" dirty="0" smtClean="0">
                <a:solidFill>
                  <a:srgbClr val="00AEEF"/>
                </a:solidFill>
                <a:latin typeface="+mj-lt"/>
                <a:ea typeface="+mn-ea"/>
                <a:cs typeface="+mn-cs"/>
              </a:rPr>
              <a:t>Fungi</a:t>
            </a:r>
          </a:p>
        </p:txBody>
      </p:sp>
      <p:sp>
        <p:nvSpPr>
          <p:cNvPr id="43020" name="Text Box 205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2-6</a:t>
            </a:r>
          </a:p>
        </p:txBody>
      </p:sp>
      <p:sp>
        <p:nvSpPr>
          <p:cNvPr id="37914" name="Text Box 8"/>
          <p:cNvSpPr txBox="1">
            <a:spLocks noChangeArrowheads="1"/>
          </p:cNvSpPr>
          <p:nvPr/>
        </p:nvSpPr>
        <p:spPr bwMode="auto">
          <a:xfrm>
            <a:off x="1783622" y="4056983"/>
            <a:ext cx="93160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lgn="ctr">
              <a:defRPr/>
            </a:pPr>
            <a:r>
              <a:rPr lang="en-US" sz="1800" dirty="0">
                <a:solidFill>
                  <a:srgbClr val="00AEEF"/>
                </a:solidFill>
                <a:latin typeface="+mj-lt"/>
                <a:ea typeface="+mn-ea"/>
                <a:cs typeface="+mn-cs"/>
              </a:rPr>
              <a:t>Bacteria</a:t>
            </a:r>
          </a:p>
        </p:txBody>
      </p:sp>
      <p:pic>
        <p:nvPicPr>
          <p:cNvPr id="2" name="Picture 1" descr="6e_c02_06B.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6899" y="2717006"/>
            <a:ext cx="1319213" cy="1319213"/>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91056" y="2717799"/>
            <a:ext cx="1319213" cy="1319213"/>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84713" y="2717799"/>
            <a:ext cx="1319213" cy="1319213"/>
          </a:xfrm>
          <a:prstGeom prst="rect">
            <a:avLst/>
          </a:prstGeom>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17920" y="2717006"/>
            <a:ext cx="1319213" cy="131921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390525" y="158750"/>
            <a:ext cx="8307388" cy="519112"/>
          </a:xfrm>
        </p:spPr>
        <p:txBody>
          <a:bodyPr/>
          <a:lstStyle/>
          <a:p>
            <a:pPr eaLnBrk="1" hangingPunct="1">
              <a:defRPr/>
            </a:pPr>
            <a:r>
              <a:rPr lang="en-US" dirty="0">
                <a:latin typeface="Arial Narrow" charset="0"/>
                <a:cs typeface="+mj-cs"/>
              </a:rPr>
              <a:t>Biological Contamination</a:t>
            </a:r>
          </a:p>
        </p:txBody>
      </p:sp>
      <p:sp>
        <p:nvSpPr>
          <p:cNvPr id="44035" name="Text Box 205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2-7</a:t>
            </a:r>
          </a:p>
        </p:txBody>
      </p:sp>
      <p:sp>
        <p:nvSpPr>
          <p:cNvPr id="15" name="Rectangle 3"/>
          <p:cNvSpPr txBox="1">
            <a:spLocks noChangeArrowheads="1"/>
          </p:cNvSpPr>
          <p:nvPr/>
        </p:nvSpPr>
        <p:spPr bwMode="auto">
          <a:xfrm>
            <a:off x="390525" y="1143000"/>
            <a:ext cx="5402263" cy="498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lgn="l" rtl="0" fontAlgn="base">
              <a:lnSpc>
                <a:spcPct val="90000"/>
              </a:lnSpc>
              <a:spcBef>
                <a:spcPct val="100000"/>
              </a:spcBef>
              <a:spcAft>
                <a:spcPct val="0"/>
              </a:spcAft>
              <a:buClr>
                <a:srgbClr val="009DDC"/>
              </a:buClr>
              <a:buSzPct val="75000"/>
              <a:buFont typeface="Wingdings" pitchFamily="2" charset="2"/>
              <a:defRPr sz="2400" b="1">
                <a:solidFill>
                  <a:srgbClr val="005CAB"/>
                </a:solidFill>
                <a:latin typeface="+mj-lt"/>
                <a:ea typeface="+mn-ea"/>
                <a:cs typeface="+mn-cs"/>
              </a:defRPr>
            </a:lvl1pPr>
            <a:lvl2pPr marL="533400" indent="-419100" algn="l" rtl="0" fontAlgn="base">
              <a:lnSpc>
                <a:spcPct val="90000"/>
              </a:lnSpc>
              <a:spcBef>
                <a:spcPct val="50000"/>
              </a:spcBef>
              <a:spcAft>
                <a:spcPct val="0"/>
              </a:spcAft>
              <a:buClr>
                <a:srgbClr val="005CAB"/>
              </a:buClr>
              <a:buSzPct val="75000"/>
              <a:buFont typeface="Wingdings" pitchFamily="2" charset="2"/>
              <a:buChar char="l"/>
              <a:defRPr sz="2200">
                <a:solidFill>
                  <a:srgbClr val="231F20"/>
                </a:solidFill>
                <a:latin typeface="+mj-lt"/>
              </a:defRPr>
            </a:lvl2pPr>
            <a:lvl3pPr marL="995363" indent="-419100" algn="l" rtl="0" fontAlgn="base">
              <a:lnSpc>
                <a:spcPct val="90000"/>
              </a:lnSpc>
              <a:spcBef>
                <a:spcPct val="50000"/>
              </a:spcBef>
              <a:spcAft>
                <a:spcPct val="0"/>
              </a:spcAft>
              <a:buClr>
                <a:srgbClr val="005CAB"/>
              </a:buClr>
              <a:buSzPct val="75000"/>
              <a:buFont typeface="Courier New" pitchFamily="49" charset="0"/>
              <a:buChar char="o"/>
              <a:defRPr sz="2000">
                <a:solidFill>
                  <a:srgbClr val="231F20"/>
                </a:solidFill>
                <a:latin typeface="+mj-lt"/>
              </a:defRPr>
            </a:lvl3pPr>
            <a:lvl4pPr marL="1447800" indent="-419100" algn="l" rtl="0" fontAlgn="base">
              <a:lnSpc>
                <a:spcPct val="90000"/>
              </a:lnSpc>
              <a:spcBef>
                <a:spcPct val="50000"/>
              </a:spcBef>
              <a:spcAft>
                <a:spcPct val="0"/>
              </a:spcAft>
              <a:buClr>
                <a:srgbClr val="005CAB"/>
              </a:buClr>
              <a:buSzPct val="75000"/>
              <a:buFont typeface="Wingdings" pitchFamily="2" charset="2"/>
              <a:buChar char="§"/>
              <a:defRPr>
                <a:solidFill>
                  <a:srgbClr val="231F20"/>
                </a:solidFill>
                <a:latin typeface="+mj-lt"/>
              </a:defRPr>
            </a:lvl4pPr>
            <a:lvl5pPr marL="1909763" indent="-419100" algn="l" rtl="0" fontAlgn="base">
              <a:lnSpc>
                <a:spcPct val="90000"/>
              </a:lnSpc>
              <a:spcBef>
                <a:spcPct val="50000"/>
              </a:spcBef>
              <a:spcAft>
                <a:spcPct val="0"/>
              </a:spcAft>
              <a:buClr>
                <a:srgbClr val="005CAB"/>
              </a:buClr>
              <a:buSzPct val="75000"/>
              <a:buFont typeface="Arial" charset="0"/>
              <a:buChar char="•"/>
              <a:defRPr sz="1600">
                <a:solidFill>
                  <a:srgbClr val="231F20"/>
                </a:solidFill>
                <a:latin typeface="+mj-lt"/>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buFont typeface="Wingdings" pitchFamily="2" charset="2"/>
              <a:buNone/>
              <a:defRPr/>
            </a:pPr>
            <a:r>
              <a:rPr lang="en-US" sz="2400" dirty="0" smtClean="0">
                <a:solidFill>
                  <a:srgbClr val="005CAB"/>
                </a:solidFill>
                <a:ea typeface="+mn-ea"/>
                <a:cs typeface="+mn-cs"/>
              </a:rPr>
              <a:t>Common Symptoms of Foodborne Illness</a:t>
            </a:r>
          </a:p>
          <a:p>
            <a:pPr marL="347472" lvl="1" indent="-347472">
              <a:lnSpc>
                <a:spcPct val="100000"/>
              </a:lnSpc>
              <a:spcBef>
                <a:spcPts val="900"/>
              </a:spcBef>
              <a:defRPr/>
            </a:pPr>
            <a:r>
              <a:rPr lang="en-US" b="0" dirty="0" smtClean="0">
                <a:ea typeface="+mn-ea"/>
                <a:cs typeface="+mn-cs"/>
              </a:rPr>
              <a:t>Diarrhea</a:t>
            </a:r>
          </a:p>
          <a:p>
            <a:pPr marL="347472" lvl="1" indent="-347472">
              <a:lnSpc>
                <a:spcPct val="100000"/>
              </a:lnSpc>
              <a:spcBef>
                <a:spcPts val="900"/>
              </a:spcBef>
              <a:defRPr/>
            </a:pPr>
            <a:r>
              <a:rPr lang="en-US" b="0" dirty="0" smtClean="0">
                <a:ea typeface="+mn-ea"/>
                <a:cs typeface="+mn-cs"/>
              </a:rPr>
              <a:t>Vomiting</a:t>
            </a:r>
          </a:p>
          <a:p>
            <a:pPr marL="347472" lvl="1" indent="-347472">
              <a:lnSpc>
                <a:spcPct val="100000"/>
              </a:lnSpc>
              <a:spcBef>
                <a:spcPts val="900"/>
              </a:spcBef>
              <a:defRPr/>
            </a:pPr>
            <a:r>
              <a:rPr lang="en-US" b="0" dirty="0" smtClean="0">
                <a:ea typeface="+mn-ea"/>
                <a:cs typeface="+mn-cs"/>
              </a:rPr>
              <a:t>Fever</a:t>
            </a:r>
          </a:p>
          <a:p>
            <a:pPr marL="347472" lvl="1" indent="-347472">
              <a:lnSpc>
                <a:spcPct val="100000"/>
              </a:lnSpc>
              <a:spcBef>
                <a:spcPts val="900"/>
              </a:spcBef>
              <a:defRPr/>
            </a:pPr>
            <a:r>
              <a:rPr lang="en-US" b="0" dirty="0" smtClean="0">
                <a:ea typeface="+mn-ea"/>
                <a:cs typeface="+mn-cs"/>
              </a:rPr>
              <a:t>Nausea</a:t>
            </a:r>
          </a:p>
          <a:p>
            <a:pPr marL="347472" lvl="1" indent="-347472">
              <a:lnSpc>
                <a:spcPct val="100000"/>
              </a:lnSpc>
              <a:spcBef>
                <a:spcPts val="900"/>
              </a:spcBef>
              <a:defRPr/>
            </a:pPr>
            <a:r>
              <a:rPr lang="en-US" b="0" dirty="0" smtClean="0">
                <a:ea typeface="+mn-ea"/>
                <a:cs typeface="+mn-cs"/>
              </a:rPr>
              <a:t>Abdominal cramps</a:t>
            </a:r>
          </a:p>
          <a:p>
            <a:pPr marL="347472" lvl="1" indent="-347472">
              <a:lnSpc>
                <a:spcPct val="100000"/>
              </a:lnSpc>
              <a:spcBef>
                <a:spcPts val="900"/>
              </a:spcBef>
              <a:defRPr/>
            </a:pPr>
            <a:r>
              <a:rPr lang="en-US" b="0" dirty="0" smtClean="0">
                <a:ea typeface="+mn-ea"/>
                <a:cs typeface="+mn-cs"/>
              </a:rPr>
              <a:t>Jaundice (yellowing of skin and eyes)</a:t>
            </a:r>
          </a:p>
          <a:p>
            <a:pPr marL="0" lvl="1" indent="0">
              <a:buNone/>
              <a:defRPr/>
            </a:pPr>
            <a:endParaRPr lang="en-US" dirty="0" smtClean="0">
              <a:solidFill>
                <a:srgbClr val="005CAB"/>
              </a:solidFill>
              <a:ea typeface="+mn-ea"/>
              <a:cs typeface="+mn-cs"/>
            </a:endParaRPr>
          </a:p>
          <a:p>
            <a:pPr marL="0" lvl="1" indent="0">
              <a:buFont typeface="Wingdings" pitchFamily="2" charset="2"/>
              <a:buNone/>
              <a:defRPr/>
            </a:pPr>
            <a:r>
              <a:rPr lang="en-US" sz="2400" dirty="0" smtClean="0">
                <a:solidFill>
                  <a:srgbClr val="005CAB"/>
                </a:solidFill>
                <a:ea typeface="+mn-ea"/>
                <a:cs typeface="+mn-cs"/>
              </a:rPr>
              <a:t>Onset </a:t>
            </a:r>
            <a:r>
              <a:rPr lang="en-US" sz="2400" dirty="0">
                <a:solidFill>
                  <a:srgbClr val="005CAB"/>
                </a:solidFill>
                <a:ea typeface="+mn-ea"/>
                <a:cs typeface="+mn-cs"/>
              </a:rPr>
              <a:t>times </a:t>
            </a:r>
          </a:p>
          <a:p>
            <a:pPr marL="347472" lvl="1" indent="-347472">
              <a:lnSpc>
                <a:spcPct val="100000"/>
              </a:lnSpc>
              <a:spcBef>
                <a:spcPts val="900"/>
              </a:spcBef>
              <a:defRPr/>
            </a:pPr>
            <a:r>
              <a:rPr lang="en-US" sz="2000" b="0" dirty="0" smtClean="0">
                <a:ea typeface="+mn-ea"/>
                <a:cs typeface="+mn-cs"/>
              </a:rPr>
              <a:t>Depend upon the type of foodborne illness</a:t>
            </a:r>
          </a:p>
          <a:p>
            <a:pPr marL="347472" lvl="1" indent="-347472">
              <a:lnSpc>
                <a:spcPct val="100000"/>
              </a:lnSpc>
              <a:spcBef>
                <a:spcPts val="900"/>
              </a:spcBef>
              <a:defRPr/>
            </a:pPr>
            <a:r>
              <a:rPr lang="en-US" sz="2000" b="0" dirty="0" smtClean="0">
                <a:ea typeface="+mn-ea"/>
                <a:cs typeface="+mn-cs"/>
              </a:rPr>
              <a:t>Can range from 30 minutes to 6 weeks</a:t>
            </a:r>
            <a:endParaRPr lang="en-US" sz="2000" b="0" dirty="0">
              <a:ea typeface="+mn-ea"/>
              <a:cs typeface="+mn-cs"/>
            </a:endParaRPr>
          </a:p>
          <a:p>
            <a:pPr marL="114300" lvl="1" indent="0">
              <a:buFont typeface="Wingdings" pitchFamily="2" charset="2"/>
              <a:buNone/>
              <a:defRPr/>
            </a:pPr>
            <a:endParaRPr lang="en-US" sz="2000" dirty="0">
              <a:solidFill>
                <a:srgbClr val="005CAB"/>
              </a:solidFill>
              <a:ea typeface="+mn-ea"/>
              <a:cs typeface="+mn-cs"/>
            </a:endParaRPr>
          </a:p>
          <a:p>
            <a:pPr marL="114300" lvl="1" indent="0">
              <a:buFont typeface="Wingdings" pitchFamily="2" charset="2"/>
              <a:buNone/>
              <a:defRPr/>
            </a:pPr>
            <a:endParaRPr lang="en-US" b="0" dirty="0" smtClean="0">
              <a:ea typeface="+mn-ea"/>
              <a:cs typeface="+mn-cs"/>
            </a:endParaRPr>
          </a:p>
        </p:txBody>
      </p:sp>
      <p:pic>
        <p:nvPicPr>
          <p:cNvPr id="2" name="Picture 1" descr="6e_c02_07.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3355" y="1243013"/>
            <a:ext cx="2103120" cy="210312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390525" y="158750"/>
            <a:ext cx="8307388" cy="519112"/>
          </a:xfrm>
        </p:spPr>
        <p:txBody>
          <a:bodyPr/>
          <a:lstStyle/>
          <a:p>
            <a:pPr eaLnBrk="1" hangingPunct="1">
              <a:defRPr/>
            </a:pPr>
            <a:r>
              <a:rPr lang="en-US" dirty="0">
                <a:latin typeface="Arial Narrow" charset="0"/>
                <a:cs typeface="+mj-cs"/>
              </a:rPr>
              <a:t>Bacteria: Basic Characteristics</a:t>
            </a:r>
          </a:p>
        </p:txBody>
      </p:sp>
      <p:sp>
        <p:nvSpPr>
          <p:cNvPr id="45059" name="Rectangle 3"/>
          <p:cNvSpPr>
            <a:spLocks noGrp="1" noChangeArrowheads="1"/>
          </p:cNvSpPr>
          <p:nvPr>
            <p:ph type="body" idx="1"/>
          </p:nvPr>
        </p:nvSpPr>
        <p:spPr>
          <a:xfrm>
            <a:off x="390525" y="1143000"/>
            <a:ext cx="4743450" cy="4983163"/>
          </a:xfrm>
        </p:spPr>
        <p:txBody>
          <a:bodyPr/>
          <a:lstStyle/>
          <a:p>
            <a:pPr marL="0" indent="0" eaLnBrk="1" hangingPunct="1">
              <a:defRPr/>
            </a:pPr>
            <a:r>
              <a:rPr lang="en-US" dirty="0">
                <a:latin typeface="Arial Narrow" charset="0"/>
                <a:cs typeface="+mn-cs"/>
              </a:rPr>
              <a:t>Location</a:t>
            </a:r>
          </a:p>
          <a:p>
            <a:pPr marL="347472" lvl="1" indent="-347472" eaLnBrk="1" hangingPunct="1">
              <a:lnSpc>
                <a:spcPct val="100000"/>
              </a:lnSpc>
              <a:spcBef>
                <a:spcPts val="900"/>
              </a:spcBef>
              <a:defRPr/>
            </a:pPr>
            <a:r>
              <a:rPr lang="en-US" dirty="0">
                <a:latin typeface="Arial Narrow" charset="0"/>
              </a:rPr>
              <a:t>Found almost everywhere</a:t>
            </a:r>
          </a:p>
          <a:p>
            <a:pPr marL="0" indent="0" eaLnBrk="1" hangingPunct="1">
              <a:defRPr/>
            </a:pPr>
            <a:r>
              <a:rPr lang="en-US" dirty="0">
                <a:latin typeface="Arial Narrow" charset="0"/>
                <a:cs typeface="+mn-cs"/>
              </a:rPr>
              <a:t>Detection</a:t>
            </a:r>
          </a:p>
          <a:p>
            <a:pPr marL="347472" lvl="1" indent="-347472" eaLnBrk="1" hangingPunct="1">
              <a:lnSpc>
                <a:spcPct val="100000"/>
              </a:lnSpc>
              <a:spcBef>
                <a:spcPts val="900"/>
              </a:spcBef>
              <a:defRPr/>
            </a:pPr>
            <a:r>
              <a:rPr lang="en-US" dirty="0">
                <a:latin typeface="Arial Narrow" charset="0"/>
              </a:rPr>
              <a:t>Cannot be seen, smelled, or tasted</a:t>
            </a:r>
          </a:p>
          <a:p>
            <a:pPr marL="0" indent="0" eaLnBrk="1" hangingPunct="1">
              <a:defRPr/>
            </a:pPr>
            <a:r>
              <a:rPr lang="en-US" dirty="0">
                <a:latin typeface="Arial Narrow" charset="0"/>
                <a:cs typeface="+mn-cs"/>
              </a:rPr>
              <a:t>Growth</a:t>
            </a:r>
          </a:p>
          <a:p>
            <a:pPr marL="347472" lvl="1" indent="-347472" eaLnBrk="1" hangingPunct="1">
              <a:lnSpc>
                <a:spcPct val="100000"/>
              </a:lnSpc>
              <a:spcBef>
                <a:spcPts val="900"/>
              </a:spcBef>
              <a:defRPr/>
            </a:pPr>
            <a:r>
              <a:rPr lang="en-US" dirty="0">
                <a:latin typeface="Arial Narrow" charset="0"/>
              </a:rPr>
              <a:t>Will grow rapidly if FAT TOM conditions are right</a:t>
            </a:r>
          </a:p>
          <a:p>
            <a:pPr marL="0" indent="0" eaLnBrk="1" hangingPunct="1">
              <a:defRPr/>
            </a:pPr>
            <a:r>
              <a:rPr lang="en-US" dirty="0">
                <a:latin typeface="Arial Narrow" charset="0"/>
                <a:cs typeface="+mn-cs"/>
              </a:rPr>
              <a:t>Prevention</a:t>
            </a:r>
          </a:p>
          <a:p>
            <a:pPr marL="347472" lvl="1" indent="-347472" eaLnBrk="1" hangingPunct="1">
              <a:lnSpc>
                <a:spcPct val="100000"/>
              </a:lnSpc>
              <a:spcBef>
                <a:spcPts val="900"/>
              </a:spcBef>
              <a:defRPr/>
            </a:pPr>
            <a:r>
              <a:rPr lang="en-US" dirty="0">
                <a:latin typeface="Arial Narrow" charset="0"/>
              </a:rPr>
              <a:t>Control time and temperature</a:t>
            </a:r>
          </a:p>
          <a:p>
            <a:pPr marL="571500" lvl="1" indent="-457200" eaLnBrk="1" hangingPunct="1">
              <a:buFont typeface="Wingdings" charset="0"/>
              <a:buNone/>
              <a:defRPr/>
            </a:pPr>
            <a:endParaRPr lang="en-US" dirty="0">
              <a:latin typeface="Arial Narrow" charset="0"/>
            </a:endParaRPr>
          </a:p>
        </p:txBody>
      </p:sp>
      <p:sp>
        <p:nvSpPr>
          <p:cNvPr id="45061" name="Text Box 209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2-8</a:t>
            </a:r>
          </a:p>
        </p:txBody>
      </p:sp>
      <p:pic>
        <p:nvPicPr>
          <p:cNvPr id="2" name="Picture 1" descr="6e_c02_06A.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5"/>
          <p:cNvSpPr>
            <a:spLocks noChangeArrowheads="1"/>
          </p:cNvSpPr>
          <p:nvPr/>
        </p:nvSpPr>
        <p:spPr bwMode="auto">
          <a:xfrm>
            <a:off x="1338263" y="3570288"/>
            <a:ext cx="1541462" cy="9525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cs typeface="+mn-cs"/>
            </a:endParaRPr>
          </a:p>
        </p:txBody>
      </p:sp>
      <p:sp>
        <p:nvSpPr>
          <p:cNvPr id="46083" name="Rectangle 27"/>
          <p:cNvSpPr>
            <a:spLocks noChangeArrowheads="1"/>
          </p:cNvSpPr>
          <p:nvPr/>
        </p:nvSpPr>
        <p:spPr bwMode="auto">
          <a:xfrm>
            <a:off x="6375400" y="1155700"/>
            <a:ext cx="1541463" cy="10271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cs typeface="+mn-cs"/>
            </a:endParaRPr>
          </a:p>
        </p:txBody>
      </p:sp>
      <p:sp>
        <p:nvSpPr>
          <p:cNvPr id="46084"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What Bacteria Need to Grow</a:t>
            </a:r>
          </a:p>
        </p:txBody>
      </p:sp>
      <p:sp>
        <p:nvSpPr>
          <p:cNvPr id="46086" name="Text Box 5"/>
          <p:cNvSpPr txBox="1">
            <a:spLocks noChangeArrowheads="1"/>
          </p:cNvSpPr>
          <p:nvPr/>
        </p:nvSpPr>
        <p:spPr bwMode="auto">
          <a:xfrm>
            <a:off x="1799901" y="2245380"/>
            <a:ext cx="697877" cy="1010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algn="ctr">
              <a:lnSpc>
                <a:spcPct val="80000"/>
              </a:lnSpc>
              <a:defRPr/>
            </a:pPr>
            <a:r>
              <a:rPr lang="en-US" sz="6000" dirty="0" smtClean="0">
                <a:solidFill>
                  <a:schemeClr val="accent3"/>
                </a:solidFill>
                <a:latin typeface="Arial Black"/>
                <a:cs typeface="Arial Black"/>
              </a:rPr>
              <a:t>F</a:t>
            </a:r>
          </a:p>
          <a:p>
            <a:pPr algn="ctr">
              <a:lnSpc>
                <a:spcPct val="80000"/>
              </a:lnSpc>
              <a:defRPr/>
            </a:pPr>
            <a:r>
              <a:rPr lang="en-US" sz="1400" dirty="0" smtClean="0">
                <a:solidFill>
                  <a:schemeClr val="tx1"/>
                </a:solidFill>
                <a:cs typeface="+mn-cs"/>
              </a:rPr>
              <a:t>Food</a:t>
            </a:r>
            <a:endParaRPr lang="en-US" sz="2400" b="0" dirty="0" smtClean="0">
              <a:solidFill>
                <a:schemeClr val="tx1"/>
              </a:solidFill>
              <a:latin typeface="Times" charset="0"/>
              <a:cs typeface="+mn-cs"/>
            </a:endParaRPr>
          </a:p>
        </p:txBody>
      </p:sp>
      <p:sp>
        <p:nvSpPr>
          <p:cNvPr id="46097" name="Rectangle 28"/>
          <p:cNvSpPr>
            <a:spLocks noChangeArrowheads="1"/>
          </p:cNvSpPr>
          <p:nvPr/>
        </p:nvSpPr>
        <p:spPr bwMode="auto">
          <a:xfrm>
            <a:off x="3825875" y="1201738"/>
            <a:ext cx="1541463" cy="8461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cs typeface="+mn-cs"/>
            </a:endParaRPr>
          </a:p>
        </p:txBody>
      </p:sp>
      <p:sp>
        <p:nvSpPr>
          <p:cNvPr id="46098" name="Text Box 11"/>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2-9</a:t>
            </a:r>
          </a:p>
        </p:txBody>
      </p:sp>
      <p:pic>
        <p:nvPicPr>
          <p:cNvPr id="2" name="Picture 1" descr="6e_c02_4_Foo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8913" y="1243013"/>
            <a:ext cx="1371600" cy="954024"/>
          </a:xfrm>
          <a:prstGeom prst="rect">
            <a:avLst/>
          </a:prstGeom>
        </p:spPr>
      </p:pic>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97313" y="1244071"/>
            <a:ext cx="1371600" cy="951908"/>
          </a:xfrm>
          <a:prstGeom prst="rect">
            <a:avLst/>
          </a:prstGeom>
        </p:spPr>
      </p:pic>
      <p:pic>
        <p:nvPicPr>
          <p:cNvPr id="27" name="Picture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35713" y="1243013"/>
            <a:ext cx="1371600" cy="954024"/>
          </a:xfrm>
          <a:prstGeom prst="rect">
            <a:avLst/>
          </a:prstGeom>
        </p:spPr>
      </p:pic>
      <p:sp>
        <p:nvSpPr>
          <p:cNvPr id="28" name="Text Box 5"/>
          <p:cNvSpPr txBox="1">
            <a:spLocks noChangeArrowheads="1"/>
          </p:cNvSpPr>
          <p:nvPr/>
        </p:nvSpPr>
        <p:spPr bwMode="auto">
          <a:xfrm>
            <a:off x="4182050" y="2284800"/>
            <a:ext cx="800219" cy="1010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algn="ctr">
              <a:lnSpc>
                <a:spcPct val="80000"/>
              </a:lnSpc>
              <a:defRPr/>
            </a:pPr>
            <a:r>
              <a:rPr lang="en-US" sz="6000" dirty="0" smtClean="0">
                <a:solidFill>
                  <a:schemeClr val="accent3"/>
                </a:solidFill>
                <a:latin typeface="Arial Black"/>
                <a:cs typeface="Arial Black"/>
              </a:rPr>
              <a:t>A</a:t>
            </a:r>
          </a:p>
          <a:p>
            <a:pPr algn="ctr">
              <a:lnSpc>
                <a:spcPct val="80000"/>
              </a:lnSpc>
              <a:defRPr/>
            </a:pPr>
            <a:r>
              <a:rPr lang="en-US" sz="1400" dirty="0" smtClean="0">
                <a:solidFill>
                  <a:schemeClr val="tx1"/>
                </a:solidFill>
                <a:cs typeface="+mn-cs"/>
              </a:rPr>
              <a:t>Acidity</a:t>
            </a:r>
            <a:endParaRPr lang="en-US" sz="2400" b="0" dirty="0" smtClean="0">
              <a:solidFill>
                <a:schemeClr val="tx1"/>
              </a:solidFill>
              <a:latin typeface="Times" charset="0"/>
              <a:cs typeface="+mn-cs"/>
            </a:endParaRPr>
          </a:p>
        </p:txBody>
      </p:sp>
      <p:sp>
        <p:nvSpPr>
          <p:cNvPr id="29" name="Text Box 5"/>
          <p:cNvSpPr txBox="1">
            <a:spLocks noChangeArrowheads="1"/>
          </p:cNvSpPr>
          <p:nvPr/>
        </p:nvSpPr>
        <p:spPr bwMode="auto">
          <a:xfrm>
            <a:off x="6384539" y="2284800"/>
            <a:ext cx="1261884" cy="1010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algn="ctr">
              <a:lnSpc>
                <a:spcPct val="80000"/>
              </a:lnSpc>
              <a:defRPr/>
            </a:pPr>
            <a:r>
              <a:rPr lang="en-US" sz="6000" dirty="0" smtClean="0">
                <a:solidFill>
                  <a:schemeClr val="accent3"/>
                </a:solidFill>
                <a:latin typeface="Arial Black"/>
                <a:cs typeface="Arial Black"/>
              </a:rPr>
              <a:t>T</a:t>
            </a:r>
          </a:p>
          <a:p>
            <a:pPr algn="ctr">
              <a:lnSpc>
                <a:spcPct val="80000"/>
              </a:lnSpc>
              <a:defRPr/>
            </a:pPr>
            <a:r>
              <a:rPr lang="en-US" sz="1400" dirty="0" smtClean="0">
                <a:solidFill>
                  <a:schemeClr val="tx1"/>
                </a:solidFill>
                <a:cs typeface="+mn-cs"/>
              </a:rPr>
              <a:t>Temperature</a:t>
            </a:r>
            <a:endParaRPr lang="en-US" sz="2400" b="0" dirty="0" smtClean="0">
              <a:solidFill>
                <a:schemeClr val="tx1"/>
              </a:solidFill>
              <a:latin typeface="Times" charset="0"/>
              <a:cs typeface="+mn-cs"/>
            </a:endParaRPr>
          </a:p>
        </p:txBody>
      </p:sp>
      <p:sp>
        <p:nvSpPr>
          <p:cNvPr id="30" name="Text Box 5"/>
          <p:cNvSpPr txBox="1">
            <a:spLocks noChangeArrowheads="1"/>
          </p:cNvSpPr>
          <p:nvPr/>
        </p:nvSpPr>
        <p:spPr bwMode="auto">
          <a:xfrm>
            <a:off x="1778674" y="4585355"/>
            <a:ext cx="740332" cy="1010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algn="ctr">
              <a:lnSpc>
                <a:spcPct val="80000"/>
              </a:lnSpc>
              <a:defRPr/>
            </a:pPr>
            <a:r>
              <a:rPr lang="en-US" sz="6000" dirty="0" smtClean="0">
                <a:solidFill>
                  <a:schemeClr val="accent3"/>
                </a:solidFill>
                <a:latin typeface="Arial Black"/>
                <a:cs typeface="Arial Black"/>
              </a:rPr>
              <a:t>T</a:t>
            </a:r>
          </a:p>
          <a:p>
            <a:pPr algn="ctr">
              <a:lnSpc>
                <a:spcPct val="80000"/>
              </a:lnSpc>
              <a:defRPr/>
            </a:pPr>
            <a:r>
              <a:rPr lang="en-US" sz="1400" dirty="0" smtClean="0">
                <a:solidFill>
                  <a:schemeClr val="tx1"/>
                </a:solidFill>
                <a:cs typeface="+mn-cs"/>
              </a:rPr>
              <a:t>Time</a:t>
            </a:r>
            <a:endParaRPr lang="en-US" sz="2400" b="0" dirty="0" smtClean="0">
              <a:solidFill>
                <a:schemeClr val="tx1"/>
              </a:solidFill>
              <a:latin typeface="Times" charset="0"/>
              <a:cs typeface="+mn-cs"/>
            </a:endParaRPr>
          </a:p>
        </p:txBody>
      </p:sp>
      <p:pic>
        <p:nvPicPr>
          <p:cNvPr id="31" name="Picture 3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59578" y="3582988"/>
            <a:ext cx="1370270" cy="954024"/>
          </a:xfrm>
          <a:prstGeom prst="rect">
            <a:avLst/>
          </a:prstGeom>
        </p:spPr>
      </p:pic>
      <p:pic>
        <p:nvPicPr>
          <p:cNvPr id="32" name="Picture 3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97313" y="3584046"/>
            <a:ext cx="1371600" cy="951908"/>
          </a:xfrm>
          <a:prstGeom prst="rect">
            <a:avLst/>
          </a:prstGeom>
        </p:spPr>
      </p:pic>
      <p:pic>
        <p:nvPicPr>
          <p:cNvPr id="33" name="Picture 3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35713" y="3584046"/>
            <a:ext cx="1371600" cy="951908"/>
          </a:xfrm>
          <a:prstGeom prst="rect">
            <a:avLst/>
          </a:prstGeom>
        </p:spPr>
      </p:pic>
      <p:sp>
        <p:nvSpPr>
          <p:cNvPr id="34" name="Text Box 5"/>
          <p:cNvSpPr txBox="1">
            <a:spLocks noChangeArrowheads="1"/>
          </p:cNvSpPr>
          <p:nvPr/>
        </p:nvSpPr>
        <p:spPr bwMode="auto">
          <a:xfrm>
            <a:off x="4160560" y="4585355"/>
            <a:ext cx="843200" cy="1010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algn="ctr">
              <a:lnSpc>
                <a:spcPct val="80000"/>
              </a:lnSpc>
              <a:defRPr/>
            </a:pPr>
            <a:r>
              <a:rPr lang="en-US" sz="6000" dirty="0" smtClean="0">
                <a:solidFill>
                  <a:schemeClr val="accent3"/>
                </a:solidFill>
                <a:latin typeface="Arial Black"/>
                <a:cs typeface="Arial Black"/>
              </a:rPr>
              <a:t>O</a:t>
            </a:r>
          </a:p>
          <a:p>
            <a:pPr algn="ctr">
              <a:lnSpc>
                <a:spcPct val="80000"/>
              </a:lnSpc>
              <a:defRPr/>
            </a:pPr>
            <a:r>
              <a:rPr lang="en-US" sz="1400" dirty="0" smtClean="0">
                <a:solidFill>
                  <a:schemeClr val="tx1"/>
                </a:solidFill>
                <a:cs typeface="+mn-cs"/>
              </a:rPr>
              <a:t>Oxygen</a:t>
            </a:r>
            <a:endParaRPr lang="en-US" sz="2400" b="0" dirty="0" smtClean="0">
              <a:solidFill>
                <a:schemeClr val="tx1"/>
              </a:solidFill>
              <a:latin typeface="Times" charset="0"/>
              <a:cs typeface="+mn-cs"/>
            </a:endParaRPr>
          </a:p>
        </p:txBody>
      </p:sp>
      <p:sp>
        <p:nvSpPr>
          <p:cNvPr id="35" name="Text Box 5"/>
          <p:cNvSpPr txBox="1">
            <a:spLocks noChangeArrowheads="1"/>
          </p:cNvSpPr>
          <p:nvPr/>
        </p:nvSpPr>
        <p:spPr bwMode="auto">
          <a:xfrm>
            <a:off x="6544838" y="4585355"/>
            <a:ext cx="941283" cy="1010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algn="ctr">
              <a:lnSpc>
                <a:spcPct val="80000"/>
              </a:lnSpc>
              <a:defRPr/>
            </a:pPr>
            <a:r>
              <a:rPr lang="en-US" sz="6000" dirty="0" smtClean="0">
                <a:solidFill>
                  <a:schemeClr val="accent3"/>
                </a:solidFill>
                <a:latin typeface="Arial Black"/>
                <a:cs typeface="Arial Black"/>
              </a:rPr>
              <a:t>M</a:t>
            </a:r>
          </a:p>
          <a:p>
            <a:pPr algn="ctr">
              <a:lnSpc>
                <a:spcPct val="80000"/>
              </a:lnSpc>
              <a:defRPr/>
            </a:pPr>
            <a:r>
              <a:rPr lang="en-US" sz="1400" dirty="0" smtClean="0">
                <a:solidFill>
                  <a:schemeClr val="tx1"/>
                </a:solidFill>
                <a:cs typeface="+mn-cs"/>
              </a:rPr>
              <a:t>Moisture</a:t>
            </a:r>
            <a:endParaRPr lang="en-US" sz="2400" b="0" dirty="0" smtClean="0">
              <a:solidFill>
                <a:schemeClr val="tx1"/>
              </a:solidFill>
              <a:latin typeface="Times" charset="0"/>
              <a:cs typeface="+mn-cs"/>
            </a:endParaRP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0"/>
          <p:cNvSpPr>
            <a:spLocks noChangeArrowheads="1"/>
          </p:cNvSpPr>
          <p:nvPr/>
        </p:nvSpPr>
        <p:spPr bwMode="auto">
          <a:xfrm>
            <a:off x="6116638" y="1620838"/>
            <a:ext cx="2341562" cy="14652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cs typeface="+mn-cs"/>
            </a:endParaRPr>
          </a:p>
        </p:txBody>
      </p:sp>
      <p:sp>
        <p:nvSpPr>
          <p:cNvPr id="47107" name="Rectangle 3"/>
          <p:cNvSpPr>
            <a:spLocks noGrp="1" noChangeArrowheads="1"/>
          </p:cNvSpPr>
          <p:nvPr>
            <p:ph type="body" idx="1"/>
          </p:nvPr>
        </p:nvSpPr>
        <p:spPr>
          <a:xfrm>
            <a:off x="390525" y="1143000"/>
            <a:ext cx="4937125" cy="4983163"/>
          </a:xfrm>
        </p:spPr>
        <p:txBody>
          <a:bodyPr/>
          <a:lstStyle/>
          <a:p>
            <a:pPr marL="0" indent="0" eaLnBrk="1" hangingPunct="1">
              <a:defRPr/>
            </a:pPr>
            <a:r>
              <a:rPr lang="en-US" dirty="0">
                <a:latin typeface="Arial Narrow" charset="0"/>
                <a:cs typeface="+mn-cs"/>
              </a:rPr>
              <a:t>Food</a:t>
            </a:r>
          </a:p>
          <a:p>
            <a:pPr marL="347472" lvl="1" indent="-347472" eaLnBrk="1" hangingPunct="1">
              <a:lnSpc>
                <a:spcPct val="100000"/>
              </a:lnSpc>
              <a:spcBef>
                <a:spcPts val="900"/>
              </a:spcBef>
              <a:defRPr/>
            </a:pPr>
            <a:r>
              <a:rPr lang="en-US" dirty="0">
                <a:latin typeface="Arial Narrow" charset="0"/>
              </a:rPr>
              <a:t>Most bacteria need nutrients to survive. </a:t>
            </a:r>
          </a:p>
          <a:p>
            <a:pPr marL="347472" lvl="1" indent="-347472" eaLnBrk="1" hangingPunct="1">
              <a:lnSpc>
                <a:spcPct val="100000"/>
              </a:lnSpc>
              <a:spcBef>
                <a:spcPts val="900"/>
              </a:spcBef>
              <a:defRPr/>
            </a:pPr>
            <a:r>
              <a:rPr lang="en-US" dirty="0">
                <a:latin typeface="Arial Narrow" charset="0"/>
              </a:rPr>
              <a:t>TCS food supports the growth of bacteria better than other types of food.</a:t>
            </a:r>
          </a:p>
          <a:p>
            <a:pPr marL="1409700" lvl="2" eaLnBrk="1" hangingPunct="1">
              <a:buFont typeface="Wingdings" charset="0"/>
              <a:buNone/>
              <a:defRPr/>
            </a:pPr>
            <a:endParaRPr lang="en-US" dirty="0">
              <a:latin typeface="Arial Narrow" charset="0"/>
            </a:endParaRPr>
          </a:p>
        </p:txBody>
      </p:sp>
      <p:sp>
        <p:nvSpPr>
          <p:cNvPr id="47110" name="Rectangle 18"/>
          <p:cNvSpPr>
            <a:spLocks noGrp="1" noChangeArrowheads="1"/>
          </p:cNvSpPr>
          <p:nvPr>
            <p:ph type="title"/>
          </p:nvPr>
        </p:nvSpPr>
        <p:spPr>
          <a:xfrm>
            <a:off x="390525" y="158750"/>
            <a:ext cx="8307388" cy="519112"/>
          </a:xfrm>
        </p:spPr>
        <p:txBody>
          <a:bodyPr/>
          <a:lstStyle/>
          <a:p>
            <a:pPr eaLnBrk="1" hangingPunct="1">
              <a:defRPr/>
            </a:pPr>
            <a:r>
              <a:rPr lang="en-US" dirty="0">
                <a:latin typeface="Arial Narrow" charset="0"/>
                <a:cs typeface="+mj-cs"/>
              </a:rPr>
              <a:t>What Bacteria Need to Grow</a:t>
            </a:r>
          </a:p>
        </p:txBody>
      </p:sp>
      <p:sp>
        <p:nvSpPr>
          <p:cNvPr id="47111" name="Text Box 19"/>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2-10</a:t>
            </a:r>
          </a:p>
        </p:txBody>
      </p:sp>
      <p:sp>
        <p:nvSpPr>
          <p:cNvPr id="9" name="Text Box 5"/>
          <p:cNvSpPr txBox="1">
            <a:spLocks noChangeArrowheads="1"/>
          </p:cNvSpPr>
          <p:nvPr/>
        </p:nvSpPr>
        <p:spPr bwMode="auto">
          <a:xfrm>
            <a:off x="7225658" y="2880360"/>
            <a:ext cx="697877" cy="1010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algn="ctr">
              <a:lnSpc>
                <a:spcPct val="80000"/>
              </a:lnSpc>
              <a:defRPr/>
            </a:pPr>
            <a:r>
              <a:rPr lang="en-US" sz="6000" dirty="0" smtClean="0">
                <a:solidFill>
                  <a:schemeClr val="accent3"/>
                </a:solidFill>
                <a:latin typeface="Arial Black"/>
                <a:cs typeface="Arial Black"/>
              </a:rPr>
              <a:t>F</a:t>
            </a:r>
          </a:p>
          <a:p>
            <a:pPr algn="ctr">
              <a:lnSpc>
                <a:spcPct val="80000"/>
              </a:lnSpc>
              <a:defRPr/>
            </a:pPr>
            <a:r>
              <a:rPr lang="en-US" sz="1400" dirty="0" smtClean="0">
                <a:solidFill>
                  <a:schemeClr val="tx1"/>
                </a:solidFill>
                <a:cs typeface="+mn-cs"/>
              </a:rPr>
              <a:t>Food</a:t>
            </a:r>
            <a:endParaRPr lang="en-US" sz="2400" b="0" dirty="0" smtClean="0">
              <a:solidFill>
                <a:schemeClr val="tx1"/>
              </a:solidFill>
              <a:latin typeface="Times" charset="0"/>
              <a:cs typeface="+mn-cs"/>
            </a:endParaRPr>
          </a:p>
        </p:txBody>
      </p:sp>
      <p:pic>
        <p:nvPicPr>
          <p:cNvPr id="10" name="Picture 9" descr="6e_c02_4_Foo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3355" y="1254963"/>
            <a:ext cx="2103120" cy="146283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body" idx="1"/>
          </p:nvPr>
        </p:nvSpPr>
        <p:spPr>
          <a:xfrm>
            <a:off x="390525" y="1143000"/>
            <a:ext cx="5086350" cy="3789362"/>
          </a:xfrm>
        </p:spPr>
        <p:txBody>
          <a:bodyPr/>
          <a:lstStyle/>
          <a:p>
            <a:pPr marL="0" indent="0" eaLnBrk="1" hangingPunct="1">
              <a:defRPr/>
            </a:pPr>
            <a:r>
              <a:rPr lang="en-US" dirty="0">
                <a:latin typeface="Arial Narrow" charset="0"/>
                <a:cs typeface="+mn-cs"/>
              </a:rPr>
              <a:t>Acidity</a:t>
            </a:r>
          </a:p>
          <a:p>
            <a:pPr marL="347472" lvl="1" indent="-347472" eaLnBrk="1" hangingPunct="1">
              <a:lnSpc>
                <a:spcPct val="100000"/>
              </a:lnSpc>
              <a:spcBef>
                <a:spcPts val="900"/>
              </a:spcBef>
              <a:defRPr/>
            </a:pPr>
            <a:r>
              <a:rPr lang="en-US" dirty="0">
                <a:latin typeface="Arial Narrow" charset="0"/>
              </a:rPr>
              <a:t>Bacteria grow best in </a:t>
            </a:r>
            <a:r>
              <a:rPr lang="en-US" dirty="0" smtClean="0">
                <a:latin typeface="Arial Narrow" charset="0"/>
              </a:rPr>
              <a:t>food that </a:t>
            </a:r>
            <a:br>
              <a:rPr lang="en-US" dirty="0" smtClean="0">
                <a:latin typeface="Arial Narrow" charset="0"/>
              </a:rPr>
            </a:br>
            <a:r>
              <a:rPr lang="en-US" dirty="0" smtClean="0">
                <a:latin typeface="Arial Narrow" charset="0"/>
              </a:rPr>
              <a:t>contains </a:t>
            </a:r>
            <a:r>
              <a:rPr lang="en-US" dirty="0">
                <a:latin typeface="Arial Narrow" charset="0"/>
              </a:rPr>
              <a:t>little or no acid. </a:t>
            </a:r>
          </a:p>
          <a:p>
            <a:pPr marL="571500" lvl="1" indent="-457200" eaLnBrk="1" hangingPunct="1">
              <a:buFont typeface="Wingdings" charset="0"/>
              <a:buNone/>
              <a:defRPr/>
            </a:pPr>
            <a:endParaRPr lang="en-US" dirty="0">
              <a:latin typeface="Arial Narrow" charset="0"/>
            </a:endParaRPr>
          </a:p>
          <a:p>
            <a:pPr marL="1473200" lvl="2" eaLnBrk="1" hangingPunct="1">
              <a:defRPr/>
            </a:pPr>
            <a:endParaRPr lang="en-US" dirty="0">
              <a:latin typeface="Arial Narrow" charset="0"/>
            </a:endParaRPr>
          </a:p>
        </p:txBody>
      </p:sp>
      <p:sp>
        <p:nvSpPr>
          <p:cNvPr id="48133" name="Rectangle 1031"/>
          <p:cNvSpPr>
            <a:spLocks noGrp="1" noChangeArrowheads="1"/>
          </p:cNvSpPr>
          <p:nvPr>
            <p:ph type="title"/>
          </p:nvPr>
        </p:nvSpPr>
        <p:spPr>
          <a:xfrm>
            <a:off x="390525" y="158750"/>
            <a:ext cx="8307388" cy="519112"/>
          </a:xfrm>
        </p:spPr>
        <p:txBody>
          <a:bodyPr/>
          <a:lstStyle/>
          <a:p>
            <a:pPr eaLnBrk="1" hangingPunct="1">
              <a:defRPr/>
            </a:pPr>
            <a:r>
              <a:rPr lang="en-US" dirty="0">
                <a:latin typeface="Arial Narrow" charset="0"/>
                <a:cs typeface="+mj-cs"/>
              </a:rPr>
              <a:t>What Bacteria Need to Grow</a:t>
            </a:r>
          </a:p>
        </p:txBody>
      </p:sp>
      <p:sp>
        <p:nvSpPr>
          <p:cNvPr id="48134" name="Text Box 103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2-11</a:t>
            </a:r>
          </a:p>
        </p:txBody>
      </p:sp>
      <p:sp>
        <p:nvSpPr>
          <p:cNvPr id="8" name="Text Box 5"/>
          <p:cNvSpPr txBox="1">
            <a:spLocks noChangeArrowheads="1"/>
          </p:cNvSpPr>
          <p:nvPr/>
        </p:nvSpPr>
        <p:spPr bwMode="auto">
          <a:xfrm>
            <a:off x="7174487" y="2880360"/>
            <a:ext cx="800219" cy="1010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algn="ctr">
              <a:lnSpc>
                <a:spcPct val="80000"/>
              </a:lnSpc>
              <a:defRPr/>
            </a:pPr>
            <a:r>
              <a:rPr lang="en-US" sz="6000" dirty="0" smtClean="0">
                <a:solidFill>
                  <a:schemeClr val="accent3"/>
                </a:solidFill>
                <a:latin typeface="Arial Black"/>
                <a:cs typeface="Arial Black"/>
              </a:rPr>
              <a:t>A</a:t>
            </a:r>
          </a:p>
          <a:p>
            <a:pPr algn="ctr">
              <a:lnSpc>
                <a:spcPct val="80000"/>
              </a:lnSpc>
              <a:defRPr/>
            </a:pPr>
            <a:r>
              <a:rPr lang="en-US" sz="1400" dirty="0" smtClean="0">
                <a:solidFill>
                  <a:schemeClr val="tx1"/>
                </a:solidFill>
                <a:cs typeface="+mn-cs"/>
              </a:rPr>
              <a:t>Acidity</a:t>
            </a:r>
            <a:endParaRPr lang="en-US" sz="2400" b="0" dirty="0" smtClean="0">
              <a:solidFill>
                <a:schemeClr val="tx1"/>
              </a:solidFill>
              <a:latin typeface="Times" charset="0"/>
              <a:cs typeface="+mn-cs"/>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3355" y="1256585"/>
            <a:ext cx="2103120" cy="145959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body" idx="1"/>
          </p:nvPr>
        </p:nvSpPr>
        <p:spPr>
          <a:xfrm>
            <a:off x="390525" y="1143000"/>
            <a:ext cx="4731165" cy="3789362"/>
          </a:xfrm>
        </p:spPr>
        <p:txBody>
          <a:bodyPr/>
          <a:lstStyle/>
          <a:p>
            <a:pPr marL="0" indent="0" eaLnBrk="1" hangingPunct="1">
              <a:defRPr/>
            </a:pPr>
            <a:r>
              <a:rPr lang="en-US" dirty="0">
                <a:latin typeface="Arial Narrow" charset="0"/>
                <a:cs typeface="+mn-cs"/>
              </a:rPr>
              <a:t>Temperature</a:t>
            </a:r>
          </a:p>
          <a:p>
            <a:pPr marL="347472" lvl="1" indent="-347472" eaLnBrk="1" hangingPunct="1">
              <a:lnSpc>
                <a:spcPct val="100000"/>
              </a:lnSpc>
              <a:spcBef>
                <a:spcPts val="900"/>
              </a:spcBef>
              <a:defRPr/>
            </a:pPr>
            <a:r>
              <a:rPr lang="en-US" dirty="0">
                <a:latin typeface="Arial Narrow" charset="0"/>
              </a:rPr>
              <a:t>Bacteria grow rapidly between </a:t>
            </a:r>
            <a:r>
              <a:rPr lang="en-US" dirty="0">
                <a:solidFill>
                  <a:srgbClr val="000000"/>
                </a:solidFill>
                <a:latin typeface="Arial Narrow" charset="0"/>
              </a:rPr>
              <a:t>41˚F and 135˚F (5˚C and 57˚C)</a:t>
            </a:r>
          </a:p>
          <a:p>
            <a:pPr marL="694944" lvl="2" indent="-347472" eaLnBrk="1" hangingPunct="1">
              <a:lnSpc>
                <a:spcPct val="100000"/>
              </a:lnSpc>
              <a:spcBef>
                <a:spcPts val="900"/>
              </a:spcBef>
              <a:defRPr/>
            </a:pPr>
            <a:r>
              <a:rPr lang="en-US" dirty="0">
                <a:latin typeface="Arial Narrow" charset="0"/>
              </a:rPr>
              <a:t>This range is known as the</a:t>
            </a:r>
            <a:br>
              <a:rPr lang="en-US" dirty="0">
                <a:latin typeface="Arial Narrow" charset="0"/>
              </a:rPr>
            </a:br>
            <a:r>
              <a:rPr lang="en-US" dirty="0">
                <a:latin typeface="Arial Narrow" charset="0"/>
              </a:rPr>
              <a:t>temperature danger zone </a:t>
            </a:r>
          </a:p>
          <a:p>
            <a:pPr marL="347472" lvl="1" indent="-347472" eaLnBrk="1" hangingPunct="1">
              <a:lnSpc>
                <a:spcPct val="100000"/>
              </a:lnSpc>
              <a:spcBef>
                <a:spcPts val="900"/>
              </a:spcBef>
              <a:defRPr/>
            </a:pPr>
            <a:r>
              <a:rPr lang="en-US" dirty="0">
                <a:solidFill>
                  <a:srgbClr val="000000"/>
                </a:solidFill>
                <a:latin typeface="Arial Narrow" charset="0"/>
              </a:rPr>
              <a:t>Bacteria growth is limited when food is held above or below the </a:t>
            </a:r>
            <a:r>
              <a:rPr lang="en-US" dirty="0">
                <a:latin typeface="Arial Narrow" charset="0"/>
              </a:rPr>
              <a:t>temperature danger zone </a:t>
            </a:r>
            <a:endParaRPr lang="en-US" dirty="0">
              <a:solidFill>
                <a:srgbClr val="000000"/>
              </a:solidFill>
              <a:latin typeface="Arial Narrow" charset="0"/>
            </a:endParaRPr>
          </a:p>
        </p:txBody>
      </p:sp>
      <p:sp>
        <p:nvSpPr>
          <p:cNvPr id="49157" name="Rectangle 12"/>
          <p:cNvSpPr>
            <a:spLocks noGrp="1" noChangeArrowheads="1"/>
          </p:cNvSpPr>
          <p:nvPr>
            <p:ph type="title"/>
          </p:nvPr>
        </p:nvSpPr>
        <p:spPr>
          <a:xfrm>
            <a:off x="390525" y="158750"/>
            <a:ext cx="8307388" cy="519112"/>
          </a:xfrm>
        </p:spPr>
        <p:txBody>
          <a:bodyPr/>
          <a:lstStyle/>
          <a:p>
            <a:pPr eaLnBrk="1" hangingPunct="1">
              <a:defRPr/>
            </a:pPr>
            <a:r>
              <a:rPr lang="en-US" dirty="0">
                <a:latin typeface="Arial Narrow" charset="0"/>
                <a:cs typeface="+mj-cs"/>
              </a:rPr>
              <a:t>What Bacteria Need to Grow</a:t>
            </a:r>
          </a:p>
        </p:txBody>
      </p:sp>
      <p:sp>
        <p:nvSpPr>
          <p:cNvPr id="49158" name="Text Box 13"/>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2-12</a:t>
            </a:r>
          </a:p>
        </p:txBody>
      </p:sp>
      <p:sp>
        <p:nvSpPr>
          <p:cNvPr id="8" name="Text Box 5"/>
          <p:cNvSpPr txBox="1">
            <a:spLocks noChangeArrowheads="1"/>
          </p:cNvSpPr>
          <p:nvPr/>
        </p:nvSpPr>
        <p:spPr bwMode="auto">
          <a:xfrm>
            <a:off x="6943656" y="2880360"/>
            <a:ext cx="1261884" cy="1010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algn="ctr">
              <a:lnSpc>
                <a:spcPct val="80000"/>
              </a:lnSpc>
              <a:defRPr/>
            </a:pPr>
            <a:r>
              <a:rPr lang="en-US" sz="6000" dirty="0" smtClean="0">
                <a:solidFill>
                  <a:schemeClr val="accent3"/>
                </a:solidFill>
                <a:latin typeface="Arial Black"/>
                <a:cs typeface="Arial Black"/>
              </a:rPr>
              <a:t>T</a:t>
            </a:r>
          </a:p>
          <a:p>
            <a:pPr algn="ctr">
              <a:lnSpc>
                <a:spcPct val="80000"/>
              </a:lnSpc>
              <a:defRPr/>
            </a:pPr>
            <a:r>
              <a:rPr lang="en-US" sz="1400" dirty="0" smtClean="0">
                <a:solidFill>
                  <a:schemeClr val="tx1"/>
                </a:solidFill>
                <a:cs typeface="+mn-cs"/>
              </a:rPr>
              <a:t>Temperature</a:t>
            </a:r>
            <a:endParaRPr lang="en-US" sz="2400" b="0" dirty="0" smtClean="0">
              <a:solidFill>
                <a:schemeClr val="tx1"/>
              </a:solidFill>
              <a:latin typeface="Times" charset="0"/>
              <a:cs typeface="+mn-cs"/>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3355" y="1254963"/>
            <a:ext cx="2103120" cy="146283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ChangeArrowheads="1"/>
          </p:cNvSpPr>
          <p:nvPr/>
        </p:nvSpPr>
        <p:spPr bwMode="auto">
          <a:xfrm>
            <a:off x="393192" y="1143000"/>
            <a:ext cx="5402263" cy="278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90000"/>
              </a:lnSpc>
              <a:spcBef>
                <a:spcPct val="100000"/>
              </a:spcBef>
              <a:buClr>
                <a:srgbClr val="009DDC"/>
              </a:buClr>
              <a:buSzPct val="75000"/>
              <a:buFont typeface="Wingdings" pitchFamily="2" charset="2"/>
              <a:buNone/>
              <a:defRPr/>
            </a:pPr>
            <a:r>
              <a:rPr lang="en-US" sz="2400" dirty="0">
                <a:solidFill>
                  <a:srgbClr val="005CAB"/>
                </a:solidFill>
                <a:latin typeface="+mj-lt"/>
                <a:ea typeface="+mn-ea"/>
                <a:cs typeface="+mn-cs"/>
              </a:rPr>
              <a:t>Time</a:t>
            </a:r>
          </a:p>
          <a:p>
            <a:pPr marL="347472" lvl="1" indent="-347472">
              <a:spcBef>
                <a:spcPts val="900"/>
              </a:spcBef>
              <a:buClr>
                <a:schemeClr val="accent1"/>
              </a:buClr>
              <a:buSzPct val="75000"/>
              <a:buFont typeface="Wingdings" pitchFamily="2" charset="2"/>
              <a:buChar char="l"/>
              <a:defRPr/>
            </a:pPr>
            <a:r>
              <a:rPr lang="en-US" sz="2200" b="0" dirty="0">
                <a:solidFill>
                  <a:srgbClr val="231F20"/>
                </a:solidFill>
                <a:latin typeface="+mj-lt"/>
                <a:ea typeface="+mn-ea"/>
                <a:cs typeface="+mn-cs"/>
              </a:rPr>
              <a:t>Bacteria need time to grow</a:t>
            </a:r>
          </a:p>
          <a:p>
            <a:pPr marL="347472" lvl="1" indent="-347472">
              <a:spcBef>
                <a:spcPts val="900"/>
              </a:spcBef>
              <a:buClr>
                <a:schemeClr val="accent1"/>
              </a:buClr>
              <a:buSzPct val="75000"/>
              <a:buFont typeface="Wingdings" pitchFamily="2" charset="2"/>
              <a:buChar char="l"/>
              <a:defRPr/>
            </a:pPr>
            <a:r>
              <a:rPr lang="en-US" sz="2200" b="0" dirty="0">
                <a:solidFill>
                  <a:srgbClr val="231F20"/>
                </a:solidFill>
                <a:latin typeface="+mj-lt"/>
                <a:ea typeface="+mn-ea"/>
                <a:cs typeface="+mn-cs"/>
              </a:rPr>
              <a:t>The more time bacteria spend in </a:t>
            </a:r>
            <a:r>
              <a:rPr lang="en-US" sz="2200" b="0" dirty="0" smtClean="0">
                <a:solidFill>
                  <a:srgbClr val="231F20"/>
                </a:solidFill>
                <a:latin typeface="+mj-lt"/>
                <a:ea typeface="+mn-ea"/>
                <a:cs typeface="+mn-cs"/>
              </a:rPr>
              <a:t/>
            </a:r>
            <a:br>
              <a:rPr lang="en-US" sz="2200" b="0" dirty="0" smtClean="0">
                <a:solidFill>
                  <a:srgbClr val="231F20"/>
                </a:solidFill>
                <a:latin typeface="+mj-lt"/>
                <a:ea typeface="+mn-ea"/>
                <a:cs typeface="+mn-cs"/>
              </a:rPr>
            </a:br>
            <a:r>
              <a:rPr lang="en-US" sz="2200" b="0" dirty="0" smtClean="0">
                <a:solidFill>
                  <a:srgbClr val="231F20"/>
                </a:solidFill>
                <a:latin typeface="+mj-lt"/>
                <a:ea typeface="+mn-ea"/>
                <a:cs typeface="+mn-cs"/>
              </a:rPr>
              <a:t>the </a:t>
            </a:r>
            <a:r>
              <a:rPr lang="en-US" sz="2200" b="0" dirty="0">
                <a:solidFill>
                  <a:srgbClr val="231F20"/>
                </a:solidFill>
                <a:latin typeface="+mj-lt"/>
                <a:ea typeface="+mn-ea"/>
                <a:cs typeface="+mn-cs"/>
              </a:rPr>
              <a:t>temperature danger zone, </a:t>
            </a:r>
            <a:r>
              <a:rPr lang="en-US" sz="2200" b="0" dirty="0" smtClean="0">
                <a:solidFill>
                  <a:srgbClr val="231F20"/>
                </a:solidFill>
                <a:latin typeface="+mj-lt"/>
                <a:ea typeface="+mn-ea"/>
                <a:cs typeface="+mn-cs"/>
              </a:rPr>
              <a:t/>
            </a:r>
            <a:br>
              <a:rPr lang="en-US" sz="2200" b="0" dirty="0" smtClean="0">
                <a:solidFill>
                  <a:srgbClr val="231F20"/>
                </a:solidFill>
                <a:latin typeface="+mj-lt"/>
                <a:ea typeface="+mn-ea"/>
                <a:cs typeface="+mn-cs"/>
              </a:rPr>
            </a:br>
            <a:r>
              <a:rPr lang="en-US" sz="2200" b="0" dirty="0" smtClean="0">
                <a:solidFill>
                  <a:srgbClr val="231F20"/>
                </a:solidFill>
                <a:latin typeface="+mj-lt"/>
                <a:ea typeface="+mn-ea"/>
                <a:cs typeface="+mn-cs"/>
              </a:rPr>
              <a:t>the </a:t>
            </a:r>
            <a:r>
              <a:rPr lang="en-US" sz="2200" b="0" dirty="0">
                <a:solidFill>
                  <a:srgbClr val="231F20"/>
                </a:solidFill>
                <a:latin typeface="+mj-lt"/>
                <a:ea typeface="+mn-ea"/>
                <a:cs typeface="+mn-cs"/>
              </a:rPr>
              <a:t>greater </a:t>
            </a:r>
            <a:r>
              <a:rPr lang="en-US" sz="2200" b="0" dirty="0" smtClean="0">
                <a:solidFill>
                  <a:srgbClr val="231F20"/>
                </a:solidFill>
                <a:latin typeface="+mj-lt"/>
                <a:ea typeface="+mn-ea"/>
                <a:cs typeface="+mn-cs"/>
              </a:rPr>
              <a:t>chance </a:t>
            </a:r>
            <a:r>
              <a:rPr lang="en-US" sz="2200" b="0" dirty="0">
                <a:solidFill>
                  <a:srgbClr val="231F20"/>
                </a:solidFill>
                <a:latin typeface="+mj-lt"/>
                <a:ea typeface="+mn-ea"/>
                <a:cs typeface="+mn-cs"/>
              </a:rPr>
              <a:t>they have to </a:t>
            </a:r>
            <a:r>
              <a:rPr lang="en-US" sz="2200" b="0" dirty="0" smtClean="0">
                <a:solidFill>
                  <a:srgbClr val="231F20"/>
                </a:solidFill>
                <a:latin typeface="+mj-lt"/>
                <a:ea typeface="+mn-ea"/>
                <a:cs typeface="+mn-cs"/>
              </a:rPr>
              <a:t/>
            </a:r>
            <a:br>
              <a:rPr lang="en-US" sz="2200" b="0" dirty="0" smtClean="0">
                <a:solidFill>
                  <a:srgbClr val="231F20"/>
                </a:solidFill>
                <a:latin typeface="+mj-lt"/>
                <a:ea typeface="+mn-ea"/>
                <a:cs typeface="+mn-cs"/>
              </a:rPr>
            </a:br>
            <a:r>
              <a:rPr lang="en-US" sz="2200" b="0" dirty="0" smtClean="0">
                <a:solidFill>
                  <a:srgbClr val="231F20"/>
                </a:solidFill>
                <a:latin typeface="+mj-lt"/>
                <a:ea typeface="+mn-ea"/>
                <a:cs typeface="+mn-cs"/>
              </a:rPr>
              <a:t>grow </a:t>
            </a:r>
            <a:r>
              <a:rPr lang="en-US" sz="2200" b="0" dirty="0">
                <a:solidFill>
                  <a:srgbClr val="231F20"/>
                </a:solidFill>
                <a:latin typeface="+mj-lt"/>
                <a:ea typeface="+mn-ea"/>
                <a:cs typeface="+mn-cs"/>
              </a:rPr>
              <a:t>to unsafe levels.</a:t>
            </a:r>
          </a:p>
        </p:txBody>
      </p:sp>
      <p:sp>
        <p:nvSpPr>
          <p:cNvPr id="50181" name="Rectangle 2055"/>
          <p:cNvSpPr>
            <a:spLocks noGrp="1" noChangeArrowheads="1"/>
          </p:cNvSpPr>
          <p:nvPr>
            <p:ph type="title"/>
          </p:nvPr>
        </p:nvSpPr>
        <p:spPr>
          <a:xfrm>
            <a:off x="390525" y="158750"/>
            <a:ext cx="8307388" cy="519112"/>
          </a:xfrm>
        </p:spPr>
        <p:txBody>
          <a:bodyPr/>
          <a:lstStyle/>
          <a:p>
            <a:pPr eaLnBrk="1" hangingPunct="1">
              <a:defRPr/>
            </a:pPr>
            <a:r>
              <a:rPr lang="en-US" dirty="0">
                <a:latin typeface="Arial Narrow" charset="0"/>
                <a:cs typeface="+mj-cs"/>
              </a:rPr>
              <a:t>What Bacteria Need to Grow</a:t>
            </a:r>
          </a:p>
        </p:txBody>
      </p:sp>
      <p:sp>
        <p:nvSpPr>
          <p:cNvPr id="50182" name="Text Box 205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2-13</a:t>
            </a:r>
          </a:p>
        </p:txBody>
      </p:sp>
      <p:sp>
        <p:nvSpPr>
          <p:cNvPr id="8" name="Text Box 5"/>
          <p:cNvSpPr txBox="1">
            <a:spLocks noChangeArrowheads="1"/>
          </p:cNvSpPr>
          <p:nvPr/>
        </p:nvSpPr>
        <p:spPr bwMode="auto">
          <a:xfrm>
            <a:off x="7204431" y="2880360"/>
            <a:ext cx="740332" cy="1010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algn="ctr">
              <a:lnSpc>
                <a:spcPct val="80000"/>
              </a:lnSpc>
              <a:defRPr/>
            </a:pPr>
            <a:r>
              <a:rPr lang="en-US" sz="6000" dirty="0" smtClean="0">
                <a:solidFill>
                  <a:schemeClr val="accent3"/>
                </a:solidFill>
                <a:latin typeface="Arial Black"/>
                <a:cs typeface="Arial Black"/>
              </a:rPr>
              <a:t>T</a:t>
            </a:r>
          </a:p>
          <a:p>
            <a:pPr algn="ctr">
              <a:lnSpc>
                <a:spcPct val="80000"/>
              </a:lnSpc>
              <a:defRPr/>
            </a:pPr>
            <a:r>
              <a:rPr lang="en-US" sz="1400" dirty="0" smtClean="0">
                <a:solidFill>
                  <a:schemeClr val="tx1"/>
                </a:solidFill>
                <a:cs typeface="+mn-cs"/>
              </a:rPr>
              <a:t>Time</a:t>
            </a:r>
            <a:endParaRPr lang="en-US" sz="2400" b="0" dirty="0" smtClean="0">
              <a:solidFill>
                <a:schemeClr val="tx1"/>
              </a:solidFill>
              <a:latin typeface="Times" charset="0"/>
              <a:cs typeface="+mn-cs"/>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4374" y="1254963"/>
            <a:ext cx="2101081" cy="146283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body" idx="1"/>
          </p:nvPr>
        </p:nvSpPr>
        <p:spPr>
          <a:xfrm>
            <a:off x="390525" y="1143000"/>
            <a:ext cx="5402263" cy="3789362"/>
          </a:xfrm>
        </p:spPr>
        <p:txBody>
          <a:bodyPr/>
          <a:lstStyle/>
          <a:p>
            <a:pPr marL="0" indent="0" eaLnBrk="1" hangingPunct="1">
              <a:defRPr/>
            </a:pPr>
            <a:r>
              <a:rPr lang="en-US" dirty="0">
                <a:latin typeface="Arial Narrow" charset="0"/>
                <a:cs typeface="+mn-cs"/>
              </a:rPr>
              <a:t>Oxygen</a:t>
            </a:r>
          </a:p>
          <a:p>
            <a:pPr marL="347472" lvl="1" indent="-347472" eaLnBrk="1" hangingPunct="1">
              <a:lnSpc>
                <a:spcPct val="100000"/>
              </a:lnSpc>
              <a:spcBef>
                <a:spcPts val="900"/>
              </a:spcBef>
              <a:defRPr/>
            </a:pPr>
            <a:r>
              <a:rPr lang="en-US" dirty="0">
                <a:solidFill>
                  <a:srgbClr val="000000"/>
                </a:solidFill>
                <a:latin typeface="Arial Narrow" charset="0"/>
              </a:rPr>
              <a:t>Some bacteria need oxygen </a:t>
            </a:r>
            <a:r>
              <a:rPr lang="en-US" dirty="0" smtClean="0">
                <a:solidFill>
                  <a:srgbClr val="000000"/>
                </a:solidFill>
                <a:latin typeface="Arial Narrow" charset="0"/>
              </a:rPr>
              <a:t>to </a:t>
            </a:r>
            <a:r>
              <a:rPr lang="en-US" dirty="0">
                <a:solidFill>
                  <a:srgbClr val="000000"/>
                </a:solidFill>
                <a:latin typeface="Arial Narrow" charset="0"/>
              </a:rPr>
              <a:t>grow, while others grow </a:t>
            </a:r>
            <a:r>
              <a:rPr lang="en-US" dirty="0" smtClean="0">
                <a:solidFill>
                  <a:srgbClr val="000000"/>
                </a:solidFill>
                <a:latin typeface="Arial Narrow" charset="0"/>
              </a:rPr>
              <a:t>when </a:t>
            </a:r>
            <a:r>
              <a:rPr lang="en-US" dirty="0">
                <a:solidFill>
                  <a:srgbClr val="000000"/>
                </a:solidFill>
                <a:latin typeface="Arial Narrow" charset="0"/>
              </a:rPr>
              <a:t>oxygen </a:t>
            </a:r>
            <a:r>
              <a:rPr lang="en-US" dirty="0" smtClean="0">
                <a:solidFill>
                  <a:srgbClr val="000000"/>
                </a:solidFill>
                <a:latin typeface="Arial Narrow" charset="0"/>
              </a:rPr>
              <a:t>isn</a:t>
            </a:r>
            <a:r>
              <a:rPr lang="en-US" dirty="0">
                <a:solidFill>
                  <a:srgbClr val="000000"/>
                </a:solidFill>
                <a:latin typeface="Arial Narrow" charset="0"/>
              </a:rPr>
              <a:t>’</a:t>
            </a:r>
            <a:r>
              <a:rPr lang="en-US" dirty="0" smtClean="0">
                <a:solidFill>
                  <a:srgbClr val="000000"/>
                </a:solidFill>
                <a:latin typeface="Arial Narrow" charset="0"/>
              </a:rPr>
              <a:t>t </a:t>
            </a:r>
            <a:r>
              <a:rPr lang="en-US" dirty="0" smtClean="0">
                <a:solidFill>
                  <a:srgbClr val="000000"/>
                </a:solidFill>
                <a:latin typeface="Arial Narrow" charset="0"/>
              </a:rPr>
              <a:t>there</a:t>
            </a:r>
            <a:endParaRPr lang="en-US" dirty="0">
              <a:solidFill>
                <a:srgbClr val="000000"/>
              </a:solidFill>
              <a:latin typeface="Arial Narrow" charset="0"/>
            </a:endParaRPr>
          </a:p>
        </p:txBody>
      </p:sp>
      <p:sp>
        <p:nvSpPr>
          <p:cNvPr id="51205" name="Rectangle 2055"/>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What Bacteria Need to Grow</a:t>
            </a:r>
          </a:p>
        </p:txBody>
      </p:sp>
      <p:sp>
        <p:nvSpPr>
          <p:cNvPr id="51206" name="Text Box 205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2-14</a:t>
            </a:r>
          </a:p>
        </p:txBody>
      </p:sp>
      <p:sp>
        <p:nvSpPr>
          <p:cNvPr id="8" name="Text Box 5"/>
          <p:cNvSpPr txBox="1">
            <a:spLocks noChangeArrowheads="1"/>
          </p:cNvSpPr>
          <p:nvPr/>
        </p:nvSpPr>
        <p:spPr bwMode="auto">
          <a:xfrm>
            <a:off x="7152997" y="2880360"/>
            <a:ext cx="843200" cy="1010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algn="ctr">
              <a:lnSpc>
                <a:spcPct val="80000"/>
              </a:lnSpc>
              <a:defRPr/>
            </a:pPr>
            <a:r>
              <a:rPr lang="en-US" sz="6000" dirty="0" smtClean="0">
                <a:solidFill>
                  <a:schemeClr val="accent3"/>
                </a:solidFill>
                <a:latin typeface="Arial Black"/>
                <a:cs typeface="Arial Black"/>
              </a:rPr>
              <a:t>O</a:t>
            </a:r>
          </a:p>
          <a:p>
            <a:pPr algn="ctr">
              <a:lnSpc>
                <a:spcPct val="80000"/>
              </a:lnSpc>
              <a:defRPr/>
            </a:pPr>
            <a:r>
              <a:rPr lang="en-US" sz="1400" dirty="0" smtClean="0">
                <a:solidFill>
                  <a:schemeClr val="tx1"/>
                </a:solidFill>
                <a:cs typeface="+mn-cs"/>
              </a:rPr>
              <a:t>Oxygen</a:t>
            </a:r>
            <a:endParaRPr lang="en-US" sz="2400" b="0" dirty="0" smtClean="0">
              <a:solidFill>
                <a:schemeClr val="tx1"/>
              </a:solidFill>
              <a:latin typeface="Times" charset="0"/>
              <a:cs typeface="+mn-cs"/>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3355" y="1256585"/>
            <a:ext cx="2103120" cy="145959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88938" y="158750"/>
            <a:ext cx="8237537" cy="519112"/>
          </a:xfrm>
        </p:spPr>
        <p:txBody>
          <a:bodyPr/>
          <a:lstStyle/>
          <a:p>
            <a:pPr eaLnBrk="1" hangingPunct="1">
              <a:defRPr/>
            </a:pPr>
            <a:r>
              <a:rPr lang="en-US" dirty="0">
                <a:latin typeface="Arial Narrow" charset="0"/>
                <a:cs typeface="+mj-cs"/>
              </a:rPr>
              <a:t>Challenges to Food Safety</a:t>
            </a:r>
          </a:p>
        </p:txBody>
      </p:sp>
      <p:sp>
        <p:nvSpPr>
          <p:cNvPr id="16387" name="Rectangle 3"/>
          <p:cNvSpPr>
            <a:spLocks noGrp="1" noChangeArrowheads="1"/>
          </p:cNvSpPr>
          <p:nvPr>
            <p:ph idx="1"/>
          </p:nvPr>
        </p:nvSpPr>
        <p:spPr>
          <a:xfrm>
            <a:off x="388938" y="1143000"/>
            <a:ext cx="5051425" cy="4983163"/>
          </a:xfrm>
        </p:spPr>
        <p:txBody>
          <a:bodyPr/>
          <a:lstStyle/>
          <a:p>
            <a:pPr marL="0" indent="0" eaLnBrk="1" hangingPunct="1">
              <a:defRPr/>
            </a:pPr>
            <a:r>
              <a:rPr lang="en-US" dirty="0">
                <a:latin typeface="Arial Narrow" charset="0"/>
                <a:cs typeface="+mn-cs"/>
              </a:rPr>
              <a:t>Challenges include:</a:t>
            </a:r>
          </a:p>
          <a:p>
            <a:pPr marL="347472" lvl="1" indent="-347472" eaLnBrk="1" hangingPunct="1">
              <a:lnSpc>
                <a:spcPct val="100000"/>
              </a:lnSpc>
              <a:spcBef>
                <a:spcPts val="900"/>
              </a:spcBef>
              <a:defRPr/>
            </a:pPr>
            <a:r>
              <a:rPr lang="en-US" dirty="0">
                <a:latin typeface="Arial Narrow" charset="0"/>
              </a:rPr>
              <a:t>Time and money</a:t>
            </a:r>
          </a:p>
          <a:p>
            <a:pPr marL="347472" lvl="1" indent="-347472" eaLnBrk="1" hangingPunct="1">
              <a:lnSpc>
                <a:spcPct val="100000"/>
              </a:lnSpc>
              <a:spcBef>
                <a:spcPts val="900"/>
              </a:spcBef>
              <a:defRPr/>
            </a:pPr>
            <a:r>
              <a:rPr lang="en-US" dirty="0">
                <a:latin typeface="Arial Narrow" charset="0"/>
              </a:rPr>
              <a:t>Language and culture</a:t>
            </a:r>
          </a:p>
          <a:p>
            <a:pPr marL="347472" lvl="1" indent="-347472" eaLnBrk="1" hangingPunct="1">
              <a:lnSpc>
                <a:spcPct val="100000"/>
              </a:lnSpc>
              <a:spcBef>
                <a:spcPts val="900"/>
              </a:spcBef>
              <a:defRPr/>
            </a:pPr>
            <a:r>
              <a:rPr lang="en-US" dirty="0">
                <a:latin typeface="Arial Narrow" charset="0"/>
              </a:rPr>
              <a:t>Literacy and education</a:t>
            </a:r>
          </a:p>
          <a:p>
            <a:pPr marL="347472" lvl="1" indent="-347472" eaLnBrk="1" hangingPunct="1">
              <a:lnSpc>
                <a:spcPct val="100000"/>
              </a:lnSpc>
              <a:spcBef>
                <a:spcPts val="900"/>
              </a:spcBef>
              <a:defRPr/>
            </a:pPr>
            <a:r>
              <a:rPr lang="en-US" dirty="0">
                <a:latin typeface="Arial Narrow" charset="0"/>
              </a:rPr>
              <a:t>Pathogens</a:t>
            </a:r>
          </a:p>
          <a:p>
            <a:pPr marL="347472" lvl="1" indent="-347472" eaLnBrk="1" hangingPunct="1">
              <a:lnSpc>
                <a:spcPct val="100000"/>
              </a:lnSpc>
              <a:spcBef>
                <a:spcPts val="900"/>
              </a:spcBef>
              <a:defRPr/>
            </a:pPr>
            <a:r>
              <a:rPr lang="en-US" dirty="0">
                <a:latin typeface="Arial Narrow" charset="0"/>
              </a:rPr>
              <a:t>Unapproved suppliers</a:t>
            </a:r>
          </a:p>
          <a:p>
            <a:pPr marL="347472" lvl="1" indent="-347472" eaLnBrk="1" hangingPunct="1">
              <a:lnSpc>
                <a:spcPct val="100000"/>
              </a:lnSpc>
              <a:spcBef>
                <a:spcPts val="900"/>
              </a:spcBef>
              <a:defRPr/>
            </a:pPr>
            <a:r>
              <a:rPr lang="en-US" dirty="0">
                <a:latin typeface="Arial Narrow" charset="0"/>
              </a:rPr>
              <a:t>High-risk customers</a:t>
            </a:r>
          </a:p>
          <a:p>
            <a:pPr marL="347472" lvl="1" indent="-347472" eaLnBrk="1" hangingPunct="1">
              <a:lnSpc>
                <a:spcPct val="100000"/>
              </a:lnSpc>
              <a:spcBef>
                <a:spcPts val="900"/>
              </a:spcBef>
              <a:defRPr/>
            </a:pPr>
            <a:r>
              <a:rPr lang="en-US" dirty="0">
                <a:latin typeface="Arial Narrow" charset="0"/>
              </a:rPr>
              <a:t>Staff turnover</a:t>
            </a:r>
          </a:p>
        </p:txBody>
      </p:sp>
      <p:sp>
        <p:nvSpPr>
          <p:cNvPr id="16388"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1-4</a:t>
            </a:r>
          </a:p>
        </p:txBody>
      </p:sp>
      <p:sp>
        <p:nvSpPr>
          <p:cNvPr id="16389" name="Oval 2"/>
          <p:cNvSpPr>
            <a:spLocks noChangeArrowheads="1"/>
          </p:cNvSpPr>
          <p:nvPr/>
        </p:nvSpPr>
        <p:spPr bwMode="auto">
          <a:xfrm>
            <a:off x="5943600" y="2057400"/>
            <a:ext cx="1028700" cy="6858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p>
            <a:pPr>
              <a:defRPr/>
            </a:pPr>
            <a:endParaRPr lang="en-US">
              <a:cs typeface="+mn-cs"/>
            </a:endParaRPr>
          </a:p>
        </p:txBody>
      </p:sp>
      <p:sp>
        <p:nvSpPr>
          <p:cNvPr id="16390" name="Oval 3"/>
          <p:cNvSpPr>
            <a:spLocks noChangeArrowheads="1"/>
          </p:cNvSpPr>
          <p:nvPr/>
        </p:nvSpPr>
        <p:spPr bwMode="auto">
          <a:xfrm>
            <a:off x="5829300" y="1828800"/>
            <a:ext cx="1714500" cy="17145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p>
            <a:pPr>
              <a:defRPr/>
            </a:pPr>
            <a:endParaRPr lang="en-US">
              <a:cs typeface="+mn-cs"/>
            </a:endParaRPr>
          </a:p>
        </p:txBody>
      </p:sp>
      <p:pic>
        <p:nvPicPr>
          <p:cNvPr id="2" name="Picture 1" descr="6e_c01_0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3355" y="1243013"/>
            <a:ext cx="2103120" cy="210312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4"/>
          <p:cNvSpPr>
            <a:spLocks noGrp="1" noChangeArrowheads="1"/>
          </p:cNvSpPr>
          <p:nvPr>
            <p:ph type="body" idx="1"/>
          </p:nvPr>
        </p:nvSpPr>
        <p:spPr>
          <a:xfrm>
            <a:off x="390525" y="1143000"/>
            <a:ext cx="5402263" cy="3789362"/>
          </a:xfrm>
        </p:spPr>
        <p:txBody>
          <a:bodyPr/>
          <a:lstStyle/>
          <a:p>
            <a:pPr marL="0" indent="0" eaLnBrk="1" hangingPunct="1">
              <a:defRPr/>
            </a:pPr>
            <a:r>
              <a:rPr lang="en-US" dirty="0">
                <a:latin typeface="Arial Narrow" charset="0"/>
                <a:cs typeface="+mn-cs"/>
              </a:rPr>
              <a:t>Moisture</a:t>
            </a:r>
          </a:p>
          <a:p>
            <a:pPr marL="347472" lvl="1" indent="-347472" eaLnBrk="1" hangingPunct="1">
              <a:lnSpc>
                <a:spcPct val="100000"/>
              </a:lnSpc>
              <a:spcBef>
                <a:spcPts val="900"/>
              </a:spcBef>
              <a:defRPr/>
            </a:pPr>
            <a:r>
              <a:rPr lang="en-US" dirty="0">
                <a:solidFill>
                  <a:srgbClr val="000000"/>
                </a:solidFill>
                <a:latin typeface="Arial Narrow" charset="0"/>
              </a:rPr>
              <a:t>Bacteria grow well in food with high levels </a:t>
            </a:r>
            <a:r>
              <a:rPr lang="en-US" dirty="0" smtClean="0">
                <a:solidFill>
                  <a:srgbClr val="000000"/>
                </a:solidFill>
                <a:latin typeface="Arial Narrow" charset="0"/>
              </a:rPr>
              <a:t/>
            </a:r>
            <a:br>
              <a:rPr lang="en-US" dirty="0" smtClean="0">
                <a:solidFill>
                  <a:srgbClr val="000000"/>
                </a:solidFill>
                <a:latin typeface="Arial Narrow" charset="0"/>
              </a:rPr>
            </a:br>
            <a:r>
              <a:rPr lang="en-US" dirty="0" smtClean="0">
                <a:solidFill>
                  <a:srgbClr val="000000"/>
                </a:solidFill>
                <a:latin typeface="Arial Narrow" charset="0"/>
              </a:rPr>
              <a:t>of </a:t>
            </a:r>
            <a:r>
              <a:rPr lang="en-US" dirty="0">
                <a:solidFill>
                  <a:srgbClr val="000000"/>
                </a:solidFill>
                <a:latin typeface="Arial Narrow" charset="0"/>
              </a:rPr>
              <a:t>moisture.</a:t>
            </a:r>
          </a:p>
          <a:p>
            <a:pPr marL="347472" lvl="1" indent="-347472" eaLnBrk="1" hangingPunct="1">
              <a:lnSpc>
                <a:spcPct val="100000"/>
              </a:lnSpc>
              <a:spcBef>
                <a:spcPts val="900"/>
              </a:spcBef>
              <a:defRPr/>
            </a:pPr>
            <a:r>
              <a:rPr lang="en-US" dirty="0">
                <a:solidFill>
                  <a:srgbClr val="000000"/>
                </a:solidFill>
                <a:latin typeface="Arial Narrow" charset="0"/>
              </a:rPr>
              <a:t>a</a:t>
            </a:r>
            <a:r>
              <a:rPr lang="en-US" sz="1400" dirty="0">
                <a:solidFill>
                  <a:srgbClr val="000000"/>
                </a:solidFill>
                <a:latin typeface="Arial Narrow" charset="0"/>
              </a:rPr>
              <a:t>w</a:t>
            </a:r>
            <a:r>
              <a:rPr lang="en-US" dirty="0">
                <a:solidFill>
                  <a:srgbClr val="000000"/>
                </a:solidFill>
                <a:latin typeface="Arial Narrow" charset="0"/>
              </a:rPr>
              <a:t> = water activity; the amount of moisture available in food for bacterial growth</a:t>
            </a:r>
          </a:p>
          <a:p>
            <a:pPr marL="347472" lvl="1" indent="-347472" eaLnBrk="1" hangingPunct="1">
              <a:lnSpc>
                <a:spcPct val="100000"/>
              </a:lnSpc>
              <a:spcBef>
                <a:spcPts val="900"/>
              </a:spcBef>
              <a:defRPr/>
            </a:pPr>
            <a:r>
              <a:rPr lang="en-US" dirty="0">
                <a:solidFill>
                  <a:srgbClr val="000000"/>
                </a:solidFill>
                <a:latin typeface="Arial Narrow" charset="0"/>
              </a:rPr>
              <a:t>a</a:t>
            </a:r>
            <a:r>
              <a:rPr lang="en-US" sz="1400" dirty="0">
                <a:solidFill>
                  <a:srgbClr val="000000"/>
                </a:solidFill>
                <a:latin typeface="Arial Narrow" charset="0"/>
              </a:rPr>
              <a:t>w</a:t>
            </a:r>
            <a:r>
              <a:rPr lang="en-US" dirty="0">
                <a:solidFill>
                  <a:srgbClr val="000000"/>
                </a:solidFill>
                <a:latin typeface="Arial Narrow" charset="0"/>
              </a:rPr>
              <a:t> scale ranges from 0.0 to 1.0.</a:t>
            </a:r>
          </a:p>
          <a:p>
            <a:pPr marL="347472" lvl="1" indent="-347472" eaLnBrk="1" hangingPunct="1">
              <a:lnSpc>
                <a:spcPct val="100000"/>
              </a:lnSpc>
              <a:spcBef>
                <a:spcPts val="900"/>
              </a:spcBef>
              <a:defRPr/>
            </a:pPr>
            <a:r>
              <a:rPr lang="en-US" dirty="0">
                <a:solidFill>
                  <a:srgbClr val="000000"/>
                </a:solidFill>
                <a:latin typeface="Arial Narrow" charset="0"/>
              </a:rPr>
              <a:t>Water has a water activity of </a:t>
            </a:r>
            <a:r>
              <a:rPr lang="en-US" dirty="0" smtClean="0">
                <a:solidFill>
                  <a:srgbClr val="000000"/>
                </a:solidFill>
                <a:latin typeface="Arial Narrow" charset="0"/>
              </a:rPr>
              <a:t>1.0</a:t>
            </a:r>
            <a:endParaRPr lang="en-US" dirty="0">
              <a:solidFill>
                <a:srgbClr val="000000"/>
              </a:solidFill>
              <a:latin typeface="Arial Narrow" charset="0"/>
            </a:endParaRPr>
          </a:p>
        </p:txBody>
      </p:sp>
      <p:sp>
        <p:nvSpPr>
          <p:cNvPr id="52229" name="Rectangle 15"/>
          <p:cNvSpPr>
            <a:spLocks noGrp="1" noChangeArrowheads="1"/>
          </p:cNvSpPr>
          <p:nvPr>
            <p:ph type="title"/>
          </p:nvPr>
        </p:nvSpPr>
        <p:spPr>
          <a:xfrm>
            <a:off x="390525" y="158750"/>
            <a:ext cx="8307388" cy="519112"/>
          </a:xfrm>
        </p:spPr>
        <p:txBody>
          <a:bodyPr/>
          <a:lstStyle/>
          <a:p>
            <a:pPr eaLnBrk="1" hangingPunct="1">
              <a:defRPr/>
            </a:pPr>
            <a:r>
              <a:rPr lang="en-US" dirty="0">
                <a:latin typeface="Arial Narrow" charset="0"/>
                <a:cs typeface="+mj-cs"/>
              </a:rPr>
              <a:t>What Bacteria Need to Grow</a:t>
            </a:r>
          </a:p>
        </p:txBody>
      </p:sp>
      <p:sp>
        <p:nvSpPr>
          <p:cNvPr id="52230" name="Text Box 1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2-15</a:t>
            </a:r>
          </a:p>
        </p:txBody>
      </p:sp>
      <p:sp>
        <p:nvSpPr>
          <p:cNvPr id="8" name="Text Box 5"/>
          <p:cNvSpPr txBox="1">
            <a:spLocks noChangeArrowheads="1"/>
          </p:cNvSpPr>
          <p:nvPr/>
        </p:nvSpPr>
        <p:spPr bwMode="auto">
          <a:xfrm>
            <a:off x="7103955" y="2880360"/>
            <a:ext cx="941283" cy="1010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algn="ctr">
              <a:lnSpc>
                <a:spcPct val="80000"/>
              </a:lnSpc>
              <a:defRPr/>
            </a:pPr>
            <a:r>
              <a:rPr lang="en-US" sz="6000" dirty="0" smtClean="0">
                <a:solidFill>
                  <a:schemeClr val="accent3"/>
                </a:solidFill>
                <a:latin typeface="Arial Black"/>
                <a:cs typeface="Arial Black"/>
              </a:rPr>
              <a:t>M</a:t>
            </a:r>
          </a:p>
          <a:p>
            <a:pPr algn="ctr">
              <a:lnSpc>
                <a:spcPct val="80000"/>
              </a:lnSpc>
              <a:defRPr/>
            </a:pPr>
            <a:r>
              <a:rPr lang="en-US" sz="1400" dirty="0" smtClean="0">
                <a:solidFill>
                  <a:schemeClr val="tx1"/>
                </a:solidFill>
                <a:cs typeface="+mn-cs"/>
              </a:rPr>
              <a:t>Moisture</a:t>
            </a:r>
            <a:endParaRPr lang="en-US" sz="2400" b="0" dirty="0" smtClean="0">
              <a:solidFill>
                <a:schemeClr val="tx1"/>
              </a:solidFill>
              <a:latin typeface="Times" charset="0"/>
              <a:cs typeface="+mn-cs"/>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3355" y="1256585"/>
            <a:ext cx="2103120" cy="145959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3"/>
          <p:cNvSpPr>
            <a:spLocks noChangeArrowheads="1"/>
          </p:cNvSpPr>
          <p:nvPr/>
        </p:nvSpPr>
        <p:spPr bwMode="auto">
          <a:xfrm>
            <a:off x="6515100" y="3771900"/>
            <a:ext cx="1541463" cy="14859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cs typeface="+mn-cs"/>
            </a:endParaRPr>
          </a:p>
        </p:txBody>
      </p:sp>
      <p:sp>
        <p:nvSpPr>
          <p:cNvPr id="53251" name="Rectangle 12"/>
          <p:cNvSpPr>
            <a:spLocks noChangeArrowheads="1"/>
          </p:cNvSpPr>
          <p:nvPr/>
        </p:nvSpPr>
        <p:spPr bwMode="auto">
          <a:xfrm>
            <a:off x="6746875" y="1738313"/>
            <a:ext cx="1541463" cy="14620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cs typeface="+mn-cs"/>
            </a:endParaRPr>
          </a:p>
        </p:txBody>
      </p:sp>
      <p:sp>
        <p:nvSpPr>
          <p:cNvPr id="53252" name="Rectangle 3"/>
          <p:cNvSpPr>
            <a:spLocks noGrp="1" noChangeArrowheads="1"/>
          </p:cNvSpPr>
          <p:nvPr>
            <p:ph type="title"/>
          </p:nvPr>
        </p:nvSpPr>
        <p:spPr>
          <a:xfrm>
            <a:off x="390525" y="158750"/>
            <a:ext cx="8307388" cy="519112"/>
          </a:xfrm>
        </p:spPr>
        <p:txBody>
          <a:bodyPr/>
          <a:lstStyle/>
          <a:p>
            <a:pPr eaLnBrk="1" hangingPunct="1">
              <a:defRPr/>
            </a:pPr>
            <a:r>
              <a:rPr lang="en-US" dirty="0">
                <a:latin typeface="Arial Narrow" charset="0"/>
                <a:cs typeface="+mj-cs"/>
              </a:rPr>
              <a:t>Control FAT TOM</a:t>
            </a:r>
          </a:p>
        </p:txBody>
      </p:sp>
      <p:sp>
        <p:nvSpPr>
          <p:cNvPr id="53253" name="Rectangle 4"/>
          <p:cNvSpPr>
            <a:spLocks noGrp="1" noChangeArrowheads="1"/>
          </p:cNvSpPr>
          <p:nvPr>
            <p:ph type="body" idx="1"/>
          </p:nvPr>
        </p:nvSpPr>
        <p:spPr>
          <a:xfrm>
            <a:off x="390525" y="1143000"/>
            <a:ext cx="5051425" cy="4983163"/>
          </a:xfrm>
        </p:spPr>
        <p:txBody>
          <a:bodyPr/>
          <a:lstStyle/>
          <a:p>
            <a:pPr marL="0" indent="0" eaLnBrk="1" hangingPunct="1">
              <a:defRPr/>
            </a:pPr>
            <a:r>
              <a:rPr lang="en-US" dirty="0">
                <a:latin typeface="Arial Narrow" charset="0"/>
                <a:cs typeface="+mn-cs"/>
              </a:rPr>
              <a:t>The Conditions You Can Control</a:t>
            </a:r>
          </a:p>
          <a:p>
            <a:pPr marL="347472" lvl="1" indent="-347472" eaLnBrk="1" hangingPunct="1">
              <a:lnSpc>
                <a:spcPct val="100000"/>
              </a:lnSpc>
              <a:spcBef>
                <a:spcPts val="900"/>
              </a:spcBef>
              <a:defRPr/>
            </a:pPr>
            <a:r>
              <a:rPr lang="en-US" dirty="0">
                <a:solidFill>
                  <a:srgbClr val="000000"/>
                </a:solidFill>
                <a:latin typeface="Arial Narrow" charset="0"/>
              </a:rPr>
              <a:t>Temperature</a:t>
            </a:r>
          </a:p>
          <a:p>
            <a:pPr marL="694944" lvl="2" indent="-347472" eaLnBrk="1" hangingPunct="1">
              <a:lnSpc>
                <a:spcPct val="100000"/>
              </a:lnSpc>
              <a:spcBef>
                <a:spcPts val="900"/>
              </a:spcBef>
              <a:defRPr/>
            </a:pPr>
            <a:r>
              <a:rPr lang="en-US" dirty="0">
                <a:solidFill>
                  <a:srgbClr val="000000"/>
                </a:solidFill>
                <a:latin typeface="Arial Narrow" charset="0"/>
              </a:rPr>
              <a:t>Keep TCS food out of the temperature danger zone</a:t>
            </a:r>
          </a:p>
          <a:p>
            <a:pPr marL="347472" lvl="1" indent="-347472" eaLnBrk="1" hangingPunct="1">
              <a:lnSpc>
                <a:spcPct val="100000"/>
              </a:lnSpc>
              <a:spcBef>
                <a:spcPts val="900"/>
              </a:spcBef>
              <a:defRPr/>
            </a:pPr>
            <a:r>
              <a:rPr lang="en-US" dirty="0">
                <a:latin typeface="Arial Narrow" charset="0"/>
              </a:rPr>
              <a:t>Time</a:t>
            </a:r>
          </a:p>
          <a:p>
            <a:pPr marL="694944" lvl="2" indent="-347472" eaLnBrk="1" hangingPunct="1">
              <a:lnSpc>
                <a:spcPct val="100000"/>
              </a:lnSpc>
              <a:spcBef>
                <a:spcPts val="900"/>
              </a:spcBef>
              <a:defRPr/>
            </a:pPr>
            <a:r>
              <a:rPr lang="en-US" dirty="0">
                <a:latin typeface="Arial Narrow" charset="0"/>
              </a:rPr>
              <a:t>Limit how long TCS food spends in the temperature danger zone</a:t>
            </a:r>
          </a:p>
          <a:p>
            <a:pPr marL="571500" lvl="1" indent="-457200" eaLnBrk="1" hangingPunct="1">
              <a:buFont typeface="Arial" charset="0"/>
              <a:buNone/>
              <a:defRPr/>
            </a:pPr>
            <a:r>
              <a:rPr lang="en-US" dirty="0">
                <a:latin typeface="Arial Narrow" charset="0"/>
              </a:rPr>
              <a:t> </a:t>
            </a:r>
          </a:p>
        </p:txBody>
      </p:sp>
      <p:sp>
        <p:nvSpPr>
          <p:cNvPr id="53254" name="Text Box 2053"/>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2-16</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3355" y="1254963"/>
            <a:ext cx="2103120" cy="1462836"/>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4374" y="2862072"/>
            <a:ext cx="2101081" cy="146283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noChangeArrowheads="1"/>
          </p:cNvSpPr>
          <p:nvPr>
            <p:ph type="body" idx="1"/>
          </p:nvPr>
        </p:nvSpPr>
        <p:spPr>
          <a:xfrm>
            <a:off x="390525" y="1143000"/>
            <a:ext cx="8235950" cy="4983163"/>
          </a:xfrm>
        </p:spPr>
        <p:txBody>
          <a:bodyPr/>
          <a:lstStyle/>
          <a:p>
            <a:pPr marL="0" indent="0" eaLnBrk="1" hangingPunct="1">
              <a:lnSpc>
                <a:spcPct val="80000"/>
              </a:lnSpc>
              <a:defRPr/>
            </a:pPr>
            <a:r>
              <a:rPr lang="en-US" dirty="0">
                <a:latin typeface="Arial Narrow" charset="0"/>
                <a:cs typeface="+mn-cs"/>
              </a:rPr>
              <a:t>The FDA has identified three types of bacteria that cause severe illness and are highly contagious.</a:t>
            </a:r>
          </a:p>
          <a:p>
            <a:pPr marL="347472" lvl="1" indent="-347472" eaLnBrk="1" hangingPunct="1">
              <a:lnSpc>
                <a:spcPct val="100000"/>
              </a:lnSpc>
              <a:spcBef>
                <a:spcPts val="900"/>
              </a:spcBef>
              <a:defRPr/>
            </a:pPr>
            <a:r>
              <a:rPr lang="en-US" i="1" dirty="0">
                <a:latin typeface="Arial Narrow" charset="0"/>
              </a:rPr>
              <a:t>Salmonella</a:t>
            </a:r>
            <a:r>
              <a:rPr lang="en-US" dirty="0">
                <a:latin typeface="Arial Narrow" charset="0"/>
              </a:rPr>
              <a:t> </a:t>
            </a:r>
            <a:r>
              <a:rPr lang="en-US" dirty="0" err="1">
                <a:latin typeface="Arial Narrow" charset="0"/>
              </a:rPr>
              <a:t>Typhi</a:t>
            </a:r>
            <a:endParaRPr lang="en-US" dirty="0">
              <a:latin typeface="Arial Narrow" charset="0"/>
            </a:endParaRPr>
          </a:p>
          <a:p>
            <a:pPr marL="347472" lvl="1" indent="-347472" eaLnBrk="1" hangingPunct="1">
              <a:lnSpc>
                <a:spcPct val="100000"/>
              </a:lnSpc>
              <a:spcBef>
                <a:spcPts val="900"/>
              </a:spcBef>
              <a:defRPr/>
            </a:pPr>
            <a:r>
              <a:rPr lang="en-US" i="1" dirty="0" err="1">
                <a:latin typeface="Arial Narrow" charset="0"/>
              </a:rPr>
              <a:t>Shigella</a:t>
            </a:r>
            <a:r>
              <a:rPr lang="en-US" dirty="0">
                <a:latin typeface="Arial Narrow" charset="0"/>
              </a:rPr>
              <a:t> spp.</a:t>
            </a:r>
          </a:p>
          <a:p>
            <a:pPr marL="347472" lvl="1" indent="-347472" eaLnBrk="1" hangingPunct="1">
              <a:lnSpc>
                <a:spcPct val="100000"/>
              </a:lnSpc>
              <a:spcBef>
                <a:spcPts val="900"/>
              </a:spcBef>
              <a:defRPr/>
            </a:pPr>
            <a:r>
              <a:rPr lang="en-US" dirty="0" err="1">
                <a:latin typeface="Arial Narrow" charset="0"/>
              </a:rPr>
              <a:t>Enterohemorrhagic</a:t>
            </a:r>
            <a:r>
              <a:rPr lang="en-US" dirty="0">
                <a:latin typeface="Arial Narrow" charset="0"/>
              </a:rPr>
              <a:t> and </a:t>
            </a:r>
            <a:r>
              <a:rPr lang="en-US" dirty="0" err="1">
                <a:latin typeface="Arial Narrow" charset="0"/>
              </a:rPr>
              <a:t>shiga</a:t>
            </a:r>
            <a:r>
              <a:rPr lang="en-US" dirty="0">
                <a:latin typeface="Arial Narrow" charset="0"/>
              </a:rPr>
              <a:t> toxin-producing </a:t>
            </a:r>
            <a:r>
              <a:rPr lang="en-US" i="1" dirty="0">
                <a:latin typeface="Arial Narrow" charset="0"/>
              </a:rPr>
              <a:t>Escherichia coli</a:t>
            </a:r>
          </a:p>
        </p:txBody>
      </p:sp>
      <p:sp>
        <p:nvSpPr>
          <p:cNvPr id="54275" name="Text Box 205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2-17</a:t>
            </a:r>
          </a:p>
        </p:txBody>
      </p:sp>
      <p:sp>
        <p:nvSpPr>
          <p:cNvPr id="54276" name="Rectangle 2060"/>
          <p:cNvSpPr>
            <a:spLocks noGrp="1" noChangeArrowheads="1"/>
          </p:cNvSpPr>
          <p:nvPr>
            <p:ph type="title"/>
          </p:nvPr>
        </p:nvSpPr>
        <p:spPr>
          <a:xfrm>
            <a:off x="390525" y="158750"/>
            <a:ext cx="8307388" cy="523875"/>
          </a:xfrm>
        </p:spPr>
        <p:txBody>
          <a:bodyPr/>
          <a:lstStyle/>
          <a:p>
            <a:pPr eaLnBrk="1" hangingPunct="1">
              <a:defRPr/>
            </a:pPr>
            <a:r>
              <a:rPr lang="en-US" dirty="0">
                <a:latin typeface="Arial Narrow" charset="0"/>
                <a:cs typeface="+mj-cs"/>
              </a:rPr>
              <a:t>Major Bacteria That Cause Foodborne Illness</a:t>
            </a:r>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98051" name="Group 3"/>
          <p:cNvGraphicFramePr>
            <a:graphicFrameLocks noGrp="1"/>
          </p:cNvGraphicFramePr>
          <p:nvPr>
            <p:ph type="tbl" idx="1"/>
            <p:extLst>
              <p:ext uri="{D42A27DB-BD31-4B8C-83A1-F6EECF244321}">
                <p14:modId xmlns:p14="http://schemas.microsoft.com/office/powerpoint/2010/main" val="1908479342"/>
              </p:ext>
            </p:extLst>
          </p:nvPr>
        </p:nvGraphicFramePr>
        <p:xfrm>
          <a:off x="396875" y="2728913"/>
          <a:ext cx="8229600" cy="3100250"/>
        </p:xfrm>
        <a:graphic>
          <a:graphicData uri="http://schemas.openxmlformats.org/drawingml/2006/table">
            <a:tbl>
              <a:tblPr/>
              <a:tblGrid>
                <a:gridCol w="4179061"/>
                <a:gridCol w="4050539"/>
              </a:tblGrid>
              <a:tr h="356990">
                <a:tc>
                  <a:txBody>
                    <a:bodyPr/>
                    <a:lstStyle/>
                    <a:p>
                      <a:pPr marL="228600" marR="0" lvl="0" indent="-228600" algn="l" defTabSz="914400" rtl="0" eaLnBrk="1" fontAlgn="base" latinLnBrk="0" hangingPunct="1">
                        <a:lnSpc>
                          <a:spcPct val="50000"/>
                        </a:lnSpc>
                        <a:spcBef>
                          <a:spcPts val="0"/>
                        </a:spcBef>
                        <a:spcAft>
                          <a:spcPct val="0"/>
                        </a:spcAft>
                        <a:buClr>
                          <a:srgbClr val="009DDC"/>
                        </a:buClr>
                        <a:buSzPct val="75000"/>
                        <a:buFont typeface="Wingdings" pitchFamily="2" charset="2"/>
                        <a:buNone/>
                        <a:tabLst/>
                      </a:pPr>
                      <a:r>
                        <a:rPr lang="en-US" sz="2000" b="1" dirty="0" smtClean="0">
                          <a:solidFill>
                            <a:srgbClr val="005CAB"/>
                          </a:solidFill>
                          <a:latin typeface="+mj-lt"/>
                          <a:ea typeface="+mn-ea"/>
                          <a:cs typeface="+mn-cs"/>
                        </a:rPr>
                        <a:t>Food Linked with the Bacteria</a:t>
                      </a:r>
                    </a:p>
                  </a:txBody>
                  <a:tcPr marT="45730" marB="45730" horzOverflow="overflow">
                    <a:lnL cap="flat">
                      <a:noFill/>
                    </a:lnL>
                    <a:lnR w="12700" cap="flat" cmpd="sng" algn="ctr">
                      <a:solidFill>
                        <a:schemeClr val="bg2"/>
                      </a:solidFill>
                      <a:prstDash val="solid"/>
                      <a:round/>
                      <a:headEnd type="none" w="med" len="med"/>
                      <a:tailEnd type="none" w="med" len="med"/>
                    </a:lnR>
                    <a:lnT cap="flat">
                      <a:noFill/>
                    </a:lnT>
                    <a:lnB w="381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228600" marR="0" lvl="0" indent="-228600" algn="l" defTabSz="914400" rtl="0" eaLnBrk="1" fontAlgn="base" latinLnBrk="0" hangingPunct="1">
                        <a:lnSpc>
                          <a:spcPct val="50000"/>
                        </a:lnSpc>
                        <a:spcBef>
                          <a:spcPts val="0"/>
                        </a:spcBef>
                        <a:spcAft>
                          <a:spcPct val="0"/>
                        </a:spcAft>
                        <a:buClr>
                          <a:srgbClr val="009DDC"/>
                        </a:buClr>
                        <a:buSzPct val="75000"/>
                        <a:buFont typeface="Wingdings" pitchFamily="2" charset="2"/>
                        <a:buNone/>
                        <a:tabLst/>
                      </a:pPr>
                      <a:r>
                        <a:rPr lang="en-US" sz="2000" b="1" kern="1200" dirty="0" smtClean="0">
                          <a:solidFill>
                            <a:srgbClr val="005CAB"/>
                          </a:solidFill>
                          <a:latin typeface="+mj-lt"/>
                          <a:ea typeface="+mn-ea"/>
                          <a:cs typeface="+mn-cs"/>
                        </a:rPr>
                        <a:t>Prevention Measures</a:t>
                      </a:r>
                    </a:p>
                  </a:txBody>
                  <a:tcPr marT="45730" marB="45730" horzOverflow="overflow">
                    <a:lnL w="12700" cap="flat" cmpd="sng" algn="ctr">
                      <a:solidFill>
                        <a:schemeClr val="bg2"/>
                      </a:solidFill>
                      <a:prstDash val="solid"/>
                      <a:round/>
                      <a:headEnd type="none" w="med" len="med"/>
                      <a:tailEnd type="none" w="med" len="med"/>
                    </a:lnL>
                    <a:lnR cap="flat">
                      <a:noFill/>
                    </a:lnR>
                    <a:lnT cap="flat">
                      <a:noFill/>
                    </a:lnT>
                    <a:lnB w="38100" cap="flat" cmpd="sng" algn="ctr">
                      <a:solidFill>
                        <a:srgbClr val="808080"/>
                      </a:solidFill>
                      <a:prstDash val="solid"/>
                      <a:round/>
                      <a:headEnd type="none" w="med" len="med"/>
                      <a:tailEnd type="none" w="med" len="med"/>
                    </a:lnB>
                    <a:lnTlToBr>
                      <a:noFill/>
                    </a:lnTlToBr>
                    <a:lnBlToTr>
                      <a:noFill/>
                    </a:lnBlToTr>
                    <a:solidFill>
                      <a:srgbClr val="FFFFFF"/>
                    </a:solidFill>
                  </a:tcPr>
                </a:tc>
              </a:tr>
              <a:tr h="914420">
                <a:tc>
                  <a:txBody>
                    <a:bodyPr/>
                    <a:lstStyle/>
                    <a:p>
                      <a:pPr marL="228600" marR="0" lvl="0" indent="-228600" algn="l" defTabSz="914400" rtl="0" eaLnBrk="1" fontAlgn="base" latinLnBrk="0" hangingPunct="1">
                        <a:lnSpc>
                          <a:spcPct val="100000"/>
                        </a:lnSpc>
                        <a:spcBef>
                          <a:spcPts val="0"/>
                        </a:spcBef>
                        <a:spcAft>
                          <a:spcPct val="0"/>
                        </a:spcAft>
                        <a:buClr>
                          <a:schemeClr val="accent1"/>
                        </a:buClr>
                        <a:buSzPct val="100000"/>
                        <a:buFont typeface="Arial" pitchFamily="34" charset="0"/>
                        <a:buChar char="•"/>
                        <a:tabLst/>
                      </a:pPr>
                      <a:r>
                        <a:rPr lang="en-US" sz="1800" dirty="0" smtClean="0">
                          <a:solidFill>
                            <a:srgbClr val="231F20"/>
                          </a:solidFill>
                          <a:latin typeface="+mj-lt"/>
                        </a:rPr>
                        <a:t>Ready-to-eat food</a:t>
                      </a:r>
                    </a:p>
                    <a:p>
                      <a:pPr marL="228600" marR="0" lvl="0" indent="-228600" algn="l" defTabSz="914400" rtl="0" eaLnBrk="1" fontAlgn="base" latinLnBrk="0" hangingPunct="1">
                        <a:lnSpc>
                          <a:spcPct val="100000"/>
                        </a:lnSpc>
                        <a:spcBef>
                          <a:spcPts val="0"/>
                        </a:spcBef>
                        <a:spcAft>
                          <a:spcPct val="0"/>
                        </a:spcAft>
                        <a:buClr>
                          <a:schemeClr val="accent1"/>
                        </a:buClr>
                        <a:buSzPct val="100000"/>
                        <a:buFont typeface="Arial" pitchFamily="34" charset="0"/>
                        <a:buChar char="•"/>
                        <a:tabLst/>
                      </a:pPr>
                      <a:r>
                        <a:rPr lang="en-US" sz="1800" kern="1200" dirty="0" smtClean="0">
                          <a:solidFill>
                            <a:srgbClr val="231F20"/>
                          </a:solidFill>
                          <a:latin typeface="+mj-lt"/>
                          <a:ea typeface="+mn-ea"/>
                          <a:cs typeface="+mn-cs"/>
                        </a:rPr>
                        <a:t>Beverages</a:t>
                      </a:r>
                    </a:p>
                  </a:txBody>
                  <a:tcPr marT="45730" marB="45730" horzOverflow="overflow">
                    <a:lnL cap="flat">
                      <a:noFill/>
                    </a:lnL>
                    <a:lnR w="12700" cap="flat" cmpd="sng" algn="ctr">
                      <a:solidFill>
                        <a:schemeClr val="bg2"/>
                      </a:solidFill>
                      <a:prstDash val="solid"/>
                      <a:round/>
                      <a:headEnd type="none" w="med" len="med"/>
                      <a:tailEnd type="none" w="med" len="med"/>
                    </a:lnR>
                    <a:lnT w="38100" cap="flat" cmpd="sng" algn="ctr">
                      <a:solidFill>
                        <a:srgbClr val="808080"/>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28600" marR="0" lvl="0" indent="-228600" algn="l" defTabSz="914400" rtl="0" eaLnBrk="1" fontAlgn="base" latinLnBrk="0" hangingPunct="1">
                        <a:lnSpc>
                          <a:spcPct val="100000"/>
                        </a:lnSpc>
                        <a:spcBef>
                          <a:spcPts val="0"/>
                        </a:spcBef>
                        <a:spcAft>
                          <a:spcPct val="0"/>
                        </a:spcAft>
                        <a:buClr>
                          <a:schemeClr val="accent1"/>
                        </a:buClr>
                        <a:buSzPct val="100000"/>
                        <a:buFont typeface="Arial" pitchFamily="34" charset="0"/>
                        <a:buChar char="•"/>
                        <a:tabLst/>
                      </a:pPr>
                      <a:r>
                        <a:rPr lang="en-US" sz="1800" kern="1200" dirty="0" smtClean="0">
                          <a:solidFill>
                            <a:srgbClr val="231F20"/>
                          </a:solidFill>
                          <a:latin typeface="+mj-lt"/>
                          <a:ea typeface="+mn-ea"/>
                          <a:cs typeface="+mn-cs"/>
                        </a:rPr>
                        <a:t>Exclude food handlers diagnosed with an illness caused by Salmonella </a:t>
                      </a:r>
                      <a:r>
                        <a:rPr lang="en-US" sz="1800" kern="1200" dirty="0" err="1" smtClean="0">
                          <a:solidFill>
                            <a:srgbClr val="231F20"/>
                          </a:solidFill>
                          <a:latin typeface="+mj-lt"/>
                          <a:ea typeface="+mn-ea"/>
                          <a:cs typeface="+mn-cs"/>
                        </a:rPr>
                        <a:t>Typhi</a:t>
                      </a:r>
                      <a:r>
                        <a:rPr lang="en-US" sz="1800" kern="1200" dirty="0" smtClean="0">
                          <a:solidFill>
                            <a:srgbClr val="231F20"/>
                          </a:solidFill>
                          <a:latin typeface="+mj-lt"/>
                          <a:ea typeface="+mn-ea"/>
                          <a:cs typeface="+mn-cs"/>
                        </a:rPr>
                        <a:t> from </a:t>
                      </a:r>
                      <a:br>
                        <a:rPr lang="en-US" sz="1800" kern="1200" dirty="0" smtClean="0">
                          <a:solidFill>
                            <a:srgbClr val="231F20"/>
                          </a:solidFill>
                          <a:latin typeface="+mj-lt"/>
                          <a:ea typeface="+mn-ea"/>
                          <a:cs typeface="+mn-cs"/>
                        </a:rPr>
                      </a:br>
                      <a:r>
                        <a:rPr lang="en-US" sz="1800" kern="1200" dirty="0" smtClean="0">
                          <a:solidFill>
                            <a:srgbClr val="231F20"/>
                          </a:solidFill>
                          <a:latin typeface="+mj-lt"/>
                          <a:ea typeface="+mn-ea"/>
                          <a:cs typeface="+mn-cs"/>
                        </a:rPr>
                        <a:t>the operation.</a:t>
                      </a:r>
                    </a:p>
                  </a:txBody>
                  <a:tcPr marT="45730" marB="45730" horzOverflow="overflow">
                    <a:lnL w="12700" cap="flat" cmpd="sng" algn="ctr">
                      <a:solidFill>
                        <a:schemeClr val="bg2"/>
                      </a:solidFill>
                      <a:prstDash val="solid"/>
                      <a:round/>
                      <a:headEnd type="none" w="med" len="med"/>
                      <a:tailEnd type="none" w="med" len="med"/>
                    </a:lnL>
                    <a:lnR cap="flat">
                      <a:noFill/>
                    </a:lnR>
                    <a:lnT w="38100" cap="flat" cmpd="sng" algn="ctr">
                      <a:solidFill>
                        <a:srgbClr val="808080"/>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914420">
                <a:tc>
                  <a:txBody>
                    <a:bodyPr/>
                    <a:lstStyle/>
                    <a:p>
                      <a:pPr marL="228600" marR="0" lvl="0" indent="-228600" algn="l" defTabSz="914400" rtl="0" eaLnBrk="1" fontAlgn="base" latinLnBrk="0" hangingPunct="1">
                        <a:lnSpc>
                          <a:spcPct val="100000"/>
                        </a:lnSpc>
                        <a:spcBef>
                          <a:spcPts val="0"/>
                        </a:spcBef>
                        <a:spcAft>
                          <a:spcPct val="0"/>
                        </a:spcAft>
                        <a:buClr>
                          <a:srgbClr val="009DDC"/>
                        </a:buClr>
                        <a:buSzPct val="75000"/>
                        <a:buFont typeface="Wingdings" pitchFamily="2" charset="2"/>
                        <a:buNone/>
                        <a:tabLst/>
                      </a:pPr>
                      <a:endParaRPr kumimoji="0" lang="en-US" sz="1800" b="0" i="0" u="none" strike="noStrike" cap="none" normalizeH="0" baseline="0" dirty="0" smtClean="0">
                        <a:ln>
                          <a:noFill/>
                        </a:ln>
                        <a:solidFill>
                          <a:schemeClr val="tx1"/>
                        </a:solidFill>
                        <a:effectLst/>
                        <a:latin typeface="Arial" charset="0"/>
                      </a:endParaRPr>
                    </a:p>
                  </a:txBody>
                  <a:tcPr marT="45730" marB="45730" horzOverflow="overflow">
                    <a:lnL cap="flat">
                      <a:noFill/>
                    </a:lnL>
                    <a:lnR w="12700" cap="flat" cmpd="sng" algn="ctr">
                      <a:solidFill>
                        <a:schemeClr val="bg2"/>
                      </a:solid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28600" marR="0" lvl="0" indent="-228600" algn="l" defTabSz="914400" rtl="0" eaLnBrk="1" fontAlgn="base" latinLnBrk="0" hangingPunct="1">
                        <a:lnSpc>
                          <a:spcPct val="100000"/>
                        </a:lnSpc>
                        <a:spcBef>
                          <a:spcPts val="0"/>
                        </a:spcBef>
                        <a:spcAft>
                          <a:spcPct val="0"/>
                        </a:spcAft>
                        <a:buClr>
                          <a:schemeClr val="accent1"/>
                        </a:buClr>
                        <a:buSzPct val="100000"/>
                        <a:buFont typeface="Arial" pitchFamily="34" charset="0"/>
                        <a:buChar char="•"/>
                        <a:tabLst/>
                      </a:pPr>
                      <a:r>
                        <a:rPr lang="en-US" sz="1800" kern="1200" dirty="0" smtClean="0">
                          <a:solidFill>
                            <a:srgbClr val="231F20"/>
                          </a:solidFill>
                          <a:latin typeface="+mj-lt"/>
                          <a:ea typeface="+mn-ea"/>
                          <a:cs typeface="+mn-cs"/>
                        </a:rPr>
                        <a:t>Wash hands.</a:t>
                      </a:r>
                    </a:p>
                  </a:txBody>
                  <a:tcPr marT="45730" marB="45730" horzOverflow="overflow">
                    <a:lnL w="12700" cap="flat" cmpd="sng" algn="ctr">
                      <a:solidFill>
                        <a:schemeClr val="bg2"/>
                      </a:solidFill>
                      <a:prstDash val="solid"/>
                      <a:round/>
                      <a:headEnd type="none" w="med" len="med"/>
                      <a:tailEnd type="none" w="med" len="med"/>
                    </a:lnL>
                    <a:lnR cap="flat">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914420">
                <a:tc>
                  <a:txBody>
                    <a:bodyPr/>
                    <a:lstStyle/>
                    <a:p>
                      <a:pPr marL="228600" marR="0" lvl="0" indent="-228600" algn="l" defTabSz="914400" rtl="0" eaLnBrk="1" fontAlgn="base" latinLnBrk="0" hangingPunct="1">
                        <a:lnSpc>
                          <a:spcPct val="100000"/>
                        </a:lnSpc>
                        <a:spcBef>
                          <a:spcPts val="0"/>
                        </a:spcBef>
                        <a:spcAft>
                          <a:spcPct val="0"/>
                        </a:spcAft>
                        <a:buClr>
                          <a:srgbClr val="009DDC"/>
                        </a:buClr>
                        <a:buSzPct val="75000"/>
                        <a:buFont typeface="Wingdings" pitchFamily="2" charset="2"/>
                        <a:buNone/>
                        <a:tabLst/>
                      </a:pPr>
                      <a:endParaRPr kumimoji="0" lang="en-US" sz="1800" b="0" i="0" u="none" strike="noStrike" cap="none" normalizeH="0" baseline="0" dirty="0" smtClean="0">
                        <a:ln>
                          <a:noFill/>
                        </a:ln>
                        <a:solidFill>
                          <a:schemeClr val="tx1"/>
                        </a:solidFill>
                        <a:effectLst/>
                        <a:latin typeface="Arial" charset="0"/>
                      </a:endParaRPr>
                    </a:p>
                  </a:txBody>
                  <a:tcPr marT="45730" marB="45730" horzOverflow="overflow">
                    <a:lnL cap="flat">
                      <a:noFill/>
                    </a:lnL>
                    <a:lnR w="12700" cap="flat" cmpd="sng" algn="ctr">
                      <a:solidFill>
                        <a:schemeClr val="bg2"/>
                      </a:solid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28600" marR="0" lvl="0" indent="-228600" algn="l" defTabSz="914400" rtl="0" eaLnBrk="1" fontAlgn="base" latinLnBrk="0" hangingPunct="1">
                        <a:lnSpc>
                          <a:spcPct val="100000"/>
                        </a:lnSpc>
                        <a:spcBef>
                          <a:spcPts val="0"/>
                        </a:spcBef>
                        <a:spcAft>
                          <a:spcPct val="0"/>
                        </a:spcAft>
                        <a:buClr>
                          <a:schemeClr val="accent1"/>
                        </a:buClr>
                        <a:buSzPct val="100000"/>
                        <a:buFont typeface="Arial" pitchFamily="34" charset="0"/>
                        <a:buChar char="•"/>
                        <a:tabLst/>
                      </a:pPr>
                      <a:r>
                        <a:rPr lang="en-US" sz="1800" kern="1200" dirty="0" smtClean="0">
                          <a:solidFill>
                            <a:srgbClr val="231F20"/>
                          </a:solidFill>
                          <a:latin typeface="+mj-lt"/>
                          <a:ea typeface="+mn-ea"/>
                          <a:cs typeface="+mn-cs"/>
                        </a:rPr>
                        <a:t>Cook food to minimum internal temperatures.</a:t>
                      </a:r>
                    </a:p>
                  </a:txBody>
                  <a:tcPr marT="45730" marB="45730" horzOverflow="overflow">
                    <a:lnL w="12700" cap="flat" cmpd="sng" algn="ctr">
                      <a:solidFill>
                        <a:schemeClr val="bg2"/>
                      </a:solidFill>
                      <a:prstDash val="solid"/>
                      <a:round/>
                      <a:headEnd type="none" w="med" len="med"/>
                      <a:tailEnd type="none" w="med" len="med"/>
                    </a:lnL>
                    <a:lnR cap="flat">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bl>
          </a:graphicData>
        </a:graphic>
      </p:graphicFrame>
      <p:sp>
        <p:nvSpPr>
          <p:cNvPr id="55312" name="Text Box 3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2-18</a:t>
            </a:r>
          </a:p>
        </p:txBody>
      </p:sp>
      <p:sp>
        <p:nvSpPr>
          <p:cNvPr id="55313" name="Rectangle 37"/>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Major Bacteria That Cause Foodborne Illness </a:t>
            </a:r>
          </a:p>
        </p:txBody>
      </p:sp>
      <p:sp>
        <p:nvSpPr>
          <p:cNvPr id="115731" name="Rectangle 3"/>
          <p:cNvSpPr>
            <a:spLocks noChangeArrowheads="1"/>
          </p:cNvSpPr>
          <p:nvPr/>
        </p:nvSpPr>
        <p:spPr bwMode="auto">
          <a:xfrm>
            <a:off x="2057400" y="1143000"/>
            <a:ext cx="65690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tabLst>
                <a:tab pos="1144588" algn="l"/>
              </a:tabLst>
            </a:pPr>
            <a:r>
              <a:rPr lang="en-US" sz="2000" dirty="0" smtClean="0">
                <a:solidFill>
                  <a:schemeClr val="tx1"/>
                </a:solidFill>
              </a:rPr>
              <a:t>Bacteria</a:t>
            </a:r>
            <a:r>
              <a:rPr lang="en-US" sz="2000" b="0" dirty="0" smtClean="0">
                <a:solidFill>
                  <a:schemeClr val="tx1"/>
                </a:solidFill>
              </a:rPr>
              <a:t>:	</a:t>
            </a:r>
            <a:r>
              <a:rPr lang="en-US" sz="2000" b="0" i="1" dirty="0" smtClean="0">
                <a:solidFill>
                  <a:schemeClr val="tx1"/>
                </a:solidFill>
              </a:rPr>
              <a:t>Salmonella</a:t>
            </a:r>
            <a:r>
              <a:rPr lang="en-US" sz="2000" b="0" dirty="0" smtClean="0">
                <a:solidFill>
                  <a:schemeClr val="tx1"/>
                </a:solidFill>
              </a:rPr>
              <a:t> </a:t>
            </a:r>
            <a:r>
              <a:rPr lang="en-US" sz="2000" b="0" dirty="0" err="1">
                <a:solidFill>
                  <a:schemeClr val="tx1"/>
                </a:solidFill>
              </a:rPr>
              <a:t>Typhi</a:t>
            </a:r>
            <a:r>
              <a:rPr lang="en-US" sz="2000" b="0" dirty="0">
                <a:solidFill>
                  <a:schemeClr val="tx1"/>
                </a:solidFill>
              </a:rPr>
              <a:t> (</a:t>
            </a:r>
            <a:r>
              <a:rPr lang="en-US" sz="2000" b="0" i="1" dirty="0">
                <a:solidFill>
                  <a:schemeClr val="tx1"/>
                </a:solidFill>
              </a:rPr>
              <a:t>SAL-me-NEL-uh TI-fee</a:t>
            </a:r>
            <a:r>
              <a:rPr lang="en-US" sz="2000" b="0" i="1" dirty="0" smtClean="0">
                <a:solidFill>
                  <a:schemeClr val="tx1"/>
                </a:solidFill>
              </a:rPr>
              <a:t>)</a:t>
            </a:r>
          </a:p>
          <a:p>
            <a:pPr>
              <a:tabLst>
                <a:tab pos="1144588" algn="l"/>
              </a:tabLst>
            </a:pPr>
            <a:r>
              <a:rPr lang="en-US" sz="2000" dirty="0">
                <a:solidFill>
                  <a:schemeClr val="tx1"/>
                </a:solidFill>
              </a:rPr>
              <a:t>Source</a:t>
            </a:r>
            <a:r>
              <a:rPr lang="en-US" sz="2000" b="0" dirty="0">
                <a:solidFill>
                  <a:schemeClr val="tx1"/>
                </a:solidFill>
              </a:rPr>
              <a:t>: </a:t>
            </a:r>
            <a:r>
              <a:rPr lang="en-US" sz="2000" b="0" dirty="0" smtClean="0">
                <a:solidFill>
                  <a:schemeClr val="tx1"/>
                </a:solidFill>
              </a:rPr>
              <a:t>	People</a:t>
            </a:r>
            <a:endParaRPr lang="en-US" sz="2000" b="0" i="1" dirty="0">
              <a:solidFill>
                <a:schemeClr val="tx1"/>
              </a:solidFill>
            </a:endParaRPr>
          </a:p>
        </p:txBody>
      </p:sp>
      <p:pic>
        <p:nvPicPr>
          <p:cNvPr id="3" name="Picture 2" descr="6e_c02_19A.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4175" y="1243013"/>
            <a:ext cx="1484313" cy="80962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33" name="Text Box 3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2-19</a:t>
            </a:r>
          </a:p>
        </p:txBody>
      </p:sp>
      <p:sp>
        <p:nvSpPr>
          <p:cNvPr id="56334" name="Rectangle 37"/>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Major Bacteria That Cause Foodborne Illness </a:t>
            </a:r>
          </a:p>
        </p:txBody>
      </p:sp>
      <p:sp>
        <p:nvSpPr>
          <p:cNvPr id="117775" name="Rectangle 3"/>
          <p:cNvSpPr>
            <a:spLocks noChangeArrowheads="1"/>
          </p:cNvSpPr>
          <p:nvPr/>
        </p:nvSpPr>
        <p:spPr bwMode="auto">
          <a:xfrm>
            <a:off x="2057400" y="1143000"/>
            <a:ext cx="654716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p>
            <a:pPr>
              <a:tabLst>
                <a:tab pos="1144588" algn="l"/>
              </a:tabLst>
            </a:pPr>
            <a:r>
              <a:rPr lang="en-US" sz="2000" dirty="0" smtClean="0">
                <a:solidFill>
                  <a:schemeClr val="tx1"/>
                </a:solidFill>
              </a:rPr>
              <a:t>Bacteria</a:t>
            </a:r>
            <a:r>
              <a:rPr lang="en-US" sz="2000" b="0" dirty="0" smtClean="0">
                <a:solidFill>
                  <a:schemeClr val="tx1"/>
                </a:solidFill>
              </a:rPr>
              <a:t>:	</a:t>
            </a:r>
            <a:r>
              <a:rPr lang="en-US" sz="2000" b="0" i="1" dirty="0" err="1" smtClean="0">
                <a:solidFill>
                  <a:schemeClr val="tx1"/>
                </a:solidFill>
              </a:rPr>
              <a:t>Shigella</a:t>
            </a:r>
            <a:r>
              <a:rPr lang="en-US" sz="2000" b="0" dirty="0" smtClean="0">
                <a:solidFill>
                  <a:schemeClr val="tx1"/>
                </a:solidFill>
              </a:rPr>
              <a:t> </a:t>
            </a:r>
            <a:r>
              <a:rPr lang="en-US" sz="2000" b="0" dirty="0">
                <a:solidFill>
                  <a:schemeClr val="tx1"/>
                </a:solidFill>
              </a:rPr>
              <a:t>spp. (</a:t>
            </a:r>
            <a:r>
              <a:rPr lang="en-US" sz="2000" b="0" i="1" dirty="0" err="1">
                <a:solidFill>
                  <a:schemeClr val="tx1"/>
                </a:solidFill>
              </a:rPr>
              <a:t>shi</a:t>
            </a:r>
            <a:r>
              <a:rPr lang="en-US" sz="2000" b="0" i="1" dirty="0">
                <a:solidFill>
                  <a:schemeClr val="tx1"/>
                </a:solidFill>
              </a:rPr>
              <a:t>-GEL-uh</a:t>
            </a:r>
            <a:r>
              <a:rPr lang="en-US" sz="2000" b="0" i="1" dirty="0" smtClean="0">
                <a:solidFill>
                  <a:schemeClr val="tx1"/>
                </a:solidFill>
              </a:rPr>
              <a:t>)</a:t>
            </a:r>
          </a:p>
          <a:p>
            <a:pPr>
              <a:tabLst>
                <a:tab pos="1144588" algn="l"/>
              </a:tabLst>
            </a:pPr>
            <a:r>
              <a:rPr lang="en-US" sz="2000" dirty="0" smtClean="0">
                <a:solidFill>
                  <a:schemeClr val="tx1"/>
                </a:solidFill>
              </a:rPr>
              <a:t>Source</a:t>
            </a:r>
            <a:r>
              <a:rPr lang="en-US" sz="2000" b="0" dirty="0" smtClean="0">
                <a:solidFill>
                  <a:schemeClr val="tx1"/>
                </a:solidFill>
              </a:rPr>
              <a:t>:	Human feces</a:t>
            </a:r>
            <a:endParaRPr lang="en-US" sz="2000" b="0" dirty="0">
              <a:solidFill>
                <a:srgbClr val="1E5298"/>
              </a:solidFill>
            </a:endParaRPr>
          </a:p>
        </p:txBody>
      </p:sp>
      <p:graphicFrame>
        <p:nvGraphicFramePr>
          <p:cNvPr id="9" name="Group 3"/>
          <p:cNvGraphicFramePr>
            <a:graphicFrameLocks/>
          </p:cNvGraphicFramePr>
          <p:nvPr>
            <p:extLst>
              <p:ext uri="{D42A27DB-BD31-4B8C-83A1-F6EECF244321}">
                <p14:modId xmlns:p14="http://schemas.microsoft.com/office/powerpoint/2010/main" val="304442399"/>
              </p:ext>
            </p:extLst>
          </p:nvPr>
        </p:nvGraphicFramePr>
        <p:xfrm>
          <a:off x="396875" y="2728913"/>
          <a:ext cx="8229600" cy="3190810"/>
        </p:xfrm>
        <a:graphic>
          <a:graphicData uri="http://schemas.openxmlformats.org/drawingml/2006/table">
            <a:tbl>
              <a:tblPr/>
              <a:tblGrid>
                <a:gridCol w="4179061"/>
                <a:gridCol w="4050539"/>
              </a:tblGrid>
              <a:tr h="356990">
                <a:tc>
                  <a:txBody>
                    <a:bodyPr/>
                    <a:lstStyle/>
                    <a:p>
                      <a:pPr marL="228600" marR="0" lvl="0" indent="-228600" algn="l" defTabSz="914400" rtl="0" eaLnBrk="1" fontAlgn="base" latinLnBrk="0" hangingPunct="1">
                        <a:lnSpc>
                          <a:spcPct val="50000"/>
                        </a:lnSpc>
                        <a:spcBef>
                          <a:spcPts val="0"/>
                        </a:spcBef>
                        <a:spcAft>
                          <a:spcPct val="0"/>
                        </a:spcAft>
                        <a:buClr>
                          <a:srgbClr val="009DDC"/>
                        </a:buClr>
                        <a:buSzPct val="75000"/>
                        <a:buFont typeface="Wingdings" pitchFamily="2" charset="2"/>
                        <a:buNone/>
                        <a:tabLst/>
                      </a:pPr>
                      <a:r>
                        <a:rPr lang="en-US" sz="2000" b="1" dirty="0" smtClean="0">
                          <a:solidFill>
                            <a:srgbClr val="005CAB"/>
                          </a:solidFill>
                          <a:latin typeface="+mj-lt"/>
                          <a:ea typeface="+mn-ea"/>
                          <a:cs typeface="+mn-cs"/>
                        </a:rPr>
                        <a:t>Food Linked with the Bacteria</a:t>
                      </a:r>
                    </a:p>
                  </a:txBody>
                  <a:tcPr marT="45730" marB="45730" horzOverflow="overflow">
                    <a:lnL cap="flat">
                      <a:noFill/>
                    </a:lnL>
                    <a:lnR w="12700" cap="flat" cmpd="sng" algn="ctr">
                      <a:solidFill>
                        <a:schemeClr val="bg2"/>
                      </a:solidFill>
                      <a:prstDash val="solid"/>
                      <a:round/>
                      <a:headEnd type="none" w="med" len="med"/>
                      <a:tailEnd type="none" w="med" len="med"/>
                    </a:lnR>
                    <a:lnT cap="flat">
                      <a:noFill/>
                    </a:lnT>
                    <a:lnB w="381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228600" marR="0" lvl="0" indent="-228600" algn="l" defTabSz="914400" rtl="0" eaLnBrk="1" fontAlgn="base" latinLnBrk="0" hangingPunct="1">
                        <a:lnSpc>
                          <a:spcPct val="50000"/>
                        </a:lnSpc>
                        <a:spcBef>
                          <a:spcPts val="0"/>
                        </a:spcBef>
                        <a:spcAft>
                          <a:spcPct val="0"/>
                        </a:spcAft>
                        <a:buClr>
                          <a:srgbClr val="009DDC"/>
                        </a:buClr>
                        <a:buSzPct val="75000"/>
                        <a:buFont typeface="Wingdings" pitchFamily="2" charset="2"/>
                        <a:buNone/>
                        <a:tabLst/>
                      </a:pPr>
                      <a:r>
                        <a:rPr lang="en-US" sz="2000" b="1" kern="1200" dirty="0" smtClean="0">
                          <a:solidFill>
                            <a:srgbClr val="005CAB"/>
                          </a:solidFill>
                          <a:latin typeface="+mj-lt"/>
                          <a:ea typeface="+mn-ea"/>
                          <a:cs typeface="+mn-cs"/>
                        </a:rPr>
                        <a:t>Prevention Measures</a:t>
                      </a:r>
                    </a:p>
                  </a:txBody>
                  <a:tcPr marT="45730" marB="45730" horzOverflow="overflow">
                    <a:lnL w="12700" cap="flat" cmpd="sng" algn="ctr">
                      <a:solidFill>
                        <a:schemeClr val="bg2"/>
                      </a:solidFill>
                      <a:prstDash val="solid"/>
                      <a:round/>
                      <a:headEnd type="none" w="med" len="med"/>
                      <a:tailEnd type="none" w="med" len="med"/>
                    </a:lnL>
                    <a:lnR cap="flat">
                      <a:noFill/>
                    </a:lnR>
                    <a:lnT cap="flat">
                      <a:noFill/>
                    </a:lnT>
                    <a:lnB w="38100" cap="flat" cmpd="sng" algn="ctr">
                      <a:solidFill>
                        <a:srgbClr val="808080"/>
                      </a:solidFill>
                      <a:prstDash val="solid"/>
                      <a:round/>
                      <a:headEnd type="none" w="med" len="med"/>
                      <a:tailEnd type="none" w="med" len="med"/>
                    </a:lnB>
                    <a:lnTlToBr>
                      <a:noFill/>
                    </a:lnTlToBr>
                    <a:lnBlToTr>
                      <a:noFill/>
                    </a:lnBlToTr>
                    <a:solidFill>
                      <a:srgbClr val="FFFFFF"/>
                    </a:solidFill>
                  </a:tcPr>
                </a:tc>
              </a:tr>
              <a:tr h="914420">
                <a:tc>
                  <a:txBody>
                    <a:bodyPr/>
                    <a:lstStyle/>
                    <a:p>
                      <a:pPr marL="285750" marR="0" lvl="0" indent="-285750" algn="l" defTabSz="914400" rtl="0" eaLnBrk="1" fontAlgn="base" latinLnBrk="0" hangingPunct="1">
                        <a:lnSpc>
                          <a:spcPct val="100000"/>
                        </a:lnSpc>
                        <a:spcBef>
                          <a:spcPts val="0"/>
                        </a:spcBef>
                        <a:spcAft>
                          <a:spcPct val="0"/>
                        </a:spcAft>
                        <a:buClr>
                          <a:schemeClr val="accent1"/>
                        </a:buClr>
                        <a:buSzPct val="100000"/>
                        <a:buFont typeface="Arial"/>
                        <a:buChar char="•"/>
                        <a:tabLst/>
                      </a:pPr>
                      <a:r>
                        <a:rPr lang="en-US" sz="1800" kern="1200" dirty="0" smtClean="0">
                          <a:solidFill>
                            <a:schemeClr val="tx1"/>
                          </a:solidFill>
                          <a:latin typeface="+mj-lt"/>
                          <a:ea typeface="+mn-ea"/>
                          <a:cs typeface="+mn-cs"/>
                        </a:rPr>
                        <a:t>Food easily contaminated by hands, such as salads containing TCS food (potato, tuna, shrimp, macaroni, chicken)</a:t>
                      </a:r>
                      <a:endParaRPr lang="en-US" sz="1800" kern="1200" dirty="0" smtClean="0">
                        <a:solidFill>
                          <a:srgbClr val="231F20"/>
                        </a:solidFill>
                        <a:latin typeface="+mj-lt"/>
                        <a:ea typeface="+mn-ea"/>
                        <a:cs typeface="+mn-cs"/>
                      </a:endParaRPr>
                    </a:p>
                  </a:txBody>
                  <a:tcPr marT="45730" marB="45730" horzOverflow="overflow">
                    <a:lnL cap="flat">
                      <a:noFill/>
                    </a:lnL>
                    <a:lnR w="12700" cap="flat" cmpd="sng" algn="ctr">
                      <a:solidFill>
                        <a:schemeClr val="bg2"/>
                      </a:solidFill>
                      <a:prstDash val="solid"/>
                      <a:round/>
                      <a:headEnd type="none" w="med" len="med"/>
                      <a:tailEnd type="none" w="med" len="med"/>
                    </a:lnR>
                    <a:lnT w="38100" cap="flat" cmpd="sng" algn="ctr">
                      <a:solidFill>
                        <a:srgbClr val="808080"/>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85750" indent="-285750">
                        <a:buClr>
                          <a:schemeClr val="accent1"/>
                        </a:buClr>
                        <a:buFont typeface="Arial"/>
                        <a:buChar char="•"/>
                      </a:pPr>
                      <a:r>
                        <a:rPr lang="en-US" sz="1800" kern="1200" dirty="0" smtClean="0">
                          <a:solidFill>
                            <a:schemeClr val="tx1"/>
                          </a:solidFill>
                          <a:latin typeface="+mj-lt"/>
                          <a:ea typeface="+mn-ea"/>
                          <a:cs typeface="+mn-cs"/>
                        </a:rPr>
                        <a:t>Exclude food handlers diagnosed with </a:t>
                      </a:r>
                      <a:br>
                        <a:rPr lang="en-US" sz="1800" kern="1200" dirty="0" smtClean="0">
                          <a:solidFill>
                            <a:schemeClr val="tx1"/>
                          </a:solidFill>
                          <a:latin typeface="+mj-lt"/>
                          <a:ea typeface="+mn-ea"/>
                          <a:cs typeface="+mn-cs"/>
                        </a:rPr>
                      </a:br>
                      <a:r>
                        <a:rPr lang="en-US" sz="1800" kern="1200" dirty="0" smtClean="0">
                          <a:solidFill>
                            <a:schemeClr val="tx1"/>
                          </a:solidFill>
                          <a:latin typeface="+mj-lt"/>
                          <a:ea typeface="+mn-ea"/>
                          <a:cs typeface="+mn-cs"/>
                        </a:rPr>
                        <a:t>an illness caused by </a:t>
                      </a:r>
                      <a:r>
                        <a:rPr lang="en-US" sz="1800" kern="1200" dirty="0" err="1" smtClean="0">
                          <a:solidFill>
                            <a:schemeClr val="tx1"/>
                          </a:solidFill>
                          <a:latin typeface="+mj-lt"/>
                          <a:ea typeface="+mn-ea"/>
                          <a:cs typeface="+mn-cs"/>
                        </a:rPr>
                        <a:t>Shigella</a:t>
                      </a:r>
                      <a:r>
                        <a:rPr lang="en-US" sz="1800" kern="1200" dirty="0" smtClean="0">
                          <a:solidFill>
                            <a:schemeClr val="tx1"/>
                          </a:solidFill>
                          <a:latin typeface="+mj-lt"/>
                          <a:ea typeface="+mn-ea"/>
                          <a:cs typeface="+mn-cs"/>
                        </a:rPr>
                        <a:t> spp. from </a:t>
                      </a:r>
                      <a:br>
                        <a:rPr lang="en-US" sz="1800" kern="1200" dirty="0" smtClean="0">
                          <a:solidFill>
                            <a:schemeClr val="tx1"/>
                          </a:solidFill>
                          <a:latin typeface="+mj-lt"/>
                          <a:ea typeface="+mn-ea"/>
                          <a:cs typeface="+mn-cs"/>
                        </a:rPr>
                      </a:br>
                      <a:r>
                        <a:rPr lang="en-US" sz="1800" kern="1200" dirty="0" smtClean="0">
                          <a:solidFill>
                            <a:schemeClr val="tx1"/>
                          </a:solidFill>
                          <a:latin typeface="+mj-lt"/>
                          <a:ea typeface="+mn-ea"/>
                          <a:cs typeface="+mn-cs"/>
                        </a:rPr>
                        <a:t>the operation.</a:t>
                      </a:r>
                    </a:p>
                    <a:p>
                      <a:pPr marL="285750" indent="-285750">
                        <a:buClr>
                          <a:schemeClr val="accent1"/>
                        </a:buClr>
                        <a:buFont typeface="Arial"/>
                        <a:buChar char="•"/>
                      </a:pPr>
                      <a:r>
                        <a:rPr lang="en-US" sz="1800" kern="1200" dirty="0" smtClean="0">
                          <a:solidFill>
                            <a:schemeClr val="tx1"/>
                          </a:solidFill>
                          <a:latin typeface="+mj-lt"/>
                          <a:ea typeface="+mn-ea"/>
                          <a:cs typeface="+mn-cs"/>
                        </a:rPr>
                        <a:t>Exclude food handlers who have diarrhea from the operation.</a:t>
                      </a:r>
                      <a:endParaRPr lang="en-US" sz="1800" kern="1200" dirty="0" smtClean="0">
                        <a:solidFill>
                          <a:srgbClr val="231F20"/>
                        </a:solidFill>
                        <a:latin typeface="+mj-lt"/>
                        <a:ea typeface="+mn-ea"/>
                        <a:cs typeface="+mn-cs"/>
                      </a:endParaRPr>
                    </a:p>
                  </a:txBody>
                  <a:tcPr marT="45730" marB="45730" horzOverflow="overflow">
                    <a:lnL w="12700" cap="flat" cmpd="sng" algn="ctr">
                      <a:solidFill>
                        <a:schemeClr val="bg2"/>
                      </a:solidFill>
                      <a:prstDash val="solid"/>
                      <a:round/>
                      <a:headEnd type="none" w="med" len="med"/>
                      <a:tailEnd type="none" w="med" len="med"/>
                    </a:lnL>
                    <a:lnR cap="flat">
                      <a:noFill/>
                    </a:lnR>
                    <a:lnT w="38100" cap="flat" cmpd="sng" algn="ctr">
                      <a:solidFill>
                        <a:srgbClr val="808080"/>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730661">
                <a:tc>
                  <a:txBody>
                    <a:bodyPr/>
                    <a:lstStyle/>
                    <a:p>
                      <a:pPr marL="285750" marR="0" lvl="0" indent="-285750" algn="l" defTabSz="914400" rtl="0" eaLnBrk="1" fontAlgn="base" latinLnBrk="0" hangingPunct="1">
                        <a:lnSpc>
                          <a:spcPct val="100000"/>
                        </a:lnSpc>
                        <a:spcBef>
                          <a:spcPts val="0"/>
                        </a:spcBef>
                        <a:spcAft>
                          <a:spcPct val="0"/>
                        </a:spcAft>
                        <a:buClr>
                          <a:schemeClr val="accent1"/>
                        </a:buClr>
                        <a:buSzPct val="100000"/>
                        <a:buFont typeface="Arial"/>
                        <a:buChar char="•"/>
                        <a:tabLst/>
                      </a:pPr>
                      <a:r>
                        <a:rPr lang="en-US" sz="1800" kern="1200" dirty="0" smtClean="0">
                          <a:solidFill>
                            <a:schemeClr val="tx1"/>
                          </a:solidFill>
                          <a:latin typeface="+mj-lt"/>
                          <a:ea typeface="+mn-ea"/>
                          <a:cs typeface="+mn-cs"/>
                        </a:rPr>
                        <a:t>Food that has made contact with contaminated water, such as produce</a:t>
                      </a:r>
                      <a:endParaRPr kumimoji="0" lang="en-US" sz="1800" b="0" i="0" u="none" strike="noStrike" cap="none" normalizeH="0" baseline="0" dirty="0" smtClean="0">
                        <a:ln>
                          <a:noFill/>
                        </a:ln>
                        <a:solidFill>
                          <a:schemeClr val="tx1"/>
                        </a:solidFill>
                        <a:effectLst/>
                        <a:latin typeface="+mj-lt"/>
                      </a:endParaRPr>
                    </a:p>
                  </a:txBody>
                  <a:tcPr marT="45730" marB="45730" horzOverflow="overflow">
                    <a:lnL cap="flat">
                      <a:noFill/>
                    </a:lnL>
                    <a:lnR w="12700" cap="flat" cmpd="sng" algn="ctr">
                      <a:solidFill>
                        <a:schemeClr val="bg2"/>
                      </a:solid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28600" marR="0" lvl="0" indent="-228600" algn="l" defTabSz="914400" rtl="0" eaLnBrk="1" fontAlgn="base" latinLnBrk="0" hangingPunct="1">
                        <a:lnSpc>
                          <a:spcPct val="100000"/>
                        </a:lnSpc>
                        <a:spcBef>
                          <a:spcPts val="0"/>
                        </a:spcBef>
                        <a:spcAft>
                          <a:spcPct val="0"/>
                        </a:spcAft>
                        <a:buClr>
                          <a:schemeClr val="accent1"/>
                        </a:buClr>
                        <a:buSzPct val="100000"/>
                        <a:buFont typeface="Arial" pitchFamily="34" charset="0"/>
                        <a:buChar char="•"/>
                        <a:tabLst/>
                      </a:pPr>
                      <a:r>
                        <a:rPr lang="en-US" sz="1800" kern="1200" dirty="0" smtClean="0">
                          <a:solidFill>
                            <a:srgbClr val="231F20"/>
                          </a:solidFill>
                          <a:latin typeface="+mj-lt"/>
                          <a:ea typeface="+mn-ea"/>
                          <a:cs typeface="+mn-cs"/>
                        </a:rPr>
                        <a:t>Wash hands.</a:t>
                      </a:r>
                    </a:p>
                  </a:txBody>
                  <a:tcPr marT="45730" marB="45730" horzOverflow="overflow">
                    <a:lnL w="12700" cap="flat" cmpd="sng" algn="ctr">
                      <a:solidFill>
                        <a:schemeClr val="bg2"/>
                      </a:solidFill>
                      <a:prstDash val="solid"/>
                      <a:round/>
                      <a:headEnd type="none" w="med" len="med"/>
                      <a:tailEnd type="none" w="med" len="med"/>
                    </a:lnL>
                    <a:lnR cap="flat">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545806">
                <a:tc>
                  <a:txBody>
                    <a:bodyPr/>
                    <a:lstStyle/>
                    <a:p>
                      <a:pPr marL="228600" marR="0" lvl="0" indent="-228600" algn="l" defTabSz="914400" rtl="0" eaLnBrk="1" fontAlgn="base" latinLnBrk="0" hangingPunct="1">
                        <a:lnSpc>
                          <a:spcPct val="100000"/>
                        </a:lnSpc>
                        <a:spcBef>
                          <a:spcPts val="0"/>
                        </a:spcBef>
                        <a:spcAft>
                          <a:spcPct val="0"/>
                        </a:spcAft>
                        <a:buClr>
                          <a:schemeClr val="accent1"/>
                        </a:buClr>
                        <a:buSzPct val="75000"/>
                        <a:buFont typeface="Wingdings" pitchFamily="2" charset="2"/>
                        <a:buNone/>
                        <a:tabLst/>
                      </a:pPr>
                      <a:endParaRPr kumimoji="0" lang="en-US" sz="1800" b="0" i="0" u="none" strike="noStrike" cap="none" normalizeH="0" baseline="0" dirty="0" smtClean="0">
                        <a:ln>
                          <a:noFill/>
                        </a:ln>
                        <a:solidFill>
                          <a:schemeClr val="tx1"/>
                        </a:solidFill>
                        <a:effectLst/>
                        <a:latin typeface="Arial" charset="0"/>
                      </a:endParaRPr>
                    </a:p>
                  </a:txBody>
                  <a:tcPr marT="45730" marB="45730" horzOverflow="overflow">
                    <a:lnL cap="flat">
                      <a:noFill/>
                    </a:lnL>
                    <a:lnR w="12700" cap="flat" cmpd="sng" algn="ctr">
                      <a:solidFill>
                        <a:schemeClr val="bg2"/>
                      </a:solid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28600" marR="0" lvl="0" indent="-228600" algn="l" defTabSz="914400" rtl="0" eaLnBrk="1" fontAlgn="base" latinLnBrk="0" hangingPunct="1">
                        <a:lnSpc>
                          <a:spcPct val="100000"/>
                        </a:lnSpc>
                        <a:spcBef>
                          <a:spcPts val="0"/>
                        </a:spcBef>
                        <a:spcAft>
                          <a:spcPct val="0"/>
                        </a:spcAft>
                        <a:buClr>
                          <a:schemeClr val="accent1"/>
                        </a:buClr>
                        <a:buSzPct val="100000"/>
                        <a:buFont typeface="Arial" pitchFamily="34" charset="0"/>
                        <a:buChar char="•"/>
                        <a:tabLst/>
                      </a:pPr>
                      <a:r>
                        <a:rPr lang="en-US" sz="1800" kern="1200" dirty="0" smtClean="0">
                          <a:solidFill>
                            <a:schemeClr val="tx1"/>
                          </a:solidFill>
                          <a:latin typeface="+mj-lt"/>
                          <a:ea typeface="+mn-ea"/>
                          <a:cs typeface="+mn-cs"/>
                        </a:rPr>
                        <a:t>Control flies inside and outside </a:t>
                      </a:r>
                      <a:br>
                        <a:rPr lang="en-US" sz="1800" kern="1200" dirty="0" smtClean="0">
                          <a:solidFill>
                            <a:schemeClr val="tx1"/>
                          </a:solidFill>
                          <a:latin typeface="+mj-lt"/>
                          <a:ea typeface="+mn-ea"/>
                          <a:cs typeface="+mn-cs"/>
                        </a:rPr>
                      </a:br>
                      <a:r>
                        <a:rPr lang="en-US" sz="1800" kern="1200" dirty="0" smtClean="0">
                          <a:solidFill>
                            <a:schemeClr val="tx1"/>
                          </a:solidFill>
                          <a:latin typeface="+mj-lt"/>
                          <a:ea typeface="+mn-ea"/>
                          <a:cs typeface="+mn-cs"/>
                        </a:rPr>
                        <a:t>the operation.</a:t>
                      </a:r>
                      <a:endParaRPr lang="en-US" sz="1800" kern="1200" dirty="0" smtClean="0">
                        <a:solidFill>
                          <a:srgbClr val="231F20"/>
                        </a:solidFill>
                        <a:latin typeface="+mj-lt"/>
                        <a:ea typeface="+mn-ea"/>
                        <a:cs typeface="+mn-cs"/>
                      </a:endParaRPr>
                    </a:p>
                  </a:txBody>
                  <a:tcPr marT="45730" marB="45730" horzOverflow="overflow">
                    <a:lnL w="12700" cap="flat" cmpd="sng" algn="ctr">
                      <a:solidFill>
                        <a:schemeClr val="bg2"/>
                      </a:solidFill>
                      <a:prstDash val="solid"/>
                      <a:round/>
                      <a:headEnd type="none" w="med" len="med"/>
                      <a:tailEnd type="none" w="med" len="med"/>
                    </a:lnL>
                    <a:lnR cap="flat">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bl>
          </a:graphicData>
        </a:graphic>
      </p:graphicFrame>
      <p:pic>
        <p:nvPicPr>
          <p:cNvPr id="2" name="Picture 1" descr="6e_c02_19B.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4175" y="1243013"/>
            <a:ext cx="1479844" cy="80962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60" name="Text Box 3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2-20</a:t>
            </a:r>
          </a:p>
        </p:txBody>
      </p:sp>
      <p:sp>
        <p:nvSpPr>
          <p:cNvPr id="57361" name="Rectangle 37"/>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Major Bacteria That Cause Foodborne Illness </a:t>
            </a:r>
          </a:p>
        </p:txBody>
      </p:sp>
      <p:sp>
        <p:nvSpPr>
          <p:cNvPr id="4" name="Rectangle 3"/>
          <p:cNvSpPr/>
          <p:nvPr/>
        </p:nvSpPr>
        <p:spPr>
          <a:xfrm>
            <a:off x="2057400" y="1143000"/>
            <a:ext cx="6803901" cy="1015663"/>
          </a:xfrm>
          <a:prstGeom prst="rect">
            <a:avLst/>
          </a:prstGeom>
        </p:spPr>
        <p:txBody>
          <a:bodyPr wrap="square">
            <a:spAutoFit/>
          </a:bodyPr>
          <a:lstStyle/>
          <a:p>
            <a:pPr>
              <a:tabLst>
                <a:tab pos="1144588" algn="l"/>
              </a:tabLst>
              <a:defRPr/>
            </a:pPr>
            <a:r>
              <a:rPr lang="en-US" sz="2000" dirty="0" smtClean="0">
                <a:solidFill>
                  <a:schemeClr val="tx1"/>
                </a:solidFill>
                <a:ea typeface="+mn-ea"/>
                <a:cs typeface="+mn-cs"/>
              </a:rPr>
              <a:t>Bacteria</a:t>
            </a:r>
            <a:r>
              <a:rPr lang="en-US" sz="2000" b="0" dirty="0" smtClean="0">
                <a:solidFill>
                  <a:schemeClr val="tx1"/>
                </a:solidFill>
                <a:ea typeface="+mn-ea"/>
                <a:cs typeface="+mn-cs"/>
              </a:rPr>
              <a:t>:	</a:t>
            </a:r>
            <a:r>
              <a:rPr lang="en-US" sz="2000" b="0" i="1" dirty="0" err="1" smtClean="0">
                <a:solidFill>
                  <a:schemeClr val="tx1"/>
                </a:solidFill>
                <a:ea typeface="+mn-ea"/>
                <a:cs typeface="+mn-cs"/>
              </a:rPr>
              <a:t>Enterohemorrhagic</a:t>
            </a:r>
            <a:r>
              <a:rPr lang="en-US" sz="2000" b="0" i="1" dirty="0" smtClean="0">
                <a:solidFill>
                  <a:schemeClr val="tx1"/>
                </a:solidFill>
                <a:ea typeface="+mn-ea"/>
                <a:cs typeface="+mn-cs"/>
              </a:rPr>
              <a:t> </a:t>
            </a:r>
            <a:r>
              <a:rPr lang="en-US" sz="2000" b="0" i="1" dirty="0">
                <a:solidFill>
                  <a:schemeClr val="tx1"/>
                </a:solidFill>
                <a:ea typeface="+mn-ea"/>
                <a:cs typeface="+mn-cs"/>
              </a:rPr>
              <a:t>and </a:t>
            </a:r>
            <a:r>
              <a:rPr lang="en-US" sz="2000" b="0" i="1" dirty="0" err="1">
                <a:solidFill>
                  <a:schemeClr val="tx1"/>
                </a:solidFill>
                <a:ea typeface="+mn-ea"/>
                <a:cs typeface="+mn-cs"/>
              </a:rPr>
              <a:t>shiga</a:t>
            </a:r>
            <a:r>
              <a:rPr lang="en-US" sz="2000" b="0" i="1" dirty="0">
                <a:solidFill>
                  <a:schemeClr val="tx1"/>
                </a:solidFill>
                <a:ea typeface="+mn-ea"/>
                <a:cs typeface="+mn-cs"/>
              </a:rPr>
              <a:t> toxin-producing </a:t>
            </a:r>
          </a:p>
          <a:p>
            <a:pPr>
              <a:tabLst>
                <a:tab pos="1144588" algn="l"/>
              </a:tabLst>
              <a:defRPr/>
            </a:pPr>
            <a:r>
              <a:rPr lang="en-US" sz="2000" b="0" i="1" dirty="0" smtClean="0">
                <a:solidFill>
                  <a:schemeClr val="tx1"/>
                </a:solidFill>
                <a:ea typeface="+mn-ea"/>
                <a:cs typeface="+mn-cs"/>
              </a:rPr>
              <a:t>	Escherichia </a:t>
            </a:r>
            <a:r>
              <a:rPr lang="en-US" sz="2000" b="0" i="1" dirty="0">
                <a:solidFill>
                  <a:schemeClr val="tx1"/>
                </a:solidFill>
                <a:ea typeface="+mn-ea"/>
                <a:cs typeface="+mn-cs"/>
              </a:rPr>
              <a:t>coli </a:t>
            </a:r>
            <a:r>
              <a:rPr lang="en-US" sz="2000" b="0" dirty="0">
                <a:solidFill>
                  <a:schemeClr val="tx1"/>
                </a:solidFill>
                <a:ea typeface="+mn-ea"/>
                <a:cs typeface="+mn-cs"/>
              </a:rPr>
              <a:t>(</a:t>
            </a:r>
            <a:r>
              <a:rPr lang="en-US" sz="2000" b="0" i="1" dirty="0" err="1">
                <a:solidFill>
                  <a:schemeClr val="tx1"/>
                </a:solidFill>
                <a:ea typeface="+mn-ea"/>
                <a:cs typeface="+mn-cs"/>
              </a:rPr>
              <a:t>ess</a:t>
            </a:r>
            <a:r>
              <a:rPr lang="en-US" sz="2000" b="0" i="1" dirty="0">
                <a:solidFill>
                  <a:schemeClr val="tx1"/>
                </a:solidFill>
                <a:ea typeface="+mn-ea"/>
                <a:cs typeface="+mn-cs"/>
              </a:rPr>
              <a:t>-</a:t>
            </a:r>
            <a:r>
              <a:rPr lang="en-US" sz="2000" b="0" i="1" dirty="0" err="1">
                <a:solidFill>
                  <a:schemeClr val="tx1"/>
                </a:solidFill>
                <a:ea typeface="+mn-ea"/>
                <a:cs typeface="+mn-cs"/>
              </a:rPr>
              <a:t>chur</a:t>
            </a:r>
            <a:r>
              <a:rPr lang="en-US" sz="2000" b="0" i="1" dirty="0">
                <a:solidFill>
                  <a:schemeClr val="tx1"/>
                </a:solidFill>
                <a:ea typeface="+mn-ea"/>
                <a:cs typeface="+mn-cs"/>
              </a:rPr>
              <a:t>-EE-</a:t>
            </a:r>
            <a:r>
              <a:rPr lang="en-US" sz="2000" b="0" i="1" dirty="0" err="1">
                <a:solidFill>
                  <a:schemeClr val="tx1"/>
                </a:solidFill>
                <a:ea typeface="+mn-ea"/>
                <a:cs typeface="+mn-cs"/>
              </a:rPr>
              <a:t>kee</a:t>
            </a:r>
            <a:r>
              <a:rPr lang="en-US" sz="2000" b="0" i="1" dirty="0">
                <a:solidFill>
                  <a:schemeClr val="tx1"/>
                </a:solidFill>
                <a:ea typeface="+mn-ea"/>
                <a:cs typeface="+mn-cs"/>
              </a:rPr>
              <a:t>-UH-KO-LI</a:t>
            </a:r>
            <a:r>
              <a:rPr lang="en-US" sz="2000" b="0" i="1" dirty="0" smtClean="0">
                <a:solidFill>
                  <a:schemeClr val="tx1"/>
                </a:solidFill>
                <a:ea typeface="+mn-ea"/>
                <a:cs typeface="+mn-cs"/>
              </a:rPr>
              <a:t>)</a:t>
            </a:r>
          </a:p>
          <a:p>
            <a:pPr>
              <a:tabLst>
                <a:tab pos="1144588" algn="l"/>
              </a:tabLst>
              <a:defRPr/>
            </a:pPr>
            <a:r>
              <a:rPr lang="en-US" sz="2000" dirty="0" smtClean="0">
                <a:solidFill>
                  <a:schemeClr val="tx1"/>
                </a:solidFill>
              </a:rPr>
              <a:t>Source</a:t>
            </a:r>
            <a:r>
              <a:rPr lang="en-US" sz="2000" b="0" dirty="0" smtClean="0">
                <a:solidFill>
                  <a:schemeClr val="tx1"/>
                </a:solidFill>
              </a:rPr>
              <a:t>:	Intestines </a:t>
            </a:r>
            <a:r>
              <a:rPr lang="en-US" sz="2000" b="0" dirty="0">
                <a:solidFill>
                  <a:schemeClr val="tx1"/>
                </a:solidFill>
              </a:rPr>
              <a:t>of cattle; infected people</a:t>
            </a:r>
            <a:endParaRPr lang="en-US" sz="2000" b="0" i="1" dirty="0">
              <a:solidFill>
                <a:schemeClr val="tx1"/>
              </a:solidFill>
              <a:ea typeface="+mn-ea"/>
              <a:cs typeface="+mn-cs"/>
            </a:endParaRPr>
          </a:p>
        </p:txBody>
      </p:sp>
      <p:graphicFrame>
        <p:nvGraphicFramePr>
          <p:cNvPr id="8" name="Group 3"/>
          <p:cNvGraphicFramePr>
            <a:graphicFrameLocks/>
          </p:cNvGraphicFramePr>
          <p:nvPr>
            <p:extLst>
              <p:ext uri="{D42A27DB-BD31-4B8C-83A1-F6EECF244321}">
                <p14:modId xmlns:p14="http://schemas.microsoft.com/office/powerpoint/2010/main" val="3217670590"/>
              </p:ext>
            </p:extLst>
          </p:nvPr>
        </p:nvGraphicFramePr>
        <p:xfrm>
          <a:off x="396875" y="2728913"/>
          <a:ext cx="8229600" cy="3118186"/>
        </p:xfrm>
        <a:graphic>
          <a:graphicData uri="http://schemas.openxmlformats.org/drawingml/2006/table">
            <a:tbl>
              <a:tblPr/>
              <a:tblGrid>
                <a:gridCol w="4179061"/>
                <a:gridCol w="4050539"/>
              </a:tblGrid>
              <a:tr h="356990">
                <a:tc>
                  <a:txBody>
                    <a:bodyPr/>
                    <a:lstStyle/>
                    <a:p>
                      <a:pPr marL="228600" marR="0" lvl="0" indent="-228600" algn="l" defTabSz="914400" rtl="0" eaLnBrk="1" fontAlgn="base" latinLnBrk="0" hangingPunct="1">
                        <a:lnSpc>
                          <a:spcPct val="50000"/>
                        </a:lnSpc>
                        <a:spcBef>
                          <a:spcPts val="0"/>
                        </a:spcBef>
                        <a:spcAft>
                          <a:spcPct val="0"/>
                        </a:spcAft>
                        <a:buClr>
                          <a:srgbClr val="009DDC"/>
                        </a:buClr>
                        <a:buSzPct val="75000"/>
                        <a:buFont typeface="Wingdings" pitchFamily="2" charset="2"/>
                        <a:buNone/>
                        <a:tabLst/>
                      </a:pPr>
                      <a:r>
                        <a:rPr lang="en-US" sz="2000" b="1" dirty="0" smtClean="0">
                          <a:solidFill>
                            <a:srgbClr val="005CAB"/>
                          </a:solidFill>
                          <a:latin typeface="+mj-lt"/>
                          <a:ea typeface="+mn-ea"/>
                          <a:cs typeface="+mn-cs"/>
                        </a:rPr>
                        <a:t>Food Linked with the Bacteria</a:t>
                      </a:r>
                    </a:p>
                  </a:txBody>
                  <a:tcPr marT="45730" marB="45730" horzOverflow="overflow">
                    <a:lnL cap="flat">
                      <a:noFill/>
                    </a:lnL>
                    <a:lnR w="12700" cap="flat" cmpd="sng" algn="ctr">
                      <a:solidFill>
                        <a:schemeClr val="bg2"/>
                      </a:solidFill>
                      <a:prstDash val="solid"/>
                      <a:round/>
                      <a:headEnd type="none" w="med" len="med"/>
                      <a:tailEnd type="none" w="med" len="med"/>
                    </a:lnR>
                    <a:lnT cap="flat">
                      <a:noFill/>
                    </a:lnT>
                    <a:lnB w="381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228600" marR="0" lvl="0" indent="-228600" algn="l" defTabSz="914400" rtl="0" eaLnBrk="1" fontAlgn="base" latinLnBrk="0" hangingPunct="1">
                        <a:lnSpc>
                          <a:spcPct val="50000"/>
                        </a:lnSpc>
                        <a:spcBef>
                          <a:spcPts val="0"/>
                        </a:spcBef>
                        <a:spcAft>
                          <a:spcPct val="0"/>
                        </a:spcAft>
                        <a:buClr>
                          <a:srgbClr val="009DDC"/>
                        </a:buClr>
                        <a:buSzPct val="75000"/>
                        <a:buFont typeface="Wingdings" pitchFamily="2" charset="2"/>
                        <a:buNone/>
                        <a:tabLst/>
                      </a:pPr>
                      <a:r>
                        <a:rPr lang="en-US" sz="2000" b="1" kern="1200" dirty="0" smtClean="0">
                          <a:solidFill>
                            <a:srgbClr val="005CAB"/>
                          </a:solidFill>
                          <a:latin typeface="+mj-lt"/>
                          <a:ea typeface="+mn-ea"/>
                          <a:cs typeface="+mn-cs"/>
                        </a:rPr>
                        <a:t>Prevention Measures</a:t>
                      </a:r>
                    </a:p>
                  </a:txBody>
                  <a:tcPr marT="45730" marB="45730" horzOverflow="overflow">
                    <a:lnL w="12700" cap="flat" cmpd="sng" algn="ctr">
                      <a:solidFill>
                        <a:schemeClr val="bg2"/>
                      </a:solidFill>
                      <a:prstDash val="solid"/>
                      <a:round/>
                      <a:headEnd type="none" w="med" len="med"/>
                      <a:tailEnd type="none" w="med" len="med"/>
                    </a:lnL>
                    <a:lnR cap="flat">
                      <a:noFill/>
                    </a:lnR>
                    <a:lnT cap="flat">
                      <a:noFill/>
                    </a:lnT>
                    <a:lnB w="38100" cap="flat" cmpd="sng" algn="ctr">
                      <a:solidFill>
                        <a:srgbClr val="808080"/>
                      </a:solidFill>
                      <a:prstDash val="solid"/>
                      <a:round/>
                      <a:headEnd type="none" w="med" len="med"/>
                      <a:tailEnd type="none" w="med" len="med"/>
                    </a:lnB>
                    <a:lnTlToBr>
                      <a:noFill/>
                    </a:lnTlToBr>
                    <a:lnBlToTr>
                      <a:noFill/>
                    </a:lnBlToTr>
                    <a:solidFill>
                      <a:srgbClr val="FFFFFF"/>
                    </a:solidFill>
                  </a:tcPr>
                </a:tc>
              </a:tr>
              <a:tr h="914420">
                <a:tc>
                  <a:txBody>
                    <a:bodyPr/>
                    <a:lstStyle/>
                    <a:p>
                      <a:pPr marL="285750" indent="-285750">
                        <a:buClr>
                          <a:schemeClr val="accent1"/>
                        </a:buClr>
                        <a:buFont typeface="Arial"/>
                        <a:buChar char="•"/>
                      </a:pPr>
                      <a:r>
                        <a:rPr lang="en-US" sz="1800" kern="1200" dirty="0" smtClean="0">
                          <a:solidFill>
                            <a:schemeClr val="tx1"/>
                          </a:solidFill>
                          <a:latin typeface="+mj-lt"/>
                          <a:ea typeface="+mn-ea"/>
                          <a:cs typeface="+mn-cs"/>
                        </a:rPr>
                        <a:t>Ground beef (raw and undercooked</a:t>
                      </a:r>
                    </a:p>
                    <a:p>
                      <a:pPr marL="285750" indent="-285750">
                        <a:buClr>
                          <a:schemeClr val="accent1"/>
                        </a:buClr>
                        <a:buFont typeface="Arial"/>
                        <a:buChar char="•"/>
                      </a:pPr>
                      <a:r>
                        <a:rPr lang="en-US" sz="1800" kern="1200" dirty="0" smtClean="0">
                          <a:solidFill>
                            <a:schemeClr val="tx1"/>
                          </a:solidFill>
                          <a:latin typeface="+mj-lt"/>
                          <a:ea typeface="+mn-ea"/>
                          <a:cs typeface="+mn-cs"/>
                        </a:rPr>
                        <a:t>Contaminated produce</a:t>
                      </a:r>
                      <a:endParaRPr lang="en-US" sz="1800" kern="1200" dirty="0" smtClean="0">
                        <a:solidFill>
                          <a:srgbClr val="231F20"/>
                        </a:solidFill>
                        <a:latin typeface="+mj-lt"/>
                        <a:ea typeface="+mn-ea"/>
                        <a:cs typeface="+mn-cs"/>
                      </a:endParaRPr>
                    </a:p>
                  </a:txBody>
                  <a:tcPr marT="45730" marB="45730" horzOverflow="overflow">
                    <a:lnL cap="flat">
                      <a:noFill/>
                    </a:lnL>
                    <a:lnR w="12700" cap="flat" cmpd="sng" algn="ctr">
                      <a:solidFill>
                        <a:schemeClr val="bg2"/>
                      </a:solidFill>
                      <a:prstDash val="solid"/>
                      <a:round/>
                      <a:headEnd type="none" w="med" len="med"/>
                      <a:tailEnd type="none" w="med" len="med"/>
                    </a:lnR>
                    <a:lnT w="38100" cap="flat" cmpd="sng" algn="ctr">
                      <a:solidFill>
                        <a:srgbClr val="808080"/>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85750" indent="-285750">
                        <a:buClr>
                          <a:schemeClr val="accent1"/>
                        </a:buClr>
                        <a:buFont typeface="Arial"/>
                        <a:buChar char="•"/>
                      </a:pPr>
                      <a:r>
                        <a:rPr lang="en-US" sz="1800" kern="1200" dirty="0" smtClean="0">
                          <a:solidFill>
                            <a:schemeClr val="tx1"/>
                          </a:solidFill>
                          <a:latin typeface="+mj-lt"/>
                          <a:ea typeface="+mn-ea"/>
                          <a:cs typeface="+mn-cs"/>
                        </a:rPr>
                        <a:t>Exclude food handlers who have diarrhea or have been diagnosed with a disease from the bacteria.</a:t>
                      </a:r>
                    </a:p>
                    <a:p>
                      <a:pPr marL="285750" indent="-285750">
                        <a:buClr>
                          <a:schemeClr val="accent1"/>
                        </a:buClr>
                        <a:buFont typeface="Arial"/>
                        <a:buChar char="•"/>
                      </a:pPr>
                      <a:r>
                        <a:rPr lang="en-US" sz="1800" kern="1200" dirty="0" smtClean="0">
                          <a:solidFill>
                            <a:schemeClr val="tx1"/>
                          </a:solidFill>
                          <a:latin typeface="+mj-lt"/>
                          <a:ea typeface="+mn-ea"/>
                          <a:cs typeface="+mn-cs"/>
                        </a:rPr>
                        <a:t>Cook food, especially ground beef, to minimum internal temperatures</a:t>
                      </a:r>
                      <a:endParaRPr lang="en-US" sz="1800" kern="1200" dirty="0" smtClean="0">
                        <a:solidFill>
                          <a:srgbClr val="231F20"/>
                        </a:solidFill>
                        <a:latin typeface="+mj-lt"/>
                        <a:ea typeface="+mn-ea"/>
                        <a:cs typeface="+mn-cs"/>
                      </a:endParaRPr>
                    </a:p>
                  </a:txBody>
                  <a:tcPr marT="45730" marB="45730" horzOverflow="overflow">
                    <a:lnL w="12700" cap="flat" cmpd="sng" algn="ctr">
                      <a:solidFill>
                        <a:schemeClr val="bg2"/>
                      </a:solidFill>
                      <a:prstDash val="solid"/>
                      <a:round/>
                      <a:headEnd type="none" w="med" len="med"/>
                      <a:tailEnd type="none" w="med" len="med"/>
                    </a:lnL>
                    <a:lnR cap="flat">
                      <a:noFill/>
                    </a:lnR>
                    <a:lnT w="38100" cap="flat" cmpd="sng" algn="ctr">
                      <a:solidFill>
                        <a:srgbClr val="808080"/>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658037">
                <a:tc>
                  <a:txBody>
                    <a:bodyPr/>
                    <a:lstStyle/>
                    <a:p>
                      <a:pPr marL="0" marR="0" lvl="0" indent="0" algn="l" defTabSz="914400" rtl="0" eaLnBrk="1" fontAlgn="base" latinLnBrk="0" hangingPunct="1">
                        <a:lnSpc>
                          <a:spcPct val="100000"/>
                        </a:lnSpc>
                        <a:spcBef>
                          <a:spcPts val="0"/>
                        </a:spcBef>
                        <a:spcAft>
                          <a:spcPct val="0"/>
                        </a:spcAft>
                        <a:buClr>
                          <a:schemeClr val="accent1"/>
                        </a:buClr>
                        <a:buSzPct val="100000"/>
                        <a:buFont typeface="Arial"/>
                        <a:buNone/>
                        <a:tabLst/>
                      </a:pPr>
                      <a:endParaRPr kumimoji="0" lang="en-US" sz="1800" b="0" i="0" u="none" strike="noStrike" cap="none" normalizeH="0" baseline="0" dirty="0" smtClean="0">
                        <a:ln>
                          <a:noFill/>
                        </a:ln>
                        <a:solidFill>
                          <a:schemeClr val="tx1"/>
                        </a:solidFill>
                        <a:effectLst/>
                        <a:latin typeface="+mj-lt"/>
                      </a:endParaRPr>
                    </a:p>
                  </a:txBody>
                  <a:tcPr marT="45730" marB="45730" horzOverflow="overflow">
                    <a:lnL cap="flat">
                      <a:noFill/>
                    </a:lnL>
                    <a:lnR w="12700" cap="flat" cmpd="sng" algn="ctr">
                      <a:solidFill>
                        <a:schemeClr val="bg2"/>
                      </a:solid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85750" indent="-285750">
                        <a:buClr>
                          <a:schemeClr val="accent1"/>
                        </a:buClr>
                        <a:buFont typeface="Arial"/>
                        <a:buChar char="•"/>
                      </a:pPr>
                      <a:r>
                        <a:rPr lang="en-US" sz="1800" kern="1200" dirty="0" smtClean="0">
                          <a:solidFill>
                            <a:schemeClr val="tx1"/>
                          </a:solidFill>
                          <a:latin typeface="+mj-lt"/>
                          <a:ea typeface="+mn-ea"/>
                          <a:cs typeface="+mn-cs"/>
                        </a:rPr>
                        <a:t>Purchases produce from approved reputable suppliers</a:t>
                      </a:r>
                      <a:endParaRPr lang="en-US" sz="1800" kern="1200" dirty="0" smtClean="0">
                        <a:solidFill>
                          <a:srgbClr val="231F20"/>
                        </a:solidFill>
                        <a:latin typeface="+mj-lt"/>
                        <a:ea typeface="+mn-ea"/>
                        <a:cs typeface="+mn-cs"/>
                      </a:endParaRPr>
                    </a:p>
                  </a:txBody>
                  <a:tcPr marT="45730" marB="45730" horzOverflow="overflow">
                    <a:lnL w="12700" cap="flat" cmpd="sng" algn="ctr">
                      <a:solidFill>
                        <a:schemeClr val="bg2"/>
                      </a:solidFill>
                      <a:prstDash val="solid"/>
                      <a:round/>
                      <a:headEnd type="none" w="med" len="med"/>
                      <a:tailEnd type="none" w="med" len="med"/>
                    </a:lnL>
                    <a:lnR cap="flat">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545806">
                <a:tc>
                  <a:txBody>
                    <a:bodyPr/>
                    <a:lstStyle/>
                    <a:p>
                      <a:pPr marL="228600" marR="0" lvl="0" indent="-228600" algn="l" defTabSz="914400" rtl="0" eaLnBrk="1" fontAlgn="base" latinLnBrk="0" hangingPunct="1">
                        <a:lnSpc>
                          <a:spcPct val="100000"/>
                        </a:lnSpc>
                        <a:spcBef>
                          <a:spcPts val="0"/>
                        </a:spcBef>
                        <a:spcAft>
                          <a:spcPct val="0"/>
                        </a:spcAft>
                        <a:buClr>
                          <a:schemeClr val="accent1"/>
                        </a:buClr>
                        <a:buSzPct val="75000"/>
                        <a:buFont typeface="Wingdings" pitchFamily="2" charset="2"/>
                        <a:buNone/>
                        <a:tabLst/>
                      </a:pPr>
                      <a:endParaRPr kumimoji="0" lang="en-US" sz="1800" b="0" i="0" u="none" strike="noStrike" cap="none" normalizeH="0" baseline="0" dirty="0" smtClean="0">
                        <a:ln>
                          <a:noFill/>
                        </a:ln>
                        <a:solidFill>
                          <a:schemeClr val="tx1"/>
                        </a:solidFill>
                        <a:effectLst/>
                        <a:latin typeface="Arial" charset="0"/>
                      </a:endParaRPr>
                    </a:p>
                  </a:txBody>
                  <a:tcPr marT="45730" marB="45730" horzOverflow="overflow">
                    <a:lnL cap="flat">
                      <a:noFill/>
                    </a:lnL>
                    <a:lnR w="12700" cap="flat" cmpd="sng" algn="ctr">
                      <a:solidFill>
                        <a:schemeClr val="bg2"/>
                      </a:solid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28600" marR="0" lvl="0" indent="-228600" algn="l" defTabSz="914400" rtl="0" eaLnBrk="1" fontAlgn="base" latinLnBrk="0" hangingPunct="1">
                        <a:lnSpc>
                          <a:spcPct val="100000"/>
                        </a:lnSpc>
                        <a:spcBef>
                          <a:spcPts val="0"/>
                        </a:spcBef>
                        <a:spcAft>
                          <a:spcPct val="0"/>
                        </a:spcAft>
                        <a:buClr>
                          <a:schemeClr val="accent1"/>
                        </a:buClr>
                        <a:buSzPct val="100000"/>
                        <a:buFont typeface="Arial" pitchFamily="34" charset="0"/>
                        <a:buChar char="•"/>
                        <a:tabLst/>
                      </a:pPr>
                      <a:r>
                        <a:rPr lang="en-US" sz="1800" kern="1200" dirty="0" smtClean="0">
                          <a:solidFill>
                            <a:schemeClr val="tx1"/>
                          </a:solidFill>
                          <a:latin typeface="+mj-lt"/>
                          <a:ea typeface="+mn-ea"/>
                          <a:cs typeface="+mn-cs"/>
                        </a:rPr>
                        <a:t>Prevent cross-contamination between raw meat and ready-to-eat food.</a:t>
                      </a:r>
                      <a:endParaRPr lang="en-US" sz="1800" kern="1200" dirty="0" smtClean="0">
                        <a:solidFill>
                          <a:srgbClr val="231F20"/>
                        </a:solidFill>
                        <a:latin typeface="+mj-lt"/>
                        <a:ea typeface="+mn-ea"/>
                        <a:cs typeface="+mn-cs"/>
                      </a:endParaRPr>
                    </a:p>
                  </a:txBody>
                  <a:tcPr marT="45730" marB="45730" horzOverflow="overflow">
                    <a:lnL w="12700" cap="flat" cmpd="sng" algn="ctr">
                      <a:solidFill>
                        <a:schemeClr val="bg2"/>
                      </a:solidFill>
                      <a:prstDash val="solid"/>
                      <a:round/>
                      <a:headEnd type="none" w="med" len="med"/>
                      <a:tailEnd type="none" w="med" len="med"/>
                    </a:lnL>
                    <a:lnR cap="flat">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bl>
          </a:graphicData>
        </a:graphic>
      </p:graphicFrame>
      <p:pic>
        <p:nvPicPr>
          <p:cNvPr id="2" name="Picture 1" descr="6e_c02_20.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4175" y="1243013"/>
            <a:ext cx="1479844" cy="80962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Viruses: Basic Characteristics</a:t>
            </a:r>
          </a:p>
        </p:txBody>
      </p:sp>
      <p:sp>
        <p:nvSpPr>
          <p:cNvPr id="58371" name="Rectangle 3"/>
          <p:cNvSpPr>
            <a:spLocks noGrp="1" noChangeArrowheads="1"/>
          </p:cNvSpPr>
          <p:nvPr>
            <p:ph type="body" idx="1"/>
          </p:nvPr>
        </p:nvSpPr>
        <p:spPr>
          <a:xfrm>
            <a:off x="390525" y="1143000"/>
            <a:ext cx="5172075" cy="4774247"/>
          </a:xfrm>
        </p:spPr>
        <p:txBody>
          <a:bodyPr/>
          <a:lstStyle/>
          <a:p>
            <a:pPr marL="0" indent="0" eaLnBrk="1" hangingPunct="1">
              <a:defRPr/>
            </a:pPr>
            <a:r>
              <a:rPr lang="en-US" dirty="0">
                <a:latin typeface="Arial Narrow" charset="0"/>
                <a:cs typeface="+mn-cs"/>
              </a:rPr>
              <a:t>Location</a:t>
            </a:r>
          </a:p>
          <a:p>
            <a:pPr marL="347472" lvl="1" indent="-347472" eaLnBrk="1" hangingPunct="1">
              <a:lnSpc>
                <a:spcPct val="100000"/>
              </a:lnSpc>
              <a:spcBef>
                <a:spcPts val="900"/>
              </a:spcBef>
              <a:defRPr/>
            </a:pPr>
            <a:r>
              <a:rPr lang="en-US" dirty="0">
                <a:latin typeface="Arial Narrow" charset="0"/>
              </a:rPr>
              <a:t>Carried by human beings and animals. </a:t>
            </a:r>
          </a:p>
          <a:p>
            <a:pPr marL="694944" lvl="2" indent="-347472" eaLnBrk="1" hangingPunct="1">
              <a:lnSpc>
                <a:spcPct val="100000"/>
              </a:lnSpc>
              <a:spcBef>
                <a:spcPts val="900"/>
              </a:spcBef>
              <a:defRPr/>
            </a:pPr>
            <a:r>
              <a:rPr lang="en-US" dirty="0">
                <a:latin typeface="Arial Narrow" charset="0"/>
              </a:rPr>
              <a:t>Require a living host to grow</a:t>
            </a:r>
          </a:p>
          <a:p>
            <a:pPr marL="694944" lvl="2" indent="-347472" eaLnBrk="1" hangingPunct="1">
              <a:lnSpc>
                <a:spcPct val="100000"/>
              </a:lnSpc>
              <a:spcBef>
                <a:spcPts val="900"/>
              </a:spcBef>
              <a:defRPr/>
            </a:pPr>
            <a:r>
              <a:rPr lang="en-US" dirty="0">
                <a:latin typeface="Arial Narrow" charset="0"/>
              </a:rPr>
              <a:t>Do not grow in food</a:t>
            </a:r>
          </a:p>
          <a:p>
            <a:pPr marL="694944" lvl="2" indent="-347472" eaLnBrk="1" hangingPunct="1">
              <a:lnSpc>
                <a:spcPct val="100000"/>
              </a:lnSpc>
              <a:spcBef>
                <a:spcPts val="900"/>
              </a:spcBef>
              <a:defRPr/>
            </a:pPr>
            <a:r>
              <a:rPr lang="en-US" dirty="0">
                <a:latin typeface="Arial Narrow" charset="0"/>
              </a:rPr>
              <a:t>Can be transferred through food and remain infectious in food</a:t>
            </a:r>
          </a:p>
          <a:p>
            <a:pPr marL="0" indent="0" eaLnBrk="1" hangingPunct="1">
              <a:defRPr/>
            </a:pPr>
            <a:r>
              <a:rPr lang="en-US" dirty="0">
                <a:latin typeface="Arial Narrow" charset="0"/>
                <a:cs typeface="+mn-cs"/>
              </a:rPr>
              <a:t>Sources</a:t>
            </a:r>
          </a:p>
          <a:p>
            <a:pPr marL="347472" lvl="1" indent="-347472" eaLnBrk="1" hangingPunct="1">
              <a:lnSpc>
                <a:spcPct val="100000"/>
              </a:lnSpc>
              <a:spcBef>
                <a:spcPts val="900"/>
              </a:spcBef>
              <a:buClr>
                <a:schemeClr val="accent1"/>
              </a:buClr>
              <a:defRPr/>
            </a:pPr>
            <a:r>
              <a:rPr lang="en-US" dirty="0">
                <a:latin typeface="Arial Narrow" charset="0"/>
              </a:rPr>
              <a:t>Food, water, or any contaminated surface.</a:t>
            </a:r>
          </a:p>
          <a:p>
            <a:pPr marL="347472" lvl="1" indent="-347472" eaLnBrk="1" hangingPunct="1">
              <a:lnSpc>
                <a:spcPct val="100000"/>
              </a:lnSpc>
              <a:spcBef>
                <a:spcPts val="900"/>
              </a:spcBef>
              <a:buClr>
                <a:schemeClr val="accent1"/>
              </a:buClr>
              <a:defRPr/>
            </a:pPr>
            <a:r>
              <a:rPr lang="en-US" dirty="0">
                <a:latin typeface="Arial Narrow" charset="0"/>
              </a:rPr>
              <a:t>Typically occur through fecal-oral routes.</a:t>
            </a:r>
          </a:p>
          <a:p>
            <a:pPr marL="571500" lvl="1" indent="-457200" eaLnBrk="1" hangingPunct="1">
              <a:buFont typeface="Wingdings" charset="0"/>
              <a:buNone/>
              <a:defRPr/>
            </a:pPr>
            <a:endParaRPr lang="en-US" sz="2000" dirty="0">
              <a:solidFill>
                <a:srgbClr val="000000"/>
              </a:solidFill>
              <a:latin typeface="Arial Narrow" charset="0"/>
            </a:endParaRPr>
          </a:p>
        </p:txBody>
      </p:sp>
      <p:sp>
        <p:nvSpPr>
          <p:cNvPr id="58373" name="Text Box 1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2-21</a:t>
            </a:r>
          </a:p>
        </p:txBody>
      </p:sp>
      <p:pic>
        <p:nvPicPr>
          <p:cNvPr id="6" name="Picture 5" descr="6e_c02_06B.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3355" y="1243013"/>
            <a:ext cx="2103120" cy="210312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390524" y="158750"/>
            <a:ext cx="8235951" cy="519112"/>
          </a:xfrm>
        </p:spPr>
        <p:txBody>
          <a:bodyPr/>
          <a:lstStyle/>
          <a:p>
            <a:pPr eaLnBrk="1" hangingPunct="1">
              <a:defRPr/>
            </a:pPr>
            <a:r>
              <a:rPr lang="en-US" dirty="0">
                <a:latin typeface="Arial Narrow" charset="0"/>
                <a:cs typeface="+mj-cs"/>
              </a:rPr>
              <a:t>Viruses: Basic Characteristics</a:t>
            </a:r>
          </a:p>
        </p:txBody>
      </p:sp>
      <p:sp>
        <p:nvSpPr>
          <p:cNvPr id="59395" name="Rectangle 3"/>
          <p:cNvSpPr>
            <a:spLocks noGrp="1" noChangeArrowheads="1"/>
          </p:cNvSpPr>
          <p:nvPr>
            <p:ph type="body" idx="1"/>
          </p:nvPr>
        </p:nvSpPr>
        <p:spPr>
          <a:xfrm>
            <a:off x="390526" y="1143000"/>
            <a:ext cx="4294188" cy="3795712"/>
          </a:xfrm>
        </p:spPr>
        <p:txBody>
          <a:bodyPr/>
          <a:lstStyle/>
          <a:p>
            <a:pPr marL="0" indent="0" eaLnBrk="1" hangingPunct="1">
              <a:defRPr/>
            </a:pPr>
            <a:r>
              <a:rPr lang="en-US" dirty="0">
                <a:latin typeface="Arial Narrow" charset="0"/>
                <a:cs typeface="+mn-cs"/>
              </a:rPr>
              <a:t>Destruction</a:t>
            </a:r>
          </a:p>
          <a:p>
            <a:pPr marL="347472" lvl="1" indent="-347472" eaLnBrk="1" hangingPunct="1">
              <a:lnSpc>
                <a:spcPct val="100000"/>
              </a:lnSpc>
              <a:spcBef>
                <a:spcPts val="900"/>
              </a:spcBef>
              <a:defRPr/>
            </a:pPr>
            <a:r>
              <a:rPr lang="en-US" dirty="0">
                <a:latin typeface="Arial Narrow" charset="0"/>
              </a:rPr>
              <a:t>Not destroyed by normal cooking temperatures.</a:t>
            </a:r>
          </a:p>
          <a:p>
            <a:pPr marL="347472" lvl="1" indent="-347472" eaLnBrk="1" hangingPunct="1">
              <a:lnSpc>
                <a:spcPct val="100000"/>
              </a:lnSpc>
              <a:spcBef>
                <a:spcPts val="900"/>
              </a:spcBef>
              <a:defRPr/>
            </a:pPr>
            <a:r>
              <a:rPr lang="en-US" dirty="0">
                <a:latin typeface="Arial Narrow" charset="0"/>
              </a:rPr>
              <a:t>Good personal hygiene must be practiced when handling food and food-contact surfaces.</a:t>
            </a:r>
          </a:p>
          <a:p>
            <a:pPr marL="347472" lvl="1" indent="-347472" eaLnBrk="1" hangingPunct="1">
              <a:lnSpc>
                <a:spcPct val="100000"/>
              </a:lnSpc>
              <a:spcBef>
                <a:spcPts val="900"/>
              </a:spcBef>
              <a:defRPr/>
            </a:pPr>
            <a:r>
              <a:rPr lang="en-US" dirty="0">
                <a:latin typeface="Arial Narrow" charset="0"/>
              </a:rPr>
              <a:t>Quick removal and cleanup of vomit is important</a:t>
            </a:r>
          </a:p>
          <a:p>
            <a:pPr marL="571500" lvl="1" indent="-457200" eaLnBrk="1" hangingPunct="1">
              <a:buFont typeface="Wingdings" charset="0"/>
              <a:buNone/>
              <a:defRPr/>
            </a:pPr>
            <a:endParaRPr lang="en-US" sz="2000" dirty="0">
              <a:solidFill>
                <a:srgbClr val="000000"/>
              </a:solidFill>
              <a:latin typeface="Arial Narrow" charset="0"/>
            </a:endParaRPr>
          </a:p>
        </p:txBody>
      </p:sp>
      <p:sp>
        <p:nvSpPr>
          <p:cNvPr id="59397" name="Text Box 1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2-22</a:t>
            </a:r>
          </a:p>
        </p:txBody>
      </p:sp>
      <p:pic>
        <p:nvPicPr>
          <p:cNvPr id="2" name="Picture 1" descr="6e_c02_06B.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3355" y="1243013"/>
            <a:ext cx="2103120" cy="210312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1"/>
          </p:nvPr>
        </p:nvSpPr>
        <p:spPr>
          <a:xfrm>
            <a:off x="390525" y="1143000"/>
            <a:ext cx="8235950" cy="3789362"/>
          </a:xfrm>
        </p:spPr>
        <p:txBody>
          <a:bodyPr/>
          <a:lstStyle/>
          <a:p>
            <a:pPr marL="0" indent="0" eaLnBrk="1" hangingPunct="1">
              <a:buFont typeface="Wingdings" pitchFamily="2" charset="2"/>
              <a:buNone/>
              <a:defRPr/>
            </a:pPr>
            <a:r>
              <a:rPr lang="en-US" dirty="0">
                <a:ea typeface="+mn-ea"/>
                <a:cs typeface="+mn-cs"/>
              </a:rPr>
              <a:t>The FDA has identified 2 viruses that are highly contagious </a:t>
            </a:r>
            <a:r>
              <a:rPr lang="en-US" dirty="0" smtClean="0">
                <a:ea typeface="+mn-ea"/>
                <a:cs typeface="+mn-cs"/>
              </a:rPr>
              <a:t/>
            </a:r>
            <a:br>
              <a:rPr lang="en-US" dirty="0" smtClean="0">
                <a:ea typeface="+mn-ea"/>
                <a:cs typeface="+mn-cs"/>
              </a:rPr>
            </a:br>
            <a:r>
              <a:rPr lang="en-US" dirty="0" smtClean="0">
                <a:ea typeface="+mn-ea"/>
                <a:cs typeface="+mn-cs"/>
              </a:rPr>
              <a:t>and </a:t>
            </a:r>
            <a:r>
              <a:rPr lang="en-US" dirty="0">
                <a:ea typeface="+mn-ea"/>
                <a:cs typeface="+mn-cs"/>
              </a:rPr>
              <a:t>can cause severe illness.</a:t>
            </a:r>
          </a:p>
          <a:p>
            <a:pPr marL="347472" lvl="1" indent="-347472" eaLnBrk="1" hangingPunct="1">
              <a:lnSpc>
                <a:spcPct val="100000"/>
              </a:lnSpc>
              <a:spcBef>
                <a:spcPts val="900"/>
              </a:spcBef>
              <a:buFont typeface="Wingdings" pitchFamily="2" charset="2"/>
              <a:buChar char="l"/>
              <a:defRPr/>
            </a:pPr>
            <a:r>
              <a:rPr lang="en-US" dirty="0" smtClean="0"/>
              <a:t>Hepatitis A </a:t>
            </a:r>
          </a:p>
          <a:p>
            <a:pPr marL="347472" lvl="1" indent="-347472" eaLnBrk="1" hangingPunct="1">
              <a:lnSpc>
                <a:spcPct val="100000"/>
              </a:lnSpc>
              <a:spcBef>
                <a:spcPts val="900"/>
              </a:spcBef>
              <a:buFont typeface="Wingdings" pitchFamily="2" charset="2"/>
              <a:buChar char="l"/>
              <a:defRPr/>
            </a:pPr>
            <a:r>
              <a:rPr lang="en-US" dirty="0" err="1" smtClean="0"/>
              <a:t>Norovirus</a:t>
            </a:r>
            <a:endParaRPr lang="en-US" dirty="0"/>
          </a:p>
          <a:p>
            <a:pPr marL="114300" lvl="1" indent="0" eaLnBrk="1" hangingPunct="1">
              <a:buNone/>
              <a:defRPr/>
            </a:pPr>
            <a:endParaRPr lang="en-US" sz="2400" b="1" dirty="0" smtClean="0">
              <a:solidFill>
                <a:srgbClr val="005CAB"/>
              </a:solidFill>
              <a:ea typeface="+mn-ea"/>
              <a:cs typeface="+mn-cs"/>
            </a:endParaRPr>
          </a:p>
          <a:p>
            <a:pPr marL="0" lvl="1" indent="0" eaLnBrk="1" hangingPunct="1">
              <a:buNone/>
              <a:defRPr/>
            </a:pPr>
            <a:r>
              <a:rPr lang="en-US" sz="2400" b="1" dirty="0" smtClean="0">
                <a:solidFill>
                  <a:srgbClr val="005CAB"/>
                </a:solidFill>
                <a:ea typeface="+mn-ea"/>
                <a:cs typeface="+mn-cs"/>
              </a:rPr>
              <a:t>Food </a:t>
            </a:r>
            <a:r>
              <a:rPr lang="en-US" sz="2400" b="1" dirty="0">
                <a:solidFill>
                  <a:srgbClr val="005CAB"/>
                </a:solidFill>
                <a:ea typeface="+mn-ea"/>
                <a:cs typeface="+mn-cs"/>
              </a:rPr>
              <a:t>handlers diagnosed </a:t>
            </a:r>
            <a:r>
              <a:rPr lang="en-US" sz="2400" b="1" dirty="0" smtClean="0">
                <a:solidFill>
                  <a:srgbClr val="005CAB"/>
                </a:solidFill>
                <a:ea typeface="+mn-ea"/>
                <a:cs typeface="+mn-cs"/>
              </a:rPr>
              <a:t>with an illness from </a:t>
            </a:r>
            <a:r>
              <a:rPr lang="en-US" sz="2400" b="1" dirty="0">
                <a:solidFill>
                  <a:srgbClr val="005CAB"/>
                </a:solidFill>
                <a:ea typeface="+mn-ea"/>
                <a:cs typeface="+mn-cs"/>
              </a:rPr>
              <a:t>hepatitis A or </a:t>
            </a:r>
            <a:r>
              <a:rPr lang="en-US" sz="2400" b="1" dirty="0" err="1">
                <a:solidFill>
                  <a:srgbClr val="005CAB"/>
                </a:solidFill>
                <a:ea typeface="+mn-ea"/>
                <a:cs typeface="+mn-cs"/>
              </a:rPr>
              <a:t>Norovirus</a:t>
            </a:r>
            <a:r>
              <a:rPr lang="en-US" sz="2400" b="1" dirty="0">
                <a:solidFill>
                  <a:srgbClr val="005CAB"/>
                </a:solidFill>
                <a:ea typeface="+mn-ea"/>
                <a:cs typeface="+mn-cs"/>
              </a:rPr>
              <a:t> must not work in </a:t>
            </a:r>
            <a:r>
              <a:rPr lang="en-US" sz="2400" b="1" dirty="0" smtClean="0">
                <a:solidFill>
                  <a:srgbClr val="005CAB"/>
                </a:solidFill>
                <a:ea typeface="+mn-ea"/>
                <a:cs typeface="+mn-cs"/>
              </a:rPr>
              <a:t>an operation </a:t>
            </a:r>
            <a:r>
              <a:rPr lang="en-US" sz="2400" b="1" dirty="0">
                <a:solidFill>
                  <a:srgbClr val="005CAB"/>
                </a:solidFill>
                <a:ea typeface="+mn-ea"/>
                <a:cs typeface="+mn-cs"/>
              </a:rPr>
              <a:t>while they are sick.</a:t>
            </a:r>
          </a:p>
          <a:p>
            <a:pPr marL="114300" lvl="1" indent="0" eaLnBrk="1" hangingPunct="1">
              <a:buFont typeface="Wingdings" pitchFamily="2" charset="2"/>
              <a:buNone/>
              <a:defRPr/>
            </a:pPr>
            <a:endParaRPr lang="en-US" dirty="0" smtClean="0"/>
          </a:p>
        </p:txBody>
      </p:sp>
      <p:sp>
        <p:nvSpPr>
          <p:cNvPr id="60419"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2-23</a:t>
            </a:r>
          </a:p>
        </p:txBody>
      </p:sp>
      <p:sp>
        <p:nvSpPr>
          <p:cNvPr id="60420" name="Rectangle 7"/>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Major Viruses that Cause Foodborne Illnesses</a:t>
            </a:r>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2" name="Text Box 3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2-24</a:t>
            </a:r>
          </a:p>
        </p:txBody>
      </p:sp>
      <p:sp>
        <p:nvSpPr>
          <p:cNvPr id="61463" name="Rectangle 37"/>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Major Viruses That Cause Foodborne Illness </a:t>
            </a:r>
          </a:p>
        </p:txBody>
      </p:sp>
      <p:sp>
        <p:nvSpPr>
          <p:cNvPr id="128024" name="Rectangle 3"/>
          <p:cNvSpPr>
            <a:spLocks noChangeArrowheads="1"/>
          </p:cNvSpPr>
          <p:nvPr/>
        </p:nvSpPr>
        <p:spPr bwMode="auto">
          <a:xfrm>
            <a:off x="2057400" y="1143000"/>
            <a:ext cx="65690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tabLst>
                <a:tab pos="1025525" algn="l"/>
              </a:tabLst>
            </a:pPr>
            <a:r>
              <a:rPr lang="en-US" sz="2000" dirty="0" smtClean="0">
                <a:solidFill>
                  <a:schemeClr val="tx1"/>
                </a:solidFill>
              </a:rPr>
              <a:t>Virus</a:t>
            </a:r>
            <a:r>
              <a:rPr lang="en-US" sz="2000" b="0" dirty="0" smtClean="0">
                <a:solidFill>
                  <a:schemeClr val="tx1"/>
                </a:solidFill>
              </a:rPr>
              <a:t>:	</a:t>
            </a:r>
            <a:r>
              <a:rPr lang="en-US" sz="2000" b="0" i="1" dirty="0" smtClean="0">
                <a:solidFill>
                  <a:schemeClr val="tx1"/>
                </a:solidFill>
              </a:rPr>
              <a:t>Hepatitis </a:t>
            </a:r>
            <a:r>
              <a:rPr lang="en-US" sz="2000" b="0" i="1" dirty="0">
                <a:solidFill>
                  <a:schemeClr val="tx1"/>
                </a:solidFill>
              </a:rPr>
              <a:t>A</a:t>
            </a:r>
            <a:r>
              <a:rPr lang="en-US" sz="2000" b="0" dirty="0">
                <a:solidFill>
                  <a:schemeClr val="tx1"/>
                </a:solidFill>
              </a:rPr>
              <a:t> </a:t>
            </a:r>
            <a:r>
              <a:rPr lang="en-US" sz="2000" b="0" i="1" dirty="0">
                <a:solidFill>
                  <a:schemeClr val="tx1"/>
                </a:solidFill>
              </a:rPr>
              <a:t>(HEP-a-TI-</a:t>
            </a:r>
            <a:r>
              <a:rPr lang="en-US" sz="2000" b="0" i="1" dirty="0" err="1">
                <a:solidFill>
                  <a:schemeClr val="tx1"/>
                </a:solidFill>
              </a:rPr>
              <a:t>tiss</a:t>
            </a:r>
            <a:r>
              <a:rPr lang="en-US" sz="2000" b="0" i="1" dirty="0"/>
              <a:t>)</a:t>
            </a:r>
            <a:r>
              <a:rPr lang="en-US" sz="2000" b="0" i="1" dirty="0" smtClean="0">
                <a:solidFill>
                  <a:schemeClr val="tx1"/>
                </a:solidFill>
              </a:rPr>
              <a:t>)</a:t>
            </a:r>
          </a:p>
          <a:p>
            <a:pPr>
              <a:tabLst>
                <a:tab pos="1025525" algn="l"/>
              </a:tabLst>
            </a:pPr>
            <a:r>
              <a:rPr lang="en-US" sz="2000" dirty="0" smtClean="0">
                <a:solidFill>
                  <a:schemeClr val="tx1"/>
                </a:solidFill>
              </a:rPr>
              <a:t>Source</a:t>
            </a:r>
            <a:r>
              <a:rPr lang="en-US" sz="2000" b="0" dirty="0" smtClean="0">
                <a:solidFill>
                  <a:schemeClr val="tx1"/>
                </a:solidFill>
              </a:rPr>
              <a:t>:	Human </a:t>
            </a:r>
            <a:r>
              <a:rPr lang="en-US" sz="2000" b="0" dirty="0">
                <a:solidFill>
                  <a:schemeClr val="tx1"/>
                </a:solidFill>
              </a:rPr>
              <a:t>feces</a:t>
            </a:r>
            <a:endParaRPr lang="en-US" sz="2000" b="0" i="1" dirty="0">
              <a:solidFill>
                <a:schemeClr val="tx1"/>
              </a:solidFill>
            </a:endParaRPr>
          </a:p>
        </p:txBody>
      </p:sp>
      <p:graphicFrame>
        <p:nvGraphicFramePr>
          <p:cNvPr id="10" name="Group 3"/>
          <p:cNvGraphicFramePr>
            <a:graphicFrameLocks/>
          </p:cNvGraphicFramePr>
          <p:nvPr>
            <p:extLst>
              <p:ext uri="{D42A27DB-BD31-4B8C-83A1-F6EECF244321}">
                <p14:modId xmlns:p14="http://schemas.microsoft.com/office/powerpoint/2010/main" val="3230799882"/>
              </p:ext>
            </p:extLst>
          </p:nvPr>
        </p:nvGraphicFramePr>
        <p:xfrm>
          <a:off x="396875" y="2728913"/>
          <a:ext cx="8229600" cy="2720918"/>
        </p:xfrm>
        <a:graphic>
          <a:graphicData uri="http://schemas.openxmlformats.org/drawingml/2006/table">
            <a:tbl>
              <a:tblPr/>
              <a:tblGrid>
                <a:gridCol w="3325202"/>
                <a:gridCol w="4904398"/>
              </a:tblGrid>
              <a:tr h="356990">
                <a:tc>
                  <a:txBody>
                    <a:bodyPr/>
                    <a:lstStyle/>
                    <a:p>
                      <a:pPr marL="228600" marR="0" lvl="0" indent="-228600" algn="l" defTabSz="914400" rtl="0" eaLnBrk="1" fontAlgn="base" latinLnBrk="0" hangingPunct="1">
                        <a:lnSpc>
                          <a:spcPct val="50000"/>
                        </a:lnSpc>
                        <a:spcBef>
                          <a:spcPts val="0"/>
                        </a:spcBef>
                        <a:spcAft>
                          <a:spcPct val="0"/>
                        </a:spcAft>
                        <a:buClr>
                          <a:srgbClr val="009DDC"/>
                        </a:buClr>
                        <a:buSzPct val="75000"/>
                        <a:buFont typeface="Wingdings" pitchFamily="2" charset="2"/>
                        <a:buNone/>
                        <a:tabLst/>
                      </a:pPr>
                      <a:r>
                        <a:rPr lang="en-US" sz="2000" b="1" dirty="0" smtClean="0">
                          <a:solidFill>
                            <a:srgbClr val="005CAB"/>
                          </a:solidFill>
                          <a:latin typeface="+mj-lt"/>
                          <a:ea typeface="+mn-ea"/>
                          <a:cs typeface="+mn-cs"/>
                        </a:rPr>
                        <a:t>Food Linked with the Virus</a:t>
                      </a:r>
                    </a:p>
                  </a:txBody>
                  <a:tcPr marT="45730" marB="45730" horzOverflow="overflow">
                    <a:lnL cap="flat">
                      <a:noFill/>
                    </a:lnL>
                    <a:lnR w="12700" cap="flat" cmpd="sng" algn="ctr">
                      <a:solidFill>
                        <a:schemeClr val="bg2"/>
                      </a:solidFill>
                      <a:prstDash val="solid"/>
                      <a:round/>
                      <a:headEnd type="none" w="med" len="med"/>
                      <a:tailEnd type="none" w="med" len="med"/>
                    </a:lnR>
                    <a:lnT cap="flat">
                      <a:noFill/>
                    </a:lnT>
                    <a:lnB w="5715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28600" marR="0" lvl="0" indent="-228600" algn="l" defTabSz="914400" rtl="0" eaLnBrk="1" fontAlgn="base" latinLnBrk="0" hangingPunct="1">
                        <a:lnSpc>
                          <a:spcPct val="50000"/>
                        </a:lnSpc>
                        <a:spcBef>
                          <a:spcPts val="0"/>
                        </a:spcBef>
                        <a:spcAft>
                          <a:spcPct val="0"/>
                        </a:spcAft>
                        <a:buClr>
                          <a:srgbClr val="009DDC"/>
                        </a:buClr>
                        <a:buSzPct val="75000"/>
                        <a:buFont typeface="Wingdings" pitchFamily="2" charset="2"/>
                        <a:buNone/>
                        <a:tabLst/>
                      </a:pPr>
                      <a:r>
                        <a:rPr lang="en-US" sz="2000" b="1" kern="1200" dirty="0" smtClean="0">
                          <a:solidFill>
                            <a:srgbClr val="005CAB"/>
                          </a:solidFill>
                          <a:latin typeface="+mj-lt"/>
                          <a:ea typeface="+mn-ea"/>
                          <a:cs typeface="+mn-cs"/>
                        </a:rPr>
                        <a:t>Prevention Measures</a:t>
                      </a:r>
                    </a:p>
                  </a:txBody>
                  <a:tcPr marT="45730" marB="45730" horzOverflow="overflow">
                    <a:lnL w="12700" cap="flat" cmpd="sng" algn="ctr">
                      <a:solidFill>
                        <a:schemeClr val="bg2"/>
                      </a:solidFill>
                      <a:prstDash val="solid"/>
                      <a:round/>
                      <a:headEnd type="none" w="med" len="med"/>
                      <a:tailEnd type="none" w="med" len="med"/>
                    </a:lnL>
                    <a:lnR cap="flat">
                      <a:noFill/>
                    </a:lnR>
                    <a:lnT cap="flat">
                      <a:noFill/>
                    </a:lnT>
                    <a:lnB w="57150" cap="flat" cmpd="sng" algn="ctr">
                      <a:solidFill>
                        <a:srgbClr val="A4A7A6"/>
                      </a:solidFill>
                      <a:prstDash val="solid"/>
                      <a:round/>
                      <a:headEnd type="none" w="med" len="med"/>
                      <a:tailEnd type="none" w="med" len="med"/>
                    </a:lnB>
                    <a:lnTlToBr>
                      <a:noFill/>
                    </a:lnTlToBr>
                    <a:lnBlToTr>
                      <a:noFill/>
                    </a:lnBlToTr>
                    <a:solidFill>
                      <a:srgbClr val="FFFFFF"/>
                    </a:solidFill>
                  </a:tcPr>
                </a:tc>
              </a:tr>
              <a:tr h="706088">
                <a:tc>
                  <a:txBody>
                    <a:bodyPr/>
                    <a:lstStyle/>
                    <a:p>
                      <a:pPr marL="285750" indent="-285750">
                        <a:buClr>
                          <a:schemeClr val="accent1"/>
                        </a:buClr>
                        <a:buFont typeface="Arial"/>
                        <a:buChar char="•"/>
                      </a:pPr>
                      <a:r>
                        <a:rPr lang="en-US" sz="1800" kern="1200" dirty="0" smtClean="0">
                          <a:solidFill>
                            <a:schemeClr val="tx1"/>
                          </a:solidFill>
                          <a:latin typeface="+mj-lt"/>
                          <a:ea typeface="+mn-ea"/>
                          <a:cs typeface="+mn-cs"/>
                        </a:rPr>
                        <a:t>Ready-to-eat food</a:t>
                      </a:r>
                    </a:p>
                    <a:p>
                      <a:pPr marL="285750" indent="-285750">
                        <a:buClr>
                          <a:schemeClr val="accent1"/>
                        </a:buClr>
                        <a:buFont typeface="Arial"/>
                        <a:buChar char="•"/>
                      </a:pPr>
                      <a:r>
                        <a:rPr lang="en-US" sz="1800" kern="1200" dirty="0" smtClean="0">
                          <a:solidFill>
                            <a:schemeClr val="tx1"/>
                          </a:solidFill>
                          <a:latin typeface="+mj-lt"/>
                          <a:ea typeface="+mn-ea"/>
                          <a:cs typeface="+mn-cs"/>
                        </a:rPr>
                        <a:t>Shellfish from contaminated water</a:t>
                      </a:r>
                      <a:endParaRPr lang="en-US" sz="1800" kern="1200" dirty="0" smtClean="0">
                        <a:solidFill>
                          <a:srgbClr val="231F20"/>
                        </a:solidFill>
                        <a:latin typeface="+mj-lt"/>
                        <a:ea typeface="+mn-ea"/>
                        <a:cs typeface="+mn-cs"/>
                      </a:endParaRPr>
                    </a:p>
                  </a:txBody>
                  <a:tcPr marT="45730" marB="45730" horzOverflow="overflow">
                    <a:lnL cap="flat">
                      <a:noFill/>
                    </a:lnL>
                    <a:lnR w="12700" cap="flat" cmpd="sng" algn="ctr">
                      <a:solidFill>
                        <a:schemeClr val="bg2"/>
                      </a:solidFill>
                      <a:prstDash val="solid"/>
                      <a:round/>
                      <a:headEnd type="none" w="med" len="med"/>
                      <a:tailEnd type="none" w="med" len="med"/>
                    </a:lnR>
                    <a:lnT w="5715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85750" indent="-285750">
                        <a:buClr>
                          <a:schemeClr val="accent1"/>
                        </a:buClr>
                        <a:buFont typeface="Arial"/>
                        <a:buChar char="•"/>
                      </a:pPr>
                      <a:r>
                        <a:rPr lang="en-US" sz="1800" kern="1200" dirty="0" smtClean="0">
                          <a:solidFill>
                            <a:schemeClr val="tx1"/>
                          </a:solidFill>
                          <a:latin typeface="+mj-lt"/>
                          <a:ea typeface="+mn-ea"/>
                          <a:cs typeface="+mn-cs"/>
                        </a:rPr>
                        <a:t>Exclude staff who have been diagnosed with hepatitis A from the operation.</a:t>
                      </a:r>
                      <a:endParaRPr lang="en-US" dirty="0">
                        <a:latin typeface="+mj-lt"/>
                      </a:endParaRPr>
                    </a:p>
                  </a:txBody>
                  <a:tcPr marT="45730" marB="45730" horzOverflow="overflow">
                    <a:lnL w="12700" cap="flat" cmpd="sng" algn="ctr">
                      <a:solidFill>
                        <a:schemeClr val="bg2"/>
                      </a:solidFill>
                      <a:prstDash val="solid"/>
                      <a:round/>
                      <a:headEnd type="none" w="med" len="med"/>
                      <a:tailEnd type="none" w="med" len="med"/>
                    </a:lnL>
                    <a:lnR cap="flat">
                      <a:noFill/>
                    </a:lnR>
                    <a:lnT w="5715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414460">
                <a:tc>
                  <a:txBody>
                    <a:bodyPr/>
                    <a:lstStyle/>
                    <a:p>
                      <a:pPr marL="285750" marR="0" lvl="0" indent="-285750" algn="l" defTabSz="914400" rtl="0" eaLnBrk="1" fontAlgn="base" latinLnBrk="0" hangingPunct="1">
                        <a:lnSpc>
                          <a:spcPct val="100000"/>
                        </a:lnSpc>
                        <a:spcBef>
                          <a:spcPts val="0"/>
                        </a:spcBef>
                        <a:spcAft>
                          <a:spcPct val="0"/>
                        </a:spcAft>
                        <a:buClr>
                          <a:schemeClr val="accent1"/>
                        </a:buClr>
                        <a:buSzPct val="100000"/>
                        <a:buFont typeface="Arial"/>
                        <a:buChar char="•"/>
                        <a:tabLst/>
                      </a:pPr>
                      <a:endParaRPr kumimoji="0" lang="en-US" sz="1800" b="0" i="0" u="none" strike="noStrike" cap="none" normalizeH="0" baseline="0" dirty="0" smtClean="0">
                        <a:ln>
                          <a:noFill/>
                        </a:ln>
                        <a:solidFill>
                          <a:schemeClr val="tx1"/>
                        </a:solidFill>
                        <a:effectLst/>
                        <a:latin typeface="+mj-lt"/>
                      </a:endParaRPr>
                    </a:p>
                  </a:txBody>
                  <a:tcPr marT="45730" marB="45730" horzOverflow="overflow">
                    <a:lnL cap="flat">
                      <a:noFill/>
                    </a:lnL>
                    <a:lnR w="12700" cap="flat" cmpd="sng" algn="ctr">
                      <a:solidFill>
                        <a:schemeClr val="bg2"/>
                      </a:solid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85750" indent="-285750">
                        <a:buClr>
                          <a:schemeClr val="accent1"/>
                        </a:buClr>
                        <a:buFont typeface="Arial"/>
                        <a:buChar char="•"/>
                      </a:pPr>
                      <a:r>
                        <a:rPr lang="en-US" sz="1800" kern="1200" dirty="0" smtClean="0">
                          <a:solidFill>
                            <a:schemeClr val="tx1"/>
                          </a:solidFill>
                          <a:latin typeface="+mj-lt"/>
                          <a:ea typeface="+mn-ea"/>
                          <a:cs typeface="+mn-cs"/>
                        </a:rPr>
                        <a:t>Exclude staff who have jaundice from the operation.</a:t>
                      </a:r>
                      <a:endParaRPr lang="en-US" dirty="0">
                        <a:latin typeface="+mj-lt"/>
                      </a:endParaRPr>
                    </a:p>
                  </a:txBody>
                  <a:tcPr marT="45730" marB="45730" horzOverflow="overflow">
                    <a:lnL w="12700" cap="flat" cmpd="sng" algn="ctr">
                      <a:solidFill>
                        <a:schemeClr val="bg2"/>
                      </a:solidFill>
                      <a:prstDash val="solid"/>
                      <a:round/>
                      <a:headEnd type="none" w="med" len="med"/>
                      <a:tailEnd type="none" w="med" len="med"/>
                    </a:lnL>
                    <a:lnR cap="flat">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414460">
                <a:tc>
                  <a:txBody>
                    <a:bodyPr/>
                    <a:lstStyle/>
                    <a:p>
                      <a:pPr marL="285750" marR="0" lvl="0" indent="-285750" algn="l" defTabSz="914400" rtl="0" eaLnBrk="1" fontAlgn="base" latinLnBrk="0" hangingPunct="1">
                        <a:lnSpc>
                          <a:spcPct val="100000"/>
                        </a:lnSpc>
                        <a:spcBef>
                          <a:spcPts val="0"/>
                        </a:spcBef>
                        <a:spcAft>
                          <a:spcPct val="0"/>
                        </a:spcAft>
                        <a:buClr>
                          <a:schemeClr val="accent1"/>
                        </a:buClr>
                        <a:buSzPct val="75000"/>
                        <a:buFont typeface="Arial"/>
                        <a:buChar char="•"/>
                        <a:tabLst/>
                      </a:pPr>
                      <a:endParaRPr kumimoji="0" lang="en-US" sz="1800" b="0" i="0" u="none" strike="noStrike" cap="none" normalizeH="0" baseline="0" dirty="0" smtClean="0">
                        <a:ln>
                          <a:noFill/>
                        </a:ln>
                        <a:solidFill>
                          <a:schemeClr val="tx1"/>
                        </a:solidFill>
                        <a:effectLst/>
                        <a:latin typeface="+mj-lt"/>
                      </a:endParaRPr>
                    </a:p>
                  </a:txBody>
                  <a:tcPr marT="45730" marB="45730" horzOverflow="overflow">
                    <a:lnL cap="flat">
                      <a:noFill/>
                    </a:lnL>
                    <a:lnR w="12700" cap="flat" cmpd="sng" algn="ctr">
                      <a:solidFill>
                        <a:schemeClr val="bg2"/>
                      </a:solid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85750" marR="0" lvl="0" indent="-285750" algn="l" defTabSz="914400" rtl="0" eaLnBrk="1" fontAlgn="base" latinLnBrk="0" hangingPunct="1">
                        <a:lnSpc>
                          <a:spcPct val="100000"/>
                        </a:lnSpc>
                        <a:spcBef>
                          <a:spcPts val="0"/>
                        </a:spcBef>
                        <a:spcAft>
                          <a:spcPct val="0"/>
                        </a:spcAft>
                        <a:buClr>
                          <a:schemeClr val="accent1"/>
                        </a:buClr>
                        <a:buSzPct val="100000"/>
                        <a:buFont typeface="Arial"/>
                        <a:buChar char="•"/>
                        <a:tabLst/>
                      </a:pPr>
                      <a:r>
                        <a:rPr lang="en-US" sz="1800" kern="1200" dirty="0" smtClean="0">
                          <a:solidFill>
                            <a:schemeClr val="tx1"/>
                          </a:solidFill>
                          <a:latin typeface="+mj-lt"/>
                          <a:ea typeface="+mn-ea"/>
                          <a:cs typeface="+mn-cs"/>
                        </a:rPr>
                        <a:t>Wash hands.</a:t>
                      </a:r>
                      <a:endParaRPr lang="en-US" sz="1800" kern="1200" dirty="0" smtClean="0">
                        <a:solidFill>
                          <a:srgbClr val="231F20"/>
                        </a:solidFill>
                        <a:latin typeface="+mj-lt"/>
                        <a:ea typeface="+mn-ea"/>
                        <a:cs typeface="+mn-cs"/>
                      </a:endParaRPr>
                    </a:p>
                  </a:txBody>
                  <a:tcPr marT="45730" marB="45730" horzOverflow="overflow">
                    <a:lnL w="12700" cap="flat" cmpd="sng" algn="ctr">
                      <a:solidFill>
                        <a:schemeClr val="bg2"/>
                      </a:solidFill>
                      <a:prstDash val="solid"/>
                      <a:round/>
                      <a:headEnd type="none" w="med" len="med"/>
                      <a:tailEnd type="none" w="med" len="med"/>
                    </a:lnL>
                    <a:lnR cap="flat">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414460">
                <a:tc>
                  <a:txBody>
                    <a:bodyPr/>
                    <a:lstStyle/>
                    <a:p>
                      <a:pPr marL="285750" marR="0" lvl="0" indent="-285750" algn="l" defTabSz="914400" rtl="0" eaLnBrk="1" fontAlgn="base" latinLnBrk="0" hangingPunct="1">
                        <a:lnSpc>
                          <a:spcPct val="100000"/>
                        </a:lnSpc>
                        <a:spcBef>
                          <a:spcPts val="0"/>
                        </a:spcBef>
                        <a:spcAft>
                          <a:spcPct val="0"/>
                        </a:spcAft>
                        <a:buClr>
                          <a:schemeClr val="accent1"/>
                        </a:buClr>
                        <a:buSzPct val="75000"/>
                        <a:buFont typeface="Arial"/>
                        <a:buChar char="•"/>
                        <a:tabLst/>
                      </a:pPr>
                      <a:endParaRPr kumimoji="0" lang="en-US" sz="1800" b="0" i="0" u="none" strike="noStrike" cap="none" normalizeH="0" baseline="0" dirty="0" smtClean="0">
                        <a:ln>
                          <a:noFill/>
                        </a:ln>
                        <a:solidFill>
                          <a:schemeClr val="tx1"/>
                        </a:solidFill>
                        <a:effectLst/>
                        <a:latin typeface="+mj-lt"/>
                      </a:endParaRPr>
                    </a:p>
                  </a:txBody>
                  <a:tcPr marT="45730" marB="45730" horzOverflow="overflow">
                    <a:lnL cap="flat">
                      <a:noFill/>
                    </a:lnL>
                    <a:lnR w="12700" cap="flat" cmpd="sng" algn="ctr">
                      <a:solidFill>
                        <a:schemeClr val="bg2"/>
                      </a:solid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85750" marR="0" lvl="0" indent="-285750" algn="l" defTabSz="914400" rtl="0" eaLnBrk="1" fontAlgn="base" latinLnBrk="0" hangingPunct="1">
                        <a:lnSpc>
                          <a:spcPct val="100000"/>
                        </a:lnSpc>
                        <a:spcBef>
                          <a:spcPts val="0"/>
                        </a:spcBef>
                        <a:spcAft>
                          <a:spcPct val="0"/>
                        </a:spcAft>
                        <a:buClr>
                          <a:schemeClr val="accent1"/>
                        </a:buClr>
                        <a:buSzPct val="100000"/>
                        <a:buFont typeface="Arial"/>
                        <a:buChar char="•"/>
                        <a:tabLst/>
                      </a:pPr>
                      <a:r>
                        <a:rPr lang="en-US" sz="1800" kern="1200" dirty="0" smtClean="0">
                          <a:solidFill>
                            <a:schemeClr val="tx1"/>
                          </a:solidFill>
                          <a:latin typeface="+mj-lt"/>
                          <a:ea typeface="+mn-ea"/>
                          <a:cs typeface="+mn-cs"/>
                        </a:rPr>
                        <a:t>Avoid bare-hand contact with ready-to-eat food</a:t>
                      </a:r>
                      <a:endParaRPr lang="en-US" sz="1800" kern="1200" dirty="0" smtClean="0">
                        <a:solidFill>
                          <a:srgbClr val="231F20"/>
                        </a:solidFill>
                        <a:latin typeface="+mj-lt"/>
                        <a:ea typeface="+mn-ea"/>
                        <a:cs typeface="+mn-cs"/>
                      </a:endParaRPr>
                    </a:p>
                  </a:txBody>
                  <a:tcPr marT="45730" marB="45730" horzOverflow="overflow">
                    <a:lnL w="12700" cap="flat" cmpd="sng" algn="ctr">
                      <a:solidFill>
                        <a:schemeClr val="bg2"/>
                      </a:solidFill>
                      <a:prstDash val="solid"/>
                      <a:round/>
                      <a:headEnd type="none" w="med" len="med"/>
                      <a:tailEnd type="none" w="med" len="med"/>
                    </a:lnL>
                    <a:lnR cap="flat">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414460">
                <a:tc>
                  <a:txBody>
                    <a:bodyPr/>
                    <a:lstStyle/>
                    <a:p>
                      <a:pPr marL="285750" marR="0" lvl="0" indent="-285750" algn="l" defTabSz="914400" rtl="0" eaLnBrk="1" fontAlgn="base" latinLnBrk="0" hangingPunct="1">
                        <a:lnSpc>
                          <a:spcPct val="100000"/>
                        </a:lnSpc>
                        <a:spcBef>
                          <a:spcPts val="0"/>
                        </a:spcBef>
                        <a:spcAft>
                          <a:spcPct val="0"/>
                        </a:spcAft>
                        <a:buClr>
                          <a:schemeClr val="accent1"/>
                        </a:buClr>
                        <a:buSzPct val="75000"/>
                        <a:buFont typeface="Arial"/>
                        <a:buChar char="•"/>
                        <a:tabLst/>
                      </a:pPr>
                      <a:endParaRPr kumimoji="0" lang="en-US" sz="1800" b="0" i="0" u="none" strike="noStrike" cap="none" normalizeH="0" baseline="0" dirty="0" smtClean="0">
                        <a:ln>
                          <a:noFill/>
                        </a:ln>
                        <a:solidFill>
                          <a:schemeClr val="tx1"/>
                        </a:solidFill>
                        <a:effectLst/>
                        <a:latin typeface="+mj-lt"/>
                      </a:endParaRPr>
                    </a:p>
                  </a:txBody>
                  <a:tcPr marT="45730" marB="45730" horzOverflow="overflow">
                    <a:lnL cap="flat">
                      <a:noFill/>
                    </a:lnL>
                    <a:lnR w="12700" cap="flat" cmpd="sng" algn="ctr">
                      <a:solidFill>
                        <a:schemeClr val="bg2"/>
                      </a:solid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85750" marR="0" lvl="0" indent="-285750" algn="l" defTabSz="914400" rtl="0" eaLnBrk="1" fontAlgn="base" latinLnBrk="0" hangingPunct="1">
                        <a:lnSpc>
                          <a:spcPct val="100000"/>
                        </a:lnSpc>
                        <a:spcBef>
                          <a:spcPts val="0"/>
                        </a:spcBef>
                        <a:spcAft>
                          <a:spcPct val="0"/>
                        </a:spcAft>
                        <a:buClr>
                          <a:schemeClr val="accent1"/>
                        </a:buClr>
                        <a:buSzPct val="100000"/>
                        <a:buFont typeface="Arial"/>
                        <a:buChar char="•"/>
                        <a:tabLst/>
                      </a:pPr>
                      <a:r>
                        <a:rPr lang="en-US" sz="1800" kern="1200" spc="-20" dirty="0" smtClean="0">
                          <a:solidFill>
                            <a:schemeClr val="tx1"/>
                          </a:solidFill>
                          <a:latin typeface="+mj-lt"/>
                          <a:ea typeface="+mn-ea"/>
                          <a:cs typeface="+mn-cs"/>
                        </a:rPr>
                        <a:t>Purchase shellfish from approved, reputable</a:t>
                      </a:r>
                      <a:r>
                        <a:rPr lang="en-US" sz="1800" kern="1200" spc="-20" baseline="0" dirty="0" smtClean="0">
                          <a:solidFill>
                            <a:schemeClr val="tx1"/>
                          </a:solidFill>
                          <a:latin typeface="+mj-lt"/>
                          <a:ea typeface="+mn-ea"/>
                          <a:cs typeface="+mn-cs"/>
                        </a:rPr>
                        <a:t> </a:t>
                      </a:r>
                      <a:r>
                        <a:rPr lang="en-US" sz="1800" kern="1200" spc="-20" dirty="0" smtClean="0">
                          <a:solidFill>
                            <a:schemeClr val="tx1"/>
                          </a:solidFill>
                          <a:latin typeface="+mj-lt"/>
                          <a:ea typeface="+mn-ea"/>
                          <a:cs typeface="+mn-cs"/>
                        </a:rPr>
                        <a:t>suppliers.</a:t>
                      </a:r>
                      <a:endParaRPr lang="en-US" sz="1800" kern="1200" spc="-20" dirty="0" smtClean="0">
                        <a:solidFill>
                          <a:srgbClr val="231F20"/>
                        </a:solidFill>
                        <a:latin typeface="+mj-lt"/>
                        <a:ea typeface="+mn-ea"/>
                        <a:cs typeface="+mn-cs"/>
                      </a:endParaRPr>
                    </a:p>
                  </a:txBody>
                  <a:tcPr marT="45730" marB="45730" horzOverflow="overflow">
                    <a:lnL w="12700" cap="flat" cmpd="sng" algn="ctr">
                      <a:solidFill>
                        <a:schemeClr val="bg2"/>
                      </a:solidFill>
                      <a:prstDash val="solid"/>
                      <a:round/>
                      <a:headEnd type="none" w="med" len="med"/>
                      <a:tailEnd type="none" w="med" len="med"/>
                    </a:lnL>
                    <a:lnR cap="flat">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bl>
          </a:graphicData>
        </a:graphic>
      </p:graphicFrame>
      <p:pic>
        <p:nvPicPr>
          <p:cNvPr id="2" name="Picture 1" descr="6e_c02_2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4175" y="1243013"/>
            <a:ext cx="1484313" cy="80962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8"/>
          <p:cNvSpPr>
            <a:spLocks noGrp="1" noChangeArrowheads="1"/>
          </p:cNvSpPr>
          <p:nvPr>
            <p:ph type="title"/>
          </p:nvPr>
        </p:nvSpPr>
        <p:spPr>
          <a:xfrm>
            <a:off x="388938" y="158750"/>
            <a:ext cx="8237537" cy="519112"/>
          </a:xfrm>
        </p:spPr>
        <p:txBody>
          <a:bodyPr/>
          <a:lstStyle/>
          <a:p>
            <a:pPr eaLnBrk="1" hangingPunct="1">
              <a:defRPr/>
            </a:pPr>
            <a:r>
              <a:rPr lang="en-US" dirty="0">
                <a:latin typeface="Arial Narrow" charset="0"/>
                <a:cs typeface="+mj-cs"/>
              </a:rPr>
              <a:t>Costs of Foodborne Illness</a:t>
            </a:r>
          </a:p>
        </p:txBody>
      </p:sp>
      <p:sp>
        <p:nvSpPr>
          <p:cNvPr id="17411" name="Text Box 102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1-5</a:t>
            </a:r>
          </a:p>
        </p:txBody>
      </p:sp>
      <p:pic>
        <p:nvPicPr>
          <p:cNvPr id="17412" name="Picture 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707007" y="2057400"/>
            <a:ext cx="1896666" cy="132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7413"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567731" y="2057400"/>
            <a:ext cx="1876547" cy="1315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7414" name="Picture 7"/>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713805" y="4264025"/>
            <a:ext cx="1883070" cy="1319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7415" name="Picture 8"/>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5566994" y="4264025"/>
            <a:ext cx="1878021" cy="1319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7416" name="Rectangle 3"/>
          <p:cNvSpPr>
            <a:spLocks noGrp="1" noChangeArrowheads="1"/>
          </p:cNvSpPr>
          <p:nvPr>
            <p:ph idx="1"/>
          </p:nvPr>
        </p:nvSpPr>
        <p:spPr>
          <a:xfrm>
            <a:off x="388938" y="1143000"/>
            <a:ext cx="8237537" cy="800100"/>
          </a:xfrm>
        </p:spPr>
        <p:txBody>
          <a:bodyPr/>
          <a:lstStyle/>
          <a:p>
            <a:pPr marL="0" indent="0" eaLnBrk="1" hangingPunct="1">
              <a:defRPr/>
            </a:pPr>
            <a:r>
              <a:rPr lang="en-US" dirty="0">
                <a:latin typeface="Arial Narrow" charset="0"/>
                <a:cs typeface="+mn-cs"/>
              </a:rPr>
              <a:t>Costs of a foodborne illness to an operation:</a:t>
            </a:r>
          </a:p>
        </p:txBody>
      </p:sp>
      <p:sp>
        <p:nvSpPr>
          <p:cNvPr id="5" name="Rectangle 4"/>
          <p:cNvSpPr/>
          <p:nvPr/>
        </p:nvSpPr>
        <p:spPr>
          <a:xfrm>
            <a:off x="1263730" y="3429000"/>
            <a:ext cx="2783221" cy="369332"/>
          </a:xfrm>
          <a:prstGeom prst="rect">
            <a:avLst/>
          </a:prstGeom>
        </p:spPr>
        <p:txBody>
          <a:bodyPr wrap="none">
            <a:spAutoFit/>
          </a:bodyPr>
          <a:lstStyle/>
          <a:p>
            <a:pPr marL="571500" lvl="1" indent="-457200" algn="ctr">
              <a:defRPr/>
            </a:pPr>
            <a:r>
              <a:rPr lang="en-US" sz="1800" dirty="0">
                <a:solidFill>
                  <a:srgbClr val="00AEEF"/>
                </a:solidFill>
                <a:latin typeface="+mj-lt"/>
                <a:ea typeface="+mn-ea"/>
                <a:cs typeface="+mn-cs"/>
              </a:rPr>
              <a:t>Loss of customers and sales</a:t>
            </a:r>
          </a:p>
        </p:txBody>
      </p:sp>
      <p:sp>
        <p:nvSpPr>
          <p:cNvPr id="17" name="Rectangle 16"/>
          <p:cNvSpPr/>
          <p:nvPr/>
        </p:nvSpPr>
        <p:spPr>
          <a:xfrm>
            <a:off x="5588119" y="3429000"/>
            <a:ext cx="1835771" cy="369332"/>
          </a:xfrm>
          <a:prstGeom prst="rect">
            <a:avLst/>
          </a:prstGeom>
        </p:spPr>
        <p:txBody>
          <a:bodyPr wrap="none">
            <a:spAutoFit/>
          </a:bodyPr>
          <a:lstStyle/>
          <a:p>
            <a:pPr marL="571500" lvl="1" indent="-457200">
              <a:defRPr/>
            </a:pPr>
            <a:r>
              <a:rPr lang="en-US" sz="1800" dirty="0">
                <a:solidFill>
                  <a:srgbClr val="00AEEF"/>
                </a:solidFill>
                <a:latin typeface="+mj-lt"/>
                <a:ea typeface="+mn-ea"/>
                <a:cs typeface="+mn-cs"/>
              </a:rPr>
              <a:t>Loss of reputation</a:t>
            </a:r>
          </a:p>
        </p:txBody>
      </p:sp>
      <p:sp>
        <p:nvSpPr>
          <p:cNvPr id="19" name="Rectangle 18"/>
          <p:cNvSpPr/>
          <p:nvPr/>
        </p:nvSpPr>
        <p:spPr>
          <a:xfrm>
            <a:off x="1421525" y="5627688"/>
            <a:ext cx="2467630" cy="369332"/>
          </a:xfrm>
          <a:prstGeom prst="rect">
            <a:avLst/>
          </a:prstGeom>
        </p:spPr>
        <p:txBody>
          <a:bodyPr wrap="none">
            <a:spAutoFit/>
          </a:bodyPr>
          <a:lstStyle/>
          <a:p>
            <a:pPr marL="571500" lvl="1" indent="-457200" algn="ctr">
              <a:defRPr/>
            </a:pPr>
            <a:r>
              <a:rPr lang="en-US" sz="1800" dirty="0">
                <a:solidFill>
                  <a:srgbClr val="00AEEF"/>
                </a:solidFill>
                <a:latin typeface="+mj-lt"/>
                <a:ea typeface="+mn-ea"/>
                <a:cs typeface="+mn-cs"/>
              </a:rPr>
              <a:t>Negative media exposure</a:t>
            </a:r>
          </a:p>
        </p:txBody>
      </p:sp>
      <p:sp>
        <p:nvSpPr>
          <p:cNvPr id="20" name="Rectangle 19"/>
          <p:cNvSpPr/>
          <p:nvPr/>
        </p:nvSpPr>
        <p:spPr>
          <a:xfrm>
            <a:off x="5461713" y="5627688"/>
            <a:ext cx="2088583" cy="369332"/>
          </a:xfrm>
          <a:prstGeom prst="rect">
            <a:avLst/>
          </a:prstGeom>
        </p:spPr>
        <p:txBody>
          <a:bodyPr wrap="none">
            <a:spAutoFit/>
          </a:bodyPr>
          <a:lstStyle/>
          <a:p>
            <a:pPr marL="571500" lvl="1" indent="-457200" algn="ctr">
              <a:defRPr/>
            </a:pPr>
            <a:r>
              <a:rPr lang="en-US" sz="1800" dirty="0">
                <a:solidFill>
                  <a:srgbClr val="00AEEF"/>
                </a:solidFill>
                <a:latin typeface="+mj-lt"/>
                <a:ea typeface="+mn-ea"/>
                <a:cs typeface="+mn-cs"/>
              </a:rPr>
              <a:t>Lowered staff morale</a:t>
            </a:r>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86" name="Text Box 3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2-25</a:t>
            </a:r>
          </a:p>
        </p:txBody>
      </p:sp>
      <p:sp>
        <p:nvSpPr>
          <p:cNvPr id="62487" name="Rectangle 37"/>
          <p:cNvSpPr>
            <a:spLocks noGrp="1" noChangeArrowheads="1"/>
          </p:cNvSpPr>
          <p:nvPr>
            <p:ph type="title"/>
          </p:nvPr>
        </p:nvSpPr>
        <p:spPr>
          <a:xfrm>
            <a:off x="390525" y="158750"/>
            <a:ext cx="8235950" cy="519112"/>
          </a:xfrm>
        </p:spPr>
        <p:txBody>
          <a:bodyPr/>
          <a:lstStyle/>
          <a:p>
            <a:pPr eaLnBrk="1" hangingPunct="1">
              <a:defRPr/>
            </a:pPr>
            <a:r>
              <a:rPr lang="en-US">
                <a:latin typeface="Arial Narrow" charset="0"/>
                <a:cs typeface="+mj-cs"/>
              </a:rPr>
              <a:t>Major Viruses That Cause Foodborne Illness </a:t>
            </a:r>
          </a:p>
        </p:txBody>
      </p:sp>
      <p:graphicFrame>
        <p:nvGraphicFramePr>
          <p:cNvPr id="9" name="Group 3"/>
          <p:cNvGraphicFramePr>
            <a:graphicFrameLocks/>
          </p:cNvGraphicFramePr>
          <p:nvPr>
            <p:extLst>
              <p:ext uri="{D42A27DB-BD31-4B8C-83A1-F6EECF244321}">
                <p14:modId xmlns:p14="http://schemas.microsoft.com/office/powerpoint/2010/main" val="4172134138"/>
              </p:ext>
            </p:extLst>
          </p:nvPr>
        </p:nvGraphicFramePr>
        <p:xfrm>
          <a:off x="396875" y="2728913"/>
          <a:ext cx="8229600" cy="2946558"/>
        </p:xfrm>
        <a:graphic>
          <a:graphicData uri="http://schemas.openxmlformats.org/drawingml/2006/table">
            <a:tbl>
              <a:tblPr/>
              <a:tblGrid>
                <a:gridCol w="3325202"/>
                <a:gridCol w="4904398"/>
              </a:tblGrid>
              <a:tr h="356990">
                <a:tc>
                  <a:txBody>
                    <a:bodyPr/>
                    <a:lstStyle/>
                    <a:p>
                      <a:pPr marL="228600" marR="0" lvl="0" indent="-228600" algn="l" defTabSz="914400" rtl="0" eaLnBrk="1" fontAlgn="base" latinLnBrk="0" hangingPunct="1">
                        <a:lnSpc>
                          <a:spcPct val="50000"/>
                        </a:lnSpc>
                        <a:spcBef>
                          <a:spcPts val="0"/>
                        </a:spcBef>
                        <a:spcAft>
                          <a:spcPct val="0"/>
                        </a:spcAft>
                        <a:buClr>
                          <a:srgbClr val="009DDC"/>
                        </a:buClr>
                        <a:buSzPct val="75000"/>
                        <a:buFont typeface="Wingdings" pitchFamily="2" charset="2"/>
                        <a:buNone/>
                        <a:tabLst/>
                      </a:pPr>
                      <a:r>
                        <a:rPr lang="en-US" sz="2000" b="1" dirty="0" smtClean="0">
                          <a:solidFill>
                            <a:srgbClr val="005CAB"/>
                          </a:solidFill>
                          <a:latin typeface="+mj-lt"/>
                          <a:ea typeface="+mn-ea"/>
                          <a:cs typeface="+mn-cs"/>
                        </a:rPr>
                        <a:t>Food Linked with the Virus</a:t>
                      </a:r>
                    </a:p>
                  </a:txBody>
                  <a:tcPr marT="45730" marB="45730" horzOverflow="overflow">
                    <a:lnL cap="flat">
                      <a:noFill/>
                    </a:lnL>
                    <a:lnR w="12700" cap="flat" cmpd="sng" algn="ctr">
                      <a:solidFill>
                        <a:schemeClr val="bg2"/>
                      </a:solidFill>
                      <a:prstDash val="solid"/>
                      <a:round/>
                      <a:headEnd type="none" w="med" len="med"/>
                      <a:tailEnd type="none" w="med" len="med"/>
                    </a:lnR>
                    <a:lnT cap="flat">
                      <a:noFill/>
                    </a:lnT>
                    <a:lnB w="5715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28600" marR="0" lvl="0" indent="-228600" algn="l" defTabSz="914400" rtl="0" eaLnBrk="1" fontAlgn="base" latinLnBrk="0" hangingPunct="1">
                        <a:lnSpc>
                          <a:spcPct val="50000"/>
                        </a:lnSpc>
                        <a:spcBef>
                          <a:spcPts val="0"/>
                        </a:spcBef>
                        <a:spcAft>
                          <a:spcPct val="0"/>
                        </a:spcAft>
                        <a:buClr>
                          <a:srgbClr val="009DDC"/>
                        </a:buClr>
                        <a:buSzPct val="75000"/>
                        <a:buFont typeface="Wingdings" pitchFamily="2" charset="2"/>
                        <a:buNone/>
                        <a:tabLst/>
                      </a:pPr>
                      <a:r>
                        <a:rPr lang="en-US" sz="2000" b="1" kern="1200" dirty="0" smtClean="0">
                          <a:solidFill>
                            <a:srgbClr val="005CAB"/>
                          </a:solidFill>
                          <a:latin typeface="+mj-lt"/>
                          <a:ea typeface="+mn-ea"/>
                          <a:cs typeface="+mn-cs"/>
                        </a:rPr>
                        <a:t>Prevention Measures</a:t>
                      </a:r>
                    </a:p>
                  </a:txBody>
                  <a:tcPr marT="45730" marB="45730" horzOverflow="overflow">
                    <a:lnL w="12700" cap="flat" cmpd="sng" algn="ctr">
                      <a:solidFill>
                        <a:schemeClr val="bg2"/>
                      </a:solidFill>
                      <a:prstDash val="solid"/>
                      <a:round/>
                      <a:headEnd type="none" w="med" len="med"/>
                      <a:tailEnd type="none" w="med" len="med"/>
                    </a:lnL>
                    <a:lnR cap="flat">
                      <a:noFill/>
                    </a:lnR>
                    <a:lnT cap="flat">
                      <a:noFill/>
                    </a:lnT>
                    <a:lnB w="57150" cap="flat" cmpd="sng" algn="ctr">
                      <a:solidFill>
                        <a:srgbClr val="A4A7A6"/>
                      </a:solidFill>
                      <a:prstDash val="solid"/>
                      <a:round/>
                      <a:headEnd type="none" w="med" len="med"/>
                      <a:tailEnd type="none" w="med" len="med"/>
                    </a:lnB>
                    <a:lnTlToBr>
                      <a:noFill/>
                    </a:lnTlToBr>
                    <a:lnBlToTr>
                      <a:noFill/>
                    </a:lnBlToTr>
                    <a:solidFill>
                      <a:srgbClr val="FFFFFF"/>
                    </a:solidFill>
                  </a:tcPr>
                </a:tc>
              </a:tr>
              <a:tr h="706088">
                <a:tc>
                  <a:txBody>
                    <a:bodyPr/>
                    <a:lstStyle/>
                    <a:p>
                      <a:pPr marL="285750" indent="-285750">
                        <a:buClr>
                          <a:schemeClr val="accent1"/>
                        </a:buClr>
                        <a:buFont typeface="Arial"/>
                        <a:buChar char="•"/>
                      </a:pPr>
                      <a:r>
                        <a:rPr lang="en-US" sz="1800" kern="1200" dirty="0" smtClean="0">
                          <a:solidFill>
                            <a:schemeClr val="tx1"/>
                          </a:solidFill>
                          <a:latin typeface="+mj-lt"/>
                          <a:ea typeface="+mn-ea"/>
                          <a:cs typeface="+mn-cs"/>
                        </a:rPr>
                        <a:t>Ready-to-eat food</a:t>
                      </a:r>
                    </a:p>
                    <a:p>
                      <a:pPr marL="285750" indent="-285750">
                        <a:buClr>
                          <a:schemeClr val="accent1"/>
                        </a:buClr>
                        <a:buFont typeface="Arial"/>
                        <a:buChar char="•"/>
                      </a:pPr>
                      <a:r>
                        <a:rPr lang="en-US" sz="1800" kern="1200" dirty="0" smtClean="0">
                          <a:solidFill>
                            <a:schemeClr val="tx1"/>
                          </a:solidFill>
                          <a:latin typeface="+mj-lt"/>
                          <a:ea typeface="+mn-ea"/>
                          <a:cs typeface="+mn-cs"/>
                        </a:rPr>
                        <a:t>Shellfish from contaminated water</a:t>
                      </a:r>
                      <a:endParaRPr lang="en-US" sz="1800" kern="1200" dirty="0" smtClean="0">
                        <a:solidFill>
                          <a:srgbClr val="231F20"/>
                        </a:solidFill>
                        <a:latin typeface="+mj-lt"/>
                        <a:ea typeface="+mn-ea"/>
                        <a:cs typeface="+mn-cs"/>
                      </a:endParaRPr>
                    </a:p>
                  </a:txBody>
                  <a:tcPr marT="45730" marB="45730" horzOverflow="overflow">
                    <a:lnL cap="flat">
                      <a:noFill/>
                    </a:lnL>
                    <a:lnR w="12700" cap="flat" cmpd="sng" algn="ctr">
                      <a:solidFill>
                        <a:schemeClr val="bg2"/>
                      </a:solidFill>
                      <a:prstDash val="solid"/>
                      <a:round/>
                      <a:headEnd type="none" w="med" len="med"/>
                      <a:tailEnd type="none" w="med" len="med"/>
                    </a:lnR>
                    <a:lnT w="5715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85750" indent="-285750">
                        <a:buClr>
                          <a:schemeClr val="accent1"/>
                        </a:buClr>
                        <a:buFont typeface="Arial"/>
                        <a:buChar char="•"/>
                      </a:pPr>
                      <a:r>
                        <a:rPr lang="en-US" sz="1800" kern="1200" dirty="0" smtClean="0">
                          <a:solidFill>
                            <a:schemeClr val="tx1"/>
                          </a:solidFill>
                          <a:latin typeface="+mj-lt"/>
                          <a:ea typeface="+mn-ea"/>
                          <a:cs typeface="+mn-cs"/>
                        </a:rPr>
                        <a:t>Exclude staff who have been diagnosed with </a:t>
                      </a:r>
                      <a:r>
                        <a:rPr lang="en-US" sz="1800" kern="1200" dirty="0" err="1" smtClean="0">
                          <a:solidFill>
                            <a:schemeClr val="tx1"/>
                          </a:solidFill>
                          <a:latin typeface="+mj-lt"/>
                          <a:ea typeface="+mn-ea"/>
                          <a:cs typeface="+mn-cs"/>
                        </a:rPr>
                        <a:t>Norovirus</a:t>
                      </a:r>
                      <a:r>
                        <a:rPr lang="en-US" sz="1800" kern="1200" dirty="0" smtClean="0">
                          <a:solidFill>
                            <a:schemeClr val="tx1"/>
                          </a:solidFill>
                          <a:latin typeface="+mj-lt"/>
                          <a:ea typeface="+mn-ea"/>
                          <a:cs typeface="+mn-cs"/>
                        </a:rPr>
                        <a:t> from the operation.</a:t>
                      </a:r>
                      <a:endParaRPr lang="en-US" dirty="0">
                        <a:latin typeface="+mj-lt"/>
                      </a:endParaRPr>
                    </a:p>
                  </a:txBody>
                  <a:tcPr marT="45730" marB="45730" horzOverflow="overflow">
                    <a:lnL w="12700" cap="flat" cmpd="sng" algn="ctr">
                      <a:solidFill>
                        <a:schemeClr val="bg2"/>
                      </a:solidFill>
                      <a:prstDash val="solid"/>
                      <a:round/>
                      <a:headEnd type="none" w="med" len="med"/>
                      <a:tailEnd type="none" w="med" len="med"/>
                    </a:lnL>
                    <a:lnR cap="flat">
                      <a:noFill/>
                    </a:lnR>
                    <a:lnT w="5715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414460">
                <a:tc>
                  <a:txBody>
                    <a:bodyPr/>
                    <a:lstStyle/>
                    <a:p>
                      <a:pPr marL="285750" marR="0" lvl="0" indent="-285750" algn="l" defTabSz="914400" rtl="0" eaLnBrk="1" fontAlgn="base" latinLnBrk="0" hangingPunct="1">
                        <a:lnSpc>
                          <a:spcPct val="100000"/>
                        </a:lnSpc>
                        <a:spcBef>
                          <a:spcPts val="0"/>
                        </a:spcBef>
                        <a:spcAft>
                          <a:spcPct val="0"/>
                        </a:spcAft>
                        <a:buClr>
                          <a:schemeClr val="accent1"/>
                        </a:buClr>
                        <a:buSzPct val="100000"/>
                        <a:buFont typeface="Arial"/>
                        <a:buChar char="•"/>
                        <a:tabLst/>
                      </a:pPr>
                      <a:endParaRPr kumimoji="0" lang="en-US" sz="1800" b="0" i="0" u="none" strike="noStrike" cap="none" normalizeH="0" baseline="0" dirty="0" smtClean="0">
                        <a:ln>
                          <a:noFill/>
                        </a:ln>
                        <a:solidFill>
                          <a:schemeClr val="tx1"/>
                        </a:solidFill>
                        <a:effectLst/>
                        <a:latin typeface="+mj-lt"/>
                      </a:endParaRPr>
                    </a:p>
                  </a:txBody>
                  <a:tcPr marT="45730" marB="45730" horzOverflow="overflow">
                    <a:lnL cap="flat">
                      <a:noFill/>
                    </a:lnL>
                    <a:lnR w="12700" cap="flat" cmpd="sng" algn="ctr">
                      <a:solidFill>
                        <a:schemeClr val="bg2"/>
                      </a:solid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85750" indent="-285750">
                        <a:buClr>
                          <a:schemeClr val="accent1"/>
                        </a:buClr>
                        <a:buFont typeface="Arial"/>
                        <a:buChar char="•"/>
                      </a:pPr>
                      <a:r>
                        <a:rPr lang="en-US" sz="1800" kern="1200" dirty="0" smtClean="0">
                          <a:solidFill>
                            <a:schemeClr val="tx1"/>
                          </a:solidFill>
                          <a:latin typeface="+mj-lt"/>
                          <a:ea typeface="+mn-ea"/>
                          <a:cs typeface="+mn-cs"/>
                        </a:rPr>
                        <a:t>Exclude staff who have diarrhea and vomiting from the operation.</a:t>
                      </a:r>
                      <a:endParaRPr lang="en-US" dirty="0">
                        <a:latin typeface="+mj-lt"/>
                      </a:endParaRPr>
                    </a:p>
                  </a:txBody>
                  <a:tcPr marT="45730" marB="45730" horzOverflow="overflow">
                    <a:lnL w="12700" cap="flat" cmpd="sng" algn="ctr">
                      <a:solidFill>
                        <a:schemeClr val="bg2"/>
                      </a:solidFill>
                      <a:prstDash val="solid"/>
                      <a:round/>
                      <a:headEnd type="none" w="med" len="med"/>
                      <a:tailEnd type="none" w="med" len="med"/>
                    </a:lnL>
                    <a:lnR cap="flat">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414460">
                <a:tc>
                  <a:txBody>
                    <a:bodyPr/>
                    <a:lstStyle/>
                    <a:p>
                      <a:pPr marL="285750" marR="0" lvl="0" indent="-285750" algn="l" defTabSz="914400" rtl="0" eaLnBrk="1" fontAlgn="base" latinLnBrk="0" hangingPunct="1">
                        <a:lnSpc>
                          <a:spcPct val="100000"/>
                        </a:lnSpc>
                        <a:spcBef>
                          <a:spcPts val="0"/>
                        </a:spcBef>
                        <a:spcAft>
                          <a:spcPct val="0"/>
                        </a:spcAft>
                        <a:buClr>
                          <a:schemeClr val="accent1"/>
                        </a:buClr>
                        <a:buSzPct val="75000"/>
                        <a:buFont typeface="Arial"/>
                        <a:buChar char="•"/>
                        <a:tabLst/>
                      </a:pPr>
                      <a:endParaRPr kumimoji="0" lang="en-US" sz="1800" b="0" i="0" u="none" strike="noStrike" cap="none" normalizeH="0" baseline="0" dirty="0" smtClean="0">
                        <a:ln>
                          <a:noFill/>
                        </a:ln>
                        <a:solidFill>
                          <a:schemeClr val="tx1"/>
                        </a:solidFill>
                        <a:effectLst/>
                        <a:latin typeface="+mj-lt"/>
                      </a:endParaRPr>
                    </a:p>
                  </a:txBody>
                  <a:tcPr marT="45730" marB="45730" horzOverflow="overflow">
                    <a:lnL cap="flat">
                      <a:noFill/>
                    </a:lnL>
                    <a:lnR w="12700" cap="flat" cmpd="sng" algn="ctr">
                      <a:solidFill>
                        <a:schemeClr val="bg2"/>
                      </a:solid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85750" marR="0" lvl="0" indent="-285750" algn="l" defTabSz="914400" rtl="0" eaLnBrk="1" fontAlgn="base" latinLnBrk="0" hangingPunct="1">
                        <a:lnSpc>
                          <a:spcPct val="100000"/>
                        </a:lnSpc>
                        <a:spcBef>
                          <a:spcPts val="0"/>
                        </a:spcBef>
                        <a:spcAft>
                          <a:spcPct val="0"/>
                        </a:spcAft>
                        <a:buClr>
                          <a:schemeClr val="accent1"/>
                        </a:buClr>
                        <a:buSzPct val="100000"/>
                        <a:buFont typeface="Arial"/>
                        <a:buChar char="•"/>
                        <a:tabLst/>
                      </a:pPr>
                      <a:r>
                        <a:rPr lang="en-US" sz="1800" kern="1200" dirty="0" smtClean="0">
                          <a:solidFill>
                            <a:schemeClr val="tx1"/>
                          </a:solidFill>
                          <a:latin typeface="+mj-lt"/>
                          <a:ea typeface="+mn-ea"/>
                          <a:cs typeface="+mn-cs"/>
                        </a:rPr>
                        <a:t>Wash hands.</a:t>
                      </a:r>
                      <a:endParaRPr lang="en-US" sz="1800" kern="1200" dirty="0" smtClean="0">
                        <a:solidFill>
                          <a:srgbClr val="231F20"/>
                        </a:solidFill>
                        <a:latin typeface="+mj-lt"/>
                        <a:ea typeface="+mn-ea"/>
                        <a:cs typeface="+mn-cs"/>
                      </a:endParaRPr>
                    </a:p>
                  </a:txBody>
                  <a:tcPr marT="45730" marB="45730" horzOverflow="overflow">
                    <a:lnL w="12700" cap="flat" cmpd="sng" algn="ctr">
                      <a:solidFill>
                        <a:schemeClr val="bg2"/>
                      </a:solidFill>
                      <a:prstDash val="solid"/>
                      <a:round/>
                      <a:headEnd type="none" w="med" len="med"/>
                      <a:tailEnd type="none" w="med" len="med"/>
                    </a:lnL>
                    <a:lnR cap="flat">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414460">
                <a:tc>
                  <a:txBody>
                    <a:bodyPr/>
                    <a:lstStyle/>
                    <a:p>
                      <a:pPr marL="285750" marR="0" lvl="0" indent="-285750" algn="l" defTabSz="914400" rtl="0" eaLnBrk="1" fontAlgn="base" latinLnBrk="0" hangingPunct="1">
                        <a:lnSpc>
                          <a:spcPct val="100000"/>
                        </a:lnSpc>
                        <a:spcBef>
                          <a:spcPts val="0"/>
                        </a:spcBef>
                        <a:spcAft>
                          <a:spcPct val="0"/>
                        </a:spcAft>
                        <a:buClr>
                          <a:schemeClr val="accent1"/>
                        </a:buClr>
                        <a:buSzPct val="75000"/>
                        <a:buFont typeface="Arial"/>
                        <a:buChar char="•"/>
                        <a:tabLst/>
                      </a:pPr>
                      <a:endParaRPr kumimoji="0" lang="en-US" sz="1800" b="0" i="0" u="none" strike="noStrike" cap="none" normalizeH="0" baseline="0" dirty="0" smtClean="0">
                        <a:ln>
                          <a:noFill/>
                        </a:ln>
                        <a:solidFill>
                          <a:schemeClr val="tx1"/>
                        </a:solidFill>
                        <a:effectLst/>
                        <a:latin typeface="+mj-lt"/>
                      </a:endParaRPr>
                    </a:p>
                  </a:txBody>
                  <a:tcPr marT="45730" marB="45730" horzOverflow="overflow">
                    <a:lnL cap="flat">
                      <a:noFill/>
                    </a:lnL>
                    <a:lnR w="12700" cap="flat" cmpd="sng" algn="ctr">
                      <a:solidFill>
                        <a:schemeClr val="bg2"/>
                      </a:solid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85750" marR="0" lvl="0" indent="-285750" algn="l" defTabSz="914400" rtl="0" eaLnBrk="1" fontAlgn="base" latinLnBrk="0" hangingPunct="1">
                        <a:lnSpc>
                          <a:spcPct val="100000"/>
                        </a:lnSpc>
                        <a:spcBef>
                          <a:spcPts val="0"/>
                        </a:spcBef>
                        <a:spcAft>
                          <a:spcPct val="0"/>
                        </a:spcAft>
                        <a:buClr>
                          <a:schemeClr val="accent1"/>
                        </a:buClr>
                        <a:buSzPct val="100000"/>
                        <a:buFont typeface="Arial"/>
                        <a:buChar char="•"/>
                        <a:tabLst/>
                      </a:pPr>
                      <a:r>
                        <a:rPr lang="en-US" sz="1800" kern="1200" dirty="0" smtClean="0">
                          <a:solidFill>
                            <a:schemeClr val="tx1"/>
                          </a:solidFill>
                          <a:latin typeface="+mj-lt"/>
                          <a:ea typeface="+mn-ea"/>
                          <a:cs typeface="+mn-cs"/>
                        </a:rPr>
                        <a:t>Avoid bare-hand contact with ready-to-eat food</a:t>
                      </a:r>
                      <a:endParaRPr lang="en-US" sz="1800" kern="1200" dirty="0" smtClean="0">
                        <a:solidFill>
                          <a:srgbClr val="231F20"/>
                        </a:solidFill>
                        <a:latin typeface="+mj-lt"/>
                        <a:ea typeface="+mn-ea"/>
                        <a:cs typeface="+mn-cs"/>
                      </a:endParaRPr>
                    </a:p>
                  </a:txBody>
                  <a:tcPr marT="45730" marB="45730" horzOverflow="overflow">
                    <a:lnL w="12700" cap="flat" cmpd="sng" algn="ctr">
                      <a:solidFill>
                        <a:schemeClr val="bg2"/>
                      </a:solidFill>
                      <a:prstDash val="solid"/>
                      <a:round/>
                      <a:headEnd type="none" w="med" len="med"/>
                      <a:tailEnd type="none" w="med" len="med"/>
                    </a:lnL>
                    <a:lnR cap="flat">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414460">
                <a:tc>
                  <a:txBody>
                    <a:bodyPr/>
                    <a:lstStyle/>
                    <a:p>
                      <a:pPr marL="285750" marR="0" lvl="0" indent="-285750" algn="l" defTabSz="914400" rtl="0" eaLnBrk="1" fontAlgn="base" latinLnBrk="0" hangingPunct="1">
                        <a:lnSpc>
                          <a:spcPct val="100000"/>
                        </a:lnSpc>
                        <a:spcBef>
                          <a:spcPts val="0"/>
                        </a:spcBef>
                        <a:spcAft>
                          <a:spcPct val="0"/>
                        </a:spcAft>
                        <a:buClr>
                          <a:schemeClr val="accent1"/>
                        </a:buClr>
                        <a:buSzPct val="75000"/>
                        <a:buFont typeface="Arial"/>
                        <a:buChar char="•"/>
                        <a:tabLst/>
                      </a:pPr>
                      <a:endParaRPr kumimoji="0" lang="en-US" sz="1800" b="0" i="0" u="none" strike="noStrike" cap="none" normalizeH="0" baseline="0" dirty="0" smtClean="0">
                        <a:ln>
                          <a:noFill/>
                        </a:ln>
                        <a:solidFill>
                          <a:schemeClr val="tx1"/>
                        </a:solidFill>
                        <a:effectLst/>
                        <a:latin typeface="+mj-lt"/>
                      </a:endParaRPr>
                    </a:p>
                  </a:txBody>
                  <a:tcPr marT="45730" marB="45730" horzOverflow="overflow">
                    <a:lnL cap="flat">
                      <a:noFill/>
                    </a:lnL>
                    <a:lnR w="12700" cap="flat" cmpd="sng" algn="ctr">
                      <a:solidFill>
                        <a:schemeClr val="bg2"/>
                      </a:solid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85750" marR="0" lvl="0" indent="-285750" algn="l" defTabSz="914400" rtl="0" eaLnBrk="1" fontAlgn="base" latinLnBrk="0" hangingPunct="1">
                        <a:lnSpc>
                          <a:spcPct val="100000"/>
                        </a:lnSpc>
                        <a:spcBef>
                          <a:spcPts val="0"/>
                        </a:spcBef>
                        <a:spcAft>
                          <a:spcPct val="0"/>
                        </a:spcAft>
                        <a:buClr>
                          <a:schemeClr val="accent1"/>
                        </a:buClr>
                        <a:buSzPct val="100000"/>
                        <a:buFont typeface="Arial"/>
                        <a:buChar char="•"/>
                        <a:tabLst/>
                      </a:pPr>
                      <a:r>
                        <a:rPr lang="en-US" sz="1800" kern="1200" spc="-20" dirty="0" smtClean="0">
                          <a:solidFill>
                            <a:schemeClr val="tx1"/>
                          </a:solidFill>
                          <a:latin typeface="+mj-lt"/>
                          <a:ea typeface="+mn-ea"/>
                          <a:cs typeface="+mn-cs"/>
                        </a:rPr>
                        <a:t>Purchase shellfish from approved, reputable</a:t>
                      </a:r>
                      <a:r>
                        <a:rPr lang="en-US" sz="1800" kern="1200" spc="-20" baseline="0" dirty="0" smtClean="0">
                          <a:solidFill>
                            <a:schemeClr val="tx1"/>
                          </a:solidFill>
                          <a:latin typeface="+mj-lt"/>
                          <a:ea typeface="+mn-ea"/>
                          <a:cs typeface="+mn-cs"/>
                        </a:rPr>
                        <a:t> </a:t>
                      </a:r>
                      <a:r>
                        <a:rPr lang="en-US" sz="1800" kern="1200" spc="-20" dirty="0" smtClean="0">
                          <a:solidFill>
                            <a:schemeClr val="tx1"/>
                          </a:solidFill>
                          <a:latin typeface="+mj-lt"/>
                          <a:ea typeface="+mn-ea"/>
                          <a:cs typeface="+mn-cs"/>
                        </a:rPr>
                        <a:t>suppliers.</a:t>
                      </a:r>
                      <a:endParaRPr lang="en-US" sz="1800" kern="1200" spc="-20" dirty="0" smtClean="0">
                        <a:solidFill>
                          <a:srgbClr val="231F20"/>
                        </a:solidFill>
                        <a:latin typeface="+mj-lt"/>
                        <a:ea typeface="+mn-ea"/>
                        <a:cs typeface="+mn-cs"/>
                      </a:endParaRPr>
                    </a:p>
                  </a:txBody>
                  <a:tcPr marT="45730" marB="45730" horzOverflow="overflow">
                    <a:lnL w="12700" cap="flat" cmpd="sng" algn="ctr">
                      <a:solidFill>
                        <a:schemeClr val="bg2"/>
                      </a:solidFill>
                      <a:prstDash val="solid"/>
                      <a:round/>
                      <a:headEnd type="none" w="med" len="med"/>
                      <a:tailEnd type="none" w="med" len="med"/>
                    </a:lnL>
                    <a:lnR cap="flat">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bl>
          </a:graphicData>
        </a:graphic>
      </p:graphicFrame>
      <p:sp>
        <p:nvSpPr>
          <p:cNvPr id="10" name="Rectangle 3"/>
          <p:cNvSpPr>
            <a:spLocks noChangeArrowheads="1"/>
          </p:cNvSpPr>
          <p:nvPr/>
        </p:nvSpPr>
        <p:spPr bwMode="auto">
          <a:xfrm>
            <a:off x="2057400" y="1143000"/>
            <a:ext cx="65690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tabLst>
                <a:tab pos="1025525" algn="l"/>
              </a:tabLst>
            </a:pPr>
            <a:r>
              <a:rPr lang="en-US" sz="2000" dirty="0" smtClean="0">
                <a:solidFill>
                  <a:schemeClr val="tx1"/>
                </a:solidFill>
              </a:rPr>
              <a:t>Virus</a:t>
            </a:r>
            <a:r>
              <a:rPr lang="en-US" sz="2000" b="0" dirty="0" smtClean="0">
                <a:solidFill>
                  <a:schemeClr val="tx1"/>
                </a:solidFill>
              </a:rPr>
              <a:t>:	</a:t>
            </a:r>
            <a:r>
              <a:rPr lang="en-US" sz="2000" b="0" i="1" dirty="0" err="1">
                <a:solidFill>
                  <a:schemeClr val="tx1"/>
                </a:solidFill>
              </a:rPr>
              <a:t>Norovirus</a:t>
            </a:r>
            <a:r>
              <a:rPr lang="en-US" sz="2000" b="0" dirty="0">
                <a:solidFill>
                  <a:schemeClr val="tx1"/>
                </a:solidFill>
              </a:rPr>
              <a:t> </a:t>
            </a:r>
            <a:r>
              <a:rPr lang="en-US" sz="2000" b="0" i="1" dirty="0">
                <a:solidFill>
                  <a:schemeClr val="tx1"/>
                </a:solidFill>
              </a:rPr>
              <a:t>(NOR-o-VI-</a:t>
            </a:r>
            <a:r>
              <a:rPr lang="en-US" sz="2000" b="0" i="1" dirty="0" err="1">
                <a:solidFill>
                  <a:schemeClr val="tx1"/>
                </a:solidFill>
              </a:rPr>
              <a:t>rus</a:t>
            </a:r>
            <a:r>
              <a:rPr lang="en-US" sz="2000" b="0" i="1" dirty="0">
                <a:solidFill>
                  <a:schemeClr val="tx1"/>
                </a:solidFill>
              </a:rPr>
              <a:t>)</a:t>
            </a:r>
            <a:endParaRPr lang="en-US" sz="2000" b="0" i="1" dirty="0" smtClean="0">
              <a:solidFill>
                <a:schemeClr val="tx1"/>
              </a:solidFill>
            </a:endParaRPr>
          </a:p>
          <a:p>
            <a:pPr>
              <a:tabLst>
                <a:tab pos="1025525" algn="l"/>
              </a:tabLst>
            </a:pPr>
            <a:r>
              <a:rPr lang="en-US" sz="2000" dirty="0" smtClean="0">
                <a:solidFill>
                  <a:schemeClr val="tx1"/>
                </a:solidFill>
              </a:rPr>
              <a:t>Source</a:t>
            </a:r>
            <a:r>
              <a:rPr lang="en-US" sz="2000" b="0" dirty="0" smtClean="0">
                <a:solidFill>
                  <a:schemeClr val="tx1"/>
                </a:solidFill>
              </a:rPr>
              <a:t>:	Human </a:t>
            </a:r>
            <a:r>
              <a:rPr lang="en-US" sz="2000" b="0" dirty="0">
                <a:solidFill>
                  <a:schemeClr val="tx1"/>
                </a:solidFill>
              </a:rPr>
              <a:t>feces</a:t>
            </a:r>
            <a:endParaRPr lang="en-US" sz="2000" b="0" i="1" dirty="0">
              <a:solidFill>
                <a:schemeClr val="tx1"/>
              </a:solidFill>
            </a:endParaRPr>
          </a:p>
        </p:txBody>
      </p:sp>
      <p:pic>
        <p:nvPicPr>
          <p:cNvPr id="7" name="Picture 6" descr="6e_c02_2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4175" y="1243013"/>
            <a:ext cx="1484313" cy="80962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390525" y="158750"/>
            <a:ext cx="8307388" cy="519112"/>
          </a:xfrm>
        </p:spPr>
        <p:txBody>
          <a:bodyPr/>
          <a:lstStyle/>
          <a:p>
            <a:pPr eaLnBrk="1" hangingPunct="1">
              <a:defRPr/>
            </a:pPr>
            <a:r>
              <a:rPr lang="en-US" dirty="0" smtClean="0">
                <a:latin typeface="Arial Narrow" charset="0"/>
                <a:cs typeface="+mj-cs"/>
              </a:rPr>
              <a:t>Parasites: </a:t>
            </a:r>
            <a:r>
              <a:rPr lang="en-US" dirty="0">
                <a:latin typeface="Arial Narrow" charset="0"/>
                <a:cs typeface="+mj-cs"/>
              </a:rPr>
              <a:t>Basic characteristics </a:t>
            </a:r>
          </a:p>
        </p:txBody>
      </p:sp>
      <p:sp>
        <p:nvSpPr>
          <p:cNvPr id="27651" name="Rectangle 3"/>
          <p:cNvSpPr>
            <a:spLocks noGrp="1" noChangeArrowheads="1"/>
          </p:cNvSpPr>
          <p:nvPr>
            <p:ph type="body" idx="1"/>
          </p:nvPr>
        </p:nvSpPr>
        <p:spPr>
          <a:xfrm>
            <a:off x="390525" y="1143000"/>
            <a:ext cx="5410200" cy="3789362"/>
          </a:xfrm>
        </p:spPr>
        <p:txBody>
          <a:bodyPr/>
          <a:lstStyle/>
          <a:p>
            <a:pPr marL="0" indent="0" eaLnBrk="1" hangingPunct="1">
              <a:buFont typeface="Wingdings" pitchFamily="2" charset="2"/>
              <a:buNone/>
              <a:defRPr/>
            </a:pPr>
            <a:r>
              <a:rPr lang="en-US" dirty="0" smtClean="0">
                <a:ea typeface="+mn-ea"/>
                <a:cs typeface="+mn-cs"/>
              </a:rPr>
              <a:t>Location</a:t>
            </a:r>
          </a:p>
          <a:p>
            <a:pPr marL="347472" lvl="1" indent="-347472" eaLnBrk="1" hangingPunct="1">
              <a:lnSpc>
                <a:spcPct val="100000"/>
              </a:lnSpc>
              <a:spcBef>
                <a:spcPts val="900"/>
              </a:spcBef>
              <a:buFont typeface="Wingdings" pitchFamily="2" charset="2"/>
              <a:buChar char="l"/>
              <a:defRPr/>
            </a:pPr>
            <a:r>
              <a:rPr lang="en-US" dirty="0" smtClean="0"/>
              <a:t>Require a host to live and reproduce</a:t>
            </a:r>
          </a:p>
          <a:p>
            <a:pPr marL="0" indent="0" eaLnBrk="1" hangingPunct="1">
              <a:buFont typeface="Wingdings" pitchFamily="2" charset="2"/>
              <a:buNone/>
              <a:defRPr/>
            </a:pPr>
            <a:r>
              <a:rPr lang="en-US" dirty="0" smtClean="0">
                <a:ea typeface="+mn-ea"/>
                <a:cs typeface="+mn-cs"/>
              </a:rPr>
              <a:t>Source</a:t>
            </a:r>
          </a:p>
          <a:p>
            <a:pPr marL="347472" lvl="1" indent="-347472" eaLnBrk="1" hangingPunct="1">
              <a:lnSpc>
                <a:spcPct val="100000"/>
              </a:lnSpc>
              <a:spcBef>
                <a:spcPts val="900"/>
              </a:spcBef>
              <a:buFont typeface="Wingdings" pitchFamily="2" charset="2"/>
              <a:buChar char="l"/>
              <a:defRPr/>
            </a:pPr>
            <a:r>
              <a:rPr lang="en-US" dirty="0" smtClean="0"/>
              <a:t>Seafood, wild game, and food processed with contaminated water, such as produce</a:t>
            </a:r>
          </a:p>
          <a:p>
            <a:pPr marL="114300" lvl="1" indent="0" eaLnBrk="1" hangingPunct="1">
              <a:buFont typeface="Wingdings" pitchFamily="2" charset="2"/>
              <a:buNone/>
              <a:defRPr/>
            </a:pPr>
            <a:endParaRPr lang="en-US" dirty="0" smtClean="0"/>
          </a:p>
          <a:p>
            <a:pPr marL="571500" lvl="1" indent="-457200" eaLnBrk="1" hangingPunct="1">
              <a:buFont typeface="Wingdings" pitchFamily="2" charset="2"/>
              <a:buNone/>
              <a:defRPr/>
            </a:pPr>
            <a:endParaRPr lang="en-US" dirty="0" smtClean="0"/>
          </a:p>
        </p:txBody>
      </p:sp>
      <p:sp>
        <p:nvSpPr>
          <p:cNvPr id="63493"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2-26</a:t>
            </a:r>
          </a:p>
        </p:txBody>
      </p:sp>
      <p:pic>
        <p:nvPicPr>
          <p:cNvPr id="7" name="Picture 6" descr="6e_c02_06C.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3355" y="1243013"/>
            <a:ext cx="2103120" cy="210312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390525" y="158750"/>
            <a:ext cx="8235950" cy="519112"/>
          </a:xfrm>
        </p:spPr>
        <p:txBody>
          <a:bodyPr/>
          <a:lstStyle/>
          <a:p>
            <a:pPr eaLnBrk="1" hangingPunct="1">
              <a:defRPr/>
            </a:pPr>
            <a:r>
              <a:rPr lang="en-US" dirty="0" smtClean="0">
                <a:latin typeface="Arial Narrow" charset="0"/>
                <a:cs typeface="+mj-cs"/>
              </a:rPr>
              <a:t>Parasites: </a:t>
            </a:r>
            <a:r>
              <a:rPr lang="en-US" dirty="0">
                <a:latin typeface="Arial Narrow" charset="0"/>
                <a:cs typeface="+mj-cs"/>
              </a:rPr>
              <a:t>Basic characteristics </a:t>
            </a:r>
          </a:p>
        </p:txBody>
      </p:sp>
      <p:sp>
        <p:nvSpPr>
          <p:cNvPr id="64515" name="Rectangle 3"/>
          <p:cNvSpPr>
            <a:spLocks noGrp="1" noChangeArrowheads="1"/>
          </p:cNvSpPr>
          <p:nvPr>
            <p:ph type="body" idx="1"/>
          </p:nvPr>
        </p:nvSpPr>
        <p:spPr>
          <a:xfrm>
            <a:off x="390525" y="1143000"/>
            <a:ext cx="4114800" cy="3789362"/>
          </a:xfrm>
        </p:spPr>
        <p:txBody>
          <a:bodyPr/>
          <a:lstStyle/>
          <a:p>
            <a:pPr marL="0" indent="0" eaLnBrk="1" hangingPunct="1">
              <a:defRPr/>
            </a:pPr>
            <a:r>
              <a:rPr lang="en-US" dirty="0">
                <a:latin typeface="Arial Narrow" charset="0"/>
                <a:cs typeface="+mn-cs"/>
              </a:rPr>
              <a:t>Prevention</a:t>
            </a:r>
          </a:p>
          <a:p>
            <a:pPr marL="347472" lvl="1" indent="-347472" eaLnBrk="1" hangingPunct="1">
              <a:lnSpc>
                <a:spcPct val="100000"/>
              </a:lnSpc>
              <a:spcBef>
                <a:spcPts val="900"/>
              </a:spcBef>
              <a:defRPr/>
            </a:pPr>
            <a:r>
              <a:rPr lang="en-US" dirty="0">
                <a:latin typeface="Arial Narrow" charset="0"/>
              </a:rPr>
              <a:t>Purchase food from approved, reputable suppliers</a:t>
            </a:r>
          </a:p>
          <a:p>
            <a:pPr marL="347472" lvl="1" indent="-347472" eaLnBrk="1" hangingPunct="1">
              <a:lnSpc>
                <a:spcPct val="100000"/>
              </a:lnSpc>
              <a:spcBef>
                <a:spcPts val="900"/>
              </a:spcBef>
              <a:defRPr/>
            </a:pPr>
            <a:r>
              <a:rPr lang="en-US" dirty="0">
                <a:latin typeface="Arial Narrow" charset="0"/>
              </a:rPr>
              <a:t>Cook food to required minimum internal temperatures</a:t>
            </a:r>
          </a:p>
          <a:p>
            <a:pPr marL="347472" lvl="1" indent="-347472" eaLnBrk="1" hangingPunct="1">
              <a:lnSpc>
                <a:spcPct val="100000"/>
              </a:lnSpc>
              <a:spcBef>
                <a:spcPts val="900"/>
              </a:spcBef>
              <a:defRPr/>
            </a:pPr>
            <a:r>
              <a:rPr lang="en-US" dirty="0">
                <a:latin typeface="Arial Narrow" charset="0"/>
              </a:rPr>
              <a:t>Fish that will be served raw or undercooked, must be frozen correctly by the manufacturer</a:t>
            </a:r>
          </a:p>
          <a:p>
            <a:pPr marL="571500" lvl="1" indent="-457200" eaLnBrk="1" hangingPunct="1">
              <a:defRPr/>
            </a:pPr>
            <a:endParaRPr lang="en-US" dirty="0">
              <a:latin typeface="Arial Narrow" charset="0"/>
            </a:endParaRPr>
          </a:p>
          <a:p>
            <a:pPr marL="571500" lvl="1" indent="-457200" eaLnBrk="1" hangingPunct="1">
              <a:defRPr/>
            </a:pPr>
            <a:endParaRPr lang="en-US" dirty="0">
              <a:latin typeface="Arial Narrow" charset="0"/>
            </a:endParaRPr>
          </a:p>
          <a:p>
            <a:pPr marL="571500" lvl="1" indent="-457200" eaLnBrk="1" hangingPunct="1">
              <a:defRPr/>
            </a:pPr>
            <a:endParaRPr lang="en-US" dirty="0">
              <a:latin typeface="Arial Narrow" charset="0"/>
            </a:endParaRPr>
          </a:p>
          <a:p>
            <a:pPr marL="571500" lvl="1" indent="-457200" eaLnBrk="1" hangingPunct="1">
              <a:defRPr/>
            </a:pPr>
            <a:endParaRPr lang="en-US" dirty="0">
              <a:latin typeface="Arial Narrow" charset="0"/>
            </a:endParaRPr>
          </a:p>
          <a:p>
            <a:pPr marL="571500" lvl="1" indent="-457200" eaLnBrk="1" hangingPunct="1">
              <a:buFont typeface="Wingdings" charset="0"/>
              <a:buNone/>
              <a:defRPr/>
            </a:pPr>
            <a:endParaRPr lang="en-US" dirty="0">
              <a:latin typeface="Arial Narrow" charset="0"/>
            </a:endParaRPr>
          </a:p>
        </p:txBody>
      </p:sp>
      <p:sp>
        <p:nvSpPr>
          <p:cNvPr id="64516"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2-27</a:t>
            </a:r>
          </a:p>
        </p:txBody>
      </p:sp>
      <p:pic>
        <p:nvPicPr>
          <p:cNvPr id="2" name="Picture 1" descr="6e_c02_06C.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3355" y="1243013"/>
            <a:ext cx="2103120" cy="210312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Grp="1" noChangeArrowheads="1"/>
          </p:cNvSpPr>
          <p:nvPr>
            <p:ph type="body" idx="1"/>
          </p:nvPr>
        </p:nvSpPr>
        <p:spPr>
          <a:xfrm>
            <a:off x="390524" y="1143000"/>
            <a:ext cx="4426803" cy="3789362"/>
          </a:xfrm>
        </p:spPr>
        <p:txBody>
          <a:bodyPr/>
          <a:lstStyle/>
          <a:p>
            <a:pPr eaLnBrk="1" hangingPunct="1">
              <a:defRPr/>
            </a:pPr>
            <a:r>
              <a:rPr lang="en-US" dirty="0">
                <a:latin typeface="Arial Narrow" charset="0"/>
                <a:cs typeface="+mn-cs"/>
              </a:rPr>
              <a:t>Yeasts, molds, and mushrooms</a:t>
            </a:r>
          </a:p>
          <a:p>
            <a:pPr marL="347472" lvl="1" indent="-347472" eaLnBrk="1" hangingPunct="1">
              <a:lnSpc>
                <a:spcPct val="100000"/>
              </a:lnSpc>
              <a:spcBef>
                <a:spcPts val="900"/>
              </a:spcBef>
              <a:defRPr/>
            </a:pPr>
            <a:r>
              <a:rPr lang="en-US" dirty="0">
                <a:latin typeface="Arial Narrow" charset="0"/>
              </a:rPr>
              <a:t>Some molds and mushrooms </a:t>
            </a:r>
            <a:r>
              <a:rPr lang="en-US" dirty="0" smtClean="0">
                <a:latin typeface="Arial Narrow" charset="0"/>
              </a:rPr>
              <a:t/>
            </a:r>
            <a:br>
              <a:rPr lang="en-US" dirty="0" smtClean="0">
                <a:latin typeface="Arial Narrow" charset="0"/>
              </a:rPr>
            </a:br>
            <a:r>
              <a:rPr lang="en-US" dirty="0" smtClean="0">
                <a:latin typeface="Arial Narrow" charset="0"/>
              </a:rPr>
              <a:t>produce toxins</a:t>
            </a:r>
            <a:endParaRPr lang="en-US" dirty="0">
              <a:latin typeface="Arial Narrow" charset="0"/>
            </a:endParaRPr>
          </a:p>
          <a:p>
            <a:pPr marL="347472" lvl="1" indent="-347472" eaLnBrk="1" hangingPunct="1">
              <a:lnSpc>
                <a:spcPct val="100000"/>
              </a:lnSpc>
              <a:spcBef>
                <a:spcPts val="900"/>
              </a:spcBef>
              <a:defRPr/>
            </a:pPr>
            <a:r>
              <a:rPr lang="en-US" dirty="0">
                <a:latin typeface="Arial Narrow" charset="0"/>
              </a:rPr>
              <a:t>Throw out moldy food, unless mold is a natural part of the food</a:t>
            </a:r>
          </a:p>
          <a:p>
            <a:pPr marL="347472" lvl="1" indent="-347472" eaLnBrk="1" hangingPunct="1">
              <a:lnSpc>
                <a:spcPct val="100000"/>
              </a:lnSpc>
              <a:spcBef>
                <a:spcPts val="900"/>
              </a:spcBef>
              <a:defRPr/>
            </a:pPr>
            <a:r>
              <a:rPr lang="en-US" dirty="0">
                <a:latin typeface="Arial Narrow" charset="0"/>
              </a:rPr>
              <a:t>Purchase mushrooms from approved, reputable </a:t>
            </a:r>
            <a:r>
              <a:rPr lang="en-US" dirty="0" smtClean="0">
                <a:latin typeface="Arial Narrow" charset="0"/>
              </a:rPr>
              <a:t>suppliers</a:t>
            </a:r>
            <a:endParaRPr lang="en-US" dirty="0">
              <a:latin typeface="Arial Narrow" charset="0"/>
            </a:endParaRPr>
          </a:p>
        </p:txBody>
      </p:sp>
      <p:sp>
        <p:nvSpPr>
          <p:cNvPr id="65539"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Fungi: Basic Characteristics</a:t>
            </a:r>
          </a:p>
        </p:txBody>
      </p:sp>
      <p:sp>
        <p:nvSpPr>
          <p:cNvPr id="65540" name="Text Box 1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2-28</a:t>
            </a:r>
          </a:p>
        </p:txBody>
      </p:sp>
      <p:pic>
        <p:nvPicPr>
          <p:cNvPr id="2" name="Picture 1" descr="6e_c02_28.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3355" y="1243013"/>
            <a:ext cx="2103120" cy="210312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31"/>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2-29</a:t>
            </a:r>
          </a:p>
        </p:txBody>
      </p:sp>
      <p:sp>
        <p:nvSpPr>
          <p:cNvPr id="66563" name="Rectangle 33"/>
          <p:cNvSpPr>
            <a:spLocks noGrp="1" noChangeArrowheads="1"/>
          </p:cNvSpPr>
          <p:nvPr>
            <p:ph type="title"/>
          </p:nvPr>
        </p:nvSpPr>
        <p:spPr>
          <a:xfrm>
            <a:off x="390525" y="158750"/>
            <a:ext cx="8235950" cy="523875"/>
          </a:xfrm>
        </p:spPr>
        <p:txBody>
          <a:bodyPr/>
          <a:lstStyle/>
          <a:p>
            <a:pPr eaLnBrk="1" hangingPunct="1">
              <a:defRPr/>
            </a:pPr>
            <a:r>
              <a:rPr lang="en-US" dirty="0">
                <a:latin typeface="Arial Narrow" charset="0"/>
                <a:cs typeface="+mj-cs"/>
              </a:rPr>
              <a:t>Biological Toxins</a:t>
            </a:r>
            <a:endParaRPr lang="en-US" sz="2600" i="1" dirty="0">
              <a:latin typeface="Arial Narrow" charset="0"/>
              <a:cs typeface="+mj-cs"/>
            </a:endParaRPr>
          </a:p>
        </p:txBody>
      </p:sp>
      <p:sp>
        <p:nvSpPr>
          <p:cNvPr id="8" name="Rectangle 3"/>
          <p:cNvSpPr txBox="1">
            <a:spLocks noChangeArrowheads="1"/>
          </p:cNvSpPr>
          <p:nvPr/>
        </p:nvSpPr>
        <p:spPr bwMode="auto">
          <a:xfrm>
            <a:off x="390525" y="1143000"/>
            <a:ext cx="5410200" cy="491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lgn="l" rtl="0" eaLnBrk="0" fontAlgn="base" hangingPunct="0">
              <a:lnSpc>
                <a:spcPct val="90000"/>
              </a:lnSpc>
              <a:spcBef>
                <a:spcPct val="100000"/>
              </a:spcBef>
              <a:spcAft>
                <a:spcPct val="0"/>
              </a:spcAft>
              <a:buClr>
                <a:srgbClr val="009DDC"/>
              </a:buClr>
              <a:buSzPct val="75000"/>
              <a:buFont typeface="Wingdings" pitchFamily="2" charset="2"/>
              <a:defRPr sz="2400" b="1">
                <a:solidFill>
                  <a:srgbClr val="005CAB"/>
                </a:solidFill>
                <a:latin typeface="+mj-lt"/>
                <a:ea typeface="+mn-ea"/>
                <a:cs typeface="+mn-cs"/>
              </a:defRPr>
            </a:lvl1pPr>
            <a:lvl2pPr marL="533400" indent="-419100" algn="l" rtl="0" eaLnBrk="0" fontAlgn="base" hangingPunct="0">
              <a:lnSpc>
                <a:spcPct val="90000"/>
              </a:lnSpc>
              <a:spcBef>
                <a:spcPct val="50000"/>
              </a:spcBef>
              <a:spcAft>
                <a:spcPct val="0"/>
              </a:spcAft>
              <a:buClr>
                <a:srgbClr val="005CAB"/>
              </a:buClr>
              <a:buSzPct val="75000"/>
              <a:buFont typeface="Wingdings" pitchFamily="2" charset="2"/>
              <a:buChar char="l"/>
              <a:defRPr sz="2200">
                <a:solidFill>
                  <a:srgbClr val="231F20"/>
                </a:solidFill>
                <a:latin typeface="+mj-lt"/>
              </a:defRPr>
            </a:lvl2pPr>
            <a:lvl3pPr marL="995363" indent="-419100" algn="l" rtl="0" eaLnBrk="0" fontAlgn="base" hangingPunct="0">
              <a:lnSpc>
                <a:spcPct val="90000"/>
              </a:lnSpc>
              <a:spcBef>
                <a:spcPct val="50000"/>
              </a:spcBef>
              <a:spcAft>
                <a:spcPct val="0"/>
              </a:spcAft>
              <a:buClr>
                <a:srgbClr val="005CAB"/>
              </a:buClr>
              <a:buSzPct val="75000"/>
              <a:buFont typeface="Courier New" pitchFamily="49" charset="0"/>
              <a:buChar char="o"/>
              <a:defRPr sz="2000">
                <a:solidFill>
                  <a:srgbClr val="231F20"/>
                </a:solidFill>
                <a:latin typeface="+mj-lt"/>
              </a:defRPr>
            </a:lvl3pPr>
            <a:lvl4pPr marL="1447800" indent="-419100" algn="l" rtl="0" eaLnBrk="0" fontAlgn="base" hangingPunct="0">
              <a:lnSpc>
                <a:spcPct val="90000"/>
              </a:lnSpc>
              <a:spcBef>
                <a:spcPct val="50000"/>
              </a:spcBef>
              <a:spcAft>
                <a:spcPct val="0"/>
              </a:spcAft>
              <a:buClr>
                <a:srgbClr val="005CAB"/>
              </a:buClr>
              <a:buSzPct val="75000"/>
              <a:buFont typeface="Wingdings" pitchFamily="2" charset="2"/>
              <a:buChar char="§"/>
              <a:defRPr>
                <a:solidFill>
                  <a:srgbClr val="231F20"/>
                </a:solidFill>
                <a:latin typeface="+mj-lt"/>
              </a:defRPr>
            </a:lvl4pPr>
            <a:lvl5pPr marL="1909763" indent="-419100" algn="l" rtl="0" eaLnBrk="0" fontAlgn="base" hangingPunct="0">
              <a:lnSpc>
                <a:spcPct val="90000"/>
              </a:lnSpc>
              <a:spcBef>
                <a:spcPct val="50000"/>
              </a:spcBef>
              <a:spcAft>
                <a:spcPct val="0"/>
              </a:spcAft>
              <a:buClr>
                <a:srgbClr val="005CAB"/>
              </a:buClr>
              <a:buSzPct val="75000"/>
              <a:buFont typeface="Arial" charset="0"/>
              <a:buChar char="•"/>
              <a:defRPr sz="1600">
                <a:solidFill>
                  <a:srgbClr val="231F20"/>
                </a:solidFill>
                <a:latin typeface="+mj-lt"/>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indent="0" eaLnBrk="1" hangingPunct="1">
              <a:defRPr/>
            </a:pPr>
            <a:r>
              <a:rPr lang="en-US" dirty="0"/>
              <a:t>Origin</a:t>
            </a:r>
          </a:p>
          <a:p>
            <a:pPr marL="347472" lvl="1" indent="-347472" eaLnBrk="1" hangingPunct="1">
              <a:lnSpc>
                <a:spcPct val="100000"/>
              </a:lnSpc>
              <a:spcBef>
                <a:spcPts val="900"/>
              </a:spcBef>
              <a:defRPr/>
            </a:pPr>
            <a:r>
              <a:rPr lang="en-US" b="0" dirty="0" smtClean="0">
                <a:ea typeface="+mn-ea"/>
                <a:cs typeface="+mn-cs"/>
              </a:rPr>
              <a:t>Naturally occur in certain plants, mushrooms, and seafood</a:t>
            </a:r>
            <a:endParaRPr lang="en-US" sz="2400" dirty="0" smtClean="0">
              <a:solidFill>
                <a:srgbClr val="005CAB"/>
              </a:solidFill>
              <a:ea typeface="+mn-ea"/>
              <a:cs typeface="+mn-cs"/>
            </a:endParaRPr>
          </a:p>
          <a:p>
            <a:pPr marL="114300" lvl="1" indent="0" eaLnBrk="1" hangingPunct="1">
              <a:buFont typeface="Wingdings" pitchFamily="2" charset="2"/>
              <a:buNone/>
              <a:defRPr/>
            </a:pPr>
            <a:r>
              <a:rPr lang="en-US" sz="2400" dirty="0" smtClean="0">
                <a:solidFill>
                  <a:srgbClr val="005CAB"/>
                </a:solidFill>
                <a:ea typeface="+mn-ea"/>
                <a:cs typeface="+mn-cs"/>
              </a:rPr>
              <a:t>Seafood toxins</a:t>
            </a:r>
            <a:endParaRPr lang="en-US" b="0" dirty="0" smtClean="0">
              <a:ea typeface="+mn-ea"/>
              <a:cs typeface="+mn-cs"/>
            </a:endParaRPr>
          </a:p>
          <a:p>
            <a:pPr marL="347472" lvl="1" indent="-347472" eaLnBrk="1" hangingPunct="1">
              <a:lnSpc>
                <a:spcPct val="100000"/>
              </a:lnSpc>
              <a:spcBef>
                <a:spcPts val="900"/>
              </a:spcBef>
              <a:defRPr/>
            </a:pPr>
            <a:r>
              <a:rPr lang="en-US" b="0" dirty="0" smtClean="0">
                <a:ea typeface="+mn-ea"/>
                <a:cs typeface="+mn-cs"/>
              </a:rPr>
              <a:t>Produced by pathogens found on certain fish</a:t>
            </a:r>
          </a:p>
          <a:p>
            <a:pPr marL="694944" lvl="2" indent="-347472" eaLnBrk="1" hangingPunct="1">
              <a:lnSpc>
                <a:spcPct val="100000"/>
              </a:lnSpc>
              <a:spcBef>
                <a:spcPts val="900"/>
              </a:spcBef>
              <a:defRPr/>
            </a:pPr>
            <a:r>
              <a:rPr lang="en-US" b="0" dirty="0">
                <a:ea typeface="+mn-ea"/>
                <a:cs typeface="+mn-cs"/>
              </a:rPr>
              <a:t>Tuna, bonito, </a:t>
            </a:r>
            <a:r>
              <a:rPr lang="en-US" b="0" dirty="0" err="1">
                <a:ea typeface="+mn-ea"/>
                <a:cs typeface="+mn-cs"/>
              </a:rPr>
              <a:t>mahi</a:t>
            </a:r>
            <a:r>
              <a:rPr lang="en-US" b="0" dirty="0">
                <a:ea typeface="+mn-ea"/>
                <a:cs typeface="+mn-cs"/>
              </a:rPr>
              <a:t> </a:t>
            </a:r>
            <a:r>
              <a:rPr lang="en-US" b="0" dirty="0" smtClean="0">
                <a:ea typeface="+mn-ea"/>
                <a:cs typeface="+mn-cs"/>
              </a:rPr>
              <a:t> </a:t>
            </a:r>
            <a:r>
              <a:rPr lang="en-US" b="0" dirty="0" err="1" smtClean="0">
                <a:ea typeface="+mn-ea"/>
                <a:cs typeface="+mn-cs"/>
              </a:rPr>
              <a:t>mahi</a:t>
            </a:r>
            <a:endParaRPr lang="en-US" b="0" dirty="0">
              <a:ea typeface="+mn-ea"/>
              <a:cs typeface="+mn-cs"/>
            </a:endParaRPr>
          </a:p>
          <a:p>
            <a:pPr marL="694944" lvl="2" indent="-347472" eaLnBrk="1" hangingPunct="1">
              <a:lnSpc>
                <a:spcPct val="100000"/>
              </a:lnSpc>
              <a:spcBef>
                <a:spcPts val="900"/>
              </a:spcBef>
              <a:defRPr/>
            </a:pPr>
            <a:r>
              <a:rPr lang="en-US" b="0" dirty="0" smtClean="0">
                <a:ea typeface="+mn-ea"/>
                <a:cs typeface="+mn-cs"/>
              </a:rPr>
              <a:t>Histamine produced when fish is time-temperature abused</a:t>
            </a:r>
          </a:p>
          <a:p>
            <a:pPr marL="347472" lvl="1" indent="-347472" eaLnBrk="1" hangingPunct="1">
              <a:lnSpc>
                <a:spcPct val="100000"/>
              </a:lnSpc>
              <a:spcBef>
                <a:spcPts val="900"/>
              </a:spcBef>
              <a:defRPr/>
            </a:pPr>
            <a:r>
              <a:rPr lang="en-US" b="0" dirty="0" smtClean="0">
                <a:ea typeface="+mn-ea"/>
                <a:cs typeface="+mn-cs"/>
              </a:rPr>
              <a:t>Occur in certain fish that eat smaller fish that have consumed the toxin </a:t>
            </a:r>
          </a:p>
          <a:p>
            <a:pPr marL="694944" lvl="2" indent="-347472" eaLnBrk="1" hangingPunct="1">
              <a:lnSpc>
                <a:spcPct val="100000"/>
              </a:lnSpc>
              <a:spcBef>
                <a:spcPts val="900"/>
              </a:spcBef>
              <a:defRPr/>
            </a:pPr>
            <a:r>
              <a:rPr lang="en-US" b="0" dirty="0" smtClean="0">
                <a:ea typeface="+mn-ea"/>
                <a:cs typeface="+mn-cs"/>
              </a:rPr>
              <a:t>Barracuda, snapper, grouper, amberjack</a:t>
            </a:r>
          </a:p>
          <a:p>
            <a:pPr marL="694944" lvl="2" indent="-347472" eaLnBrk="1" hangingPunct="1">
              <a:lnSpc>
                <a:spcPct val="100000"/>
              </a:lnSpc>
              <a:spcBef>
                <a:spcPts val="900"/>
              </a:spcBef>
              <a:defRPr/>
            </a:pPr>
            <a:r>
              <a:rPr lang="en-US" b="0" dirty="0" smtClean="0">
                <a:ea typeface="+mn-ea"/>
                <a:cs typeface="+mn-cs"/>
              </a:rPr>
              <a:t>Ciguatera toxin is an example </a:t>
            </a:r>
            <a:endParaRPr lang="en-US" b="0" dirty="0">
              <a:ea typeface="+mn-ea"/>
              <a:cs typeface="+mn-cs"/>
            </a:endParaRPr>
          </a:p>
          <a:p>
            <a:pPr marL="576263" lvl="2" indent="0" eaLnBrk="1" hangingPunct="1">
              <a:buFont typeface="Courier New" pitchFamily="49" charset="0"/>
              <a:buNone/>
              <a:defRPr/>
            </a:pPr>
            <a:endParaRPr lang="en-US" b="0" dirty="0" smtClean="0">
              <a:ea typeface="+mn-ea"/>
              <a:cs typeface="+mn-cs"/>
            </a:endParaRPr>
          </a:p>
          <a:p>
            <a:pPr marL="1033463" lvl="2" indent="-457200" eaLnBrk="1" hangingPunct="1">
              <a:defRPr/>
            </a:pPr>
            <a:endParaRPr lang="en-US" b="0" dirty="0" smtClean="0">
              <a:ea typeface="+mn-ea"/>
              <a:cs typeface="+mn-cs"/>
            </a:endParaRPr>
          </a:p>
          <a:p>
            <a:pPr marL="571500" lvl="1" indent="-457200" eaLnBrk="1" hangingPunct="1">
              <a:defRPr/>
            </a:pPr>
            <a:endParaRPr lang="en-US" b="0" dirty="0" smtClean="0">
              <a:ea typeface="+mn-ea"/>
              <a:cs typeface="+mn-cs"/>
            </a:endParaRPr>
          </a:p>
          <a:p>
            <a:pPr marL="114300" lvl="1" indent="0" eaLnBrk="1" hangingPunct="1">
              <a:buFont typeface="Wingdings" pitchFamily="2" charset="2"/>
              <a:buNone/>
              <a:defRPr/>
            </a:pPr>
            <a:endParaRPr lang="en-US" dirty="0" smtClean="0">
              <a:ea typeface="+mn-ea"/>
              <a:cs typeface="+mn-cs"/>
            </a:endParaRPr>
          </a:p>
          <a:p>
            <a:pPr marL="571500" lvl="1" indent="-457200" eaLnBrk="1" hangingPunct="1">
              <a:buFont typeface="Wingdings" pitchFamily="2" charset="2"/>
              <a:buNone/>
              <a:defRPr/>
            </a:pPr>
            <a:endParaRPr lang="en-US" dirty="0" smtClean="0">
              <a:ea typeface="+mn-ea"/>
              <a:cs typeface="+mn-cs"/>
            </a:endParaRPr>
          </a:p>
        </p:txBody>
      </p:sp>
      <p:pic>
        <p:nvPicPr>
          <p:cNvPr id="11" name="Picture 10" descr="6e_c02_29.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3355" y="1243013"/>
            <a:ext cx="2103120" cy="210312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31"/>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2-30</a:t>
            </a:r>
          </a:p>
        </p:txBody>
      </p:sp>
      <p:sp>
        <p:nvSpPr>
          <p:cNvPr id="67587" name="Rectangle 33"/>
          <p:cNvSpPr>
            <a:spLocks noGrp="1" noChangeArrowheads="1"/>
          </p:cNvSpPr>
          <p:nvPr>
            <p:ph type="title"/>
          </p:nvPr>
        </p:nvSpPr>
        <p:spPr>
          <a:xfrm>
            <a:off x="390525" y="158750"/>
            <a:ext cx="8235950" cy="523875"/>
          </a:xfrm>
        </p:spPr>
        <p:txBody>
          <a:bodyPr/>
          <a:lstStyle/>
          <a:p>
            <a:pPr eaLnBrk="1" hangingPunct="1">
              <a:defRPr/>
            </a:pPr>
            <a:r>
              <a:rPr lang="en-US" dirty="0">
                <a:latin typeface="Arial Narrow" charset="0"/>
                <a:cs typeface="+mj-cs"/>
              </a:rPr>
              <a:t>Biological Toxins</a:t>
            </a:r>
            <a:endParaRPr lang="en-US" sz="2600" i="1" dirty="0">
              <a:latin typeface="Arial Narrow" charset="0"/>
              <a:cs typeface="+mj-cs"/>
            </a:endParaRPr>
          </a:p>
        </p:txBody>
      </p:sp>
      <p:sp>
        <p:nvSpPr>
          <p:cNvPr id="8" name="Rectangle 3"/>
          <p:cNvSpPr txBox="1">
            <a:spLocks noChangeArrowheads="1"/>
          </p:cNvSpPr>
          <p:nvPr/>
        </p:nvSpPr>
        <p:spPr bwMode="auto">
          <a:xfrm>
            <a:off x="390525" y="1143000"/>
            <a:ext cx="5410200" cy="5344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lgn="l" rtl="0" eaLnBrk="0" fontAlgn="base" hangingPunct="0">
              <a:lnSpc>
                <a:spcPct val="90000"/>
              </a:lnSpc>
              <a:spcBef>
                <a:spcPct val="100000"/>
              </a:spcBef>
              <a:spcAft>
                <a:spcPct val="0"/>
              </a:spcAft>
              <a:buClr>
                <a:srgbClr val="009DDC"/>
              </a:buClr>
              <a:buSzPct val="75000"/>
              <a:buFont typeface="Wingdings" pitchFamily="2" charset="2"/>
              <a:defRPr sz="2400" b="1">
                <a:solidFill>
                  <a:srgbClr val="005CAB"/>
                </a:solidFill>
                <a:latin typeface="+mj-lt"/>
                <a:ea typeface="+mn-ea"/>
                <a:cs typeface="+mn-cs"/>
              </a:defRPr>
            </a:lvl1pPr>
            <a:lvl2pPr marL="533400" indent="-419100" algn="l" rtl="0" eaLnBrk="0" fontAlgn="base" hangingPunct="0">
              <a:lnSpc>
                <a:spcPct val="90000"/>
              </a:lnSpc>
              <a:spcBef>
                <a:spcPct val="50000"/>
              </a:spcBef>
              <a:spcAft>
                <a:spcPct val="0"/>
              </a:spcAft>
              <a:buClr>
                <a:srgbClr val="005CAB"/>
              </a:buClr>
              <a:buSzPct val="75000"/>
              <a:buFont typeface="Wingdings" pitchFamily="2" charset="2"/>
              <a:buChar char="l"/>
              <a:defRPr sz="2200">
                <a:solidFill>
                  <a:srgbClr val="231F20"/>
                </a:solidFill>
                <a:latin typeface="+mj-lt"/>
              </a:defRPr>
            </a:lvl2pPr>
            <a:lvl3pPr marL="995363" indent="-419100" algn="l" rtl="0" eaLnBrk="0" fontAlgn="base" hangingPunct="0">
              <a:lnSpc>
                <a:spcPct val="90000"/>
              </a:lnSpc>
              <a:spcBef>
                <a:spcPct val="50000"/>
              </a:spcBef>
              <a:spcAft>
                <a:spcPct val="0"/>
              </a:spcAft>
              <a:buClr>
                <a:srgbClr val="005CAB"/>
              </a:buClr>
              <a:buSzPct val="75000"/>
              <a:buFont typeface="Courier New" pitchFamily="49" charset="0"/>
              <a:buChar char="o"/>
              <a:defRPr sz="2000">
                <a:solidFill>
                  <a:srgbClr val="231F20"/>
                </a:solidFill>
                <a:latin typeface="+mj-lt"/>
              </a:defRPr>
            </a:lvl3pPr>
            <a:lvl4pPr marL="1447800" indent="-419100" algn="l" rtl="0" eaLnBrk="0" fontAlgn="base" hangingPunct="0">
              <a:lnSpc>
                <a:spcPct val="90000"/>
              </a:lnSpc>
              <a:spcBef>
                <a:spcPct val="50000"/>
              </a:spcBef>
              <a:spcAft>
                <a:spcPct val="0"/>
              </a:spcAft>
              <a:buClr>
                <a:srgbClr val="005CAB"/>
              </a:buClr>
              <a:buSzPct val="75000"/>
              <a:buFont typeface="Wingdings" pitchFamily="2" charset="2"/>
              <a:buChar char="§"/>
              <a:defRPr>
                <a:solidFill>
                  <a:srgbClr val="231F20"/>
                </a:solidFill>
                <a:latin typeface="+mj-lt"/>
              </a:defRPr>
            </a:lvl4pPr>
            <a:lvl5pPr marL="1909763" indent="-419100" algn="l" rtl="0" eaLnBrk="0" fontAlgn="base" hangingPunct="0">
              <a:lnSpc>
                <a:spcPct val="90000"/>
              </a:lnSpc>
              <a:spcBef>
                <a:spcPct val="50000"/>
              </a:spcBef>
              <a:spcAft>
                <a:spcPct val="0"/>
              </a:spcAft>
              <a:buClr>
                <a:srgbClr val="005CAB"/>
              </a:buClr>
              <a:buSzPct val="75000"/>
              <a:buFont typeface="Arial" charset="0"/>
              <a:buChar char="•"/>
              <a:defRPr sz="1600">
                <a:solidFill>
                  <a:srgbClr val="231F20"/>
                </a:solidFill>
                <a:latin typeface="+mj-lt"/>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indent="0" eaLnBrk="1" hangingPunct="1">
              <a:defRPr/>
            </a:pPr>
            <a:r>
              <a:rPr lang="en-US" dirty="0" smtClean="0"/>
              <a:t>Illness</a:t>
            </a:r>
          </a:p>
          <a:p>
            <a:pPr marL="347472" lvl="1" indent="-347472" eaLnBrk="1" hangingPunct="1">
              <a:lnSpc>
                <a:spcPct val="100000"/>
              </a:lnSpc>
              <a:spcBef>
                <a:spcPts val="900"/>
              </a:spcBef>
              <a:defRPr/>
            </a:pPr>
            <a:r>
              <a:rPr lang="en-US" b="0" dirty="0" smtClean="0">
                <a:ea typeface="+mn-ea"/>
                <a:cs typeface="+mn-cs"/>
              </a:rPr>
              <a:t>Symptoms and onset times vary with illness</a:t>
            </a:r>
          </a:p>
          <a:p>
            <a:pPr marL="347472" lvl="1" indent="-347472" eaLnBrk="1" hangingPunct="1">
              <a:lnSpc>
                <a:spcPct val="100000"/>
              </a:lnSpc>
              <a:spcBef>
                <a:spcPts val="900"/>
              </a:spcBef>
              <a:defRPr/>
            </a:pPr>
            <a:r>
              <a:rPr lang="en-US" b="0" dirty="0" smtClean="0">
                <a:ea typeface="+mn-ea"/>
                <a:cs typeface="+mn-cs"/>
              </a:rPr>
              <a:t>People will experience illness within minutes</a:t>
            </a:r>
          </a:p>
          <a:p>
            <a:pPr marL="0" indent="0" eaLnBrk="1" hangingPunct="1">
              <a:defRPr/>
            </a:pPr>
            <a:r>
              <a:rPr lang="en-US" dirty="0" smtClean="0"/>
              <a:t>General Symptoms</a:t>
            </a:r>
            <a:endParaRPr lang="en-US" dirty="0"/>
          </a:p>
          <a:p>
            <a:pPr marL="347472" lvl="1" indent="-347472" eaLnBrk="1" hangingPunct="1">
              <a:lnSpc>
                <a:spcPct val="100000"/>
              </a:lnSpc>
              <a:spcBef>
                <a:spcPts val="900"/>
              </a:spcBef>
              <a:defRPr/>
            </a:pPr>
            <a:r>
              <a:rPr lang="en-US" b="0" dirty="0">
                <a:ea typeface="+mn-ea"/>
                <a:cs typeface="+mn-cs"/>
              </a:rPr>
              <a:t>Diarrhea or </a:t>
            </a:r>
            <a:r>
              <a:rPr lang="en-US" b="0" dirty="0" smtClean="0">
                <a:ea typeface="+mn-ea"/>
                <a:cs typeface="+mn-cs"/>
              </a:rPr>
              <a:t>vomiting</a:t>
            </a:r>
          </a:p>
          <a:p>
            <a:pPr marL="347472" lvl="1" indent="-347472" eaLnBrk="1" hangingPunct="1">
              <a:lnSpc>
                <a:spcPct val="100000"/>
              </a:lnSpc>
              <a:spcBef>
                <a:spcPts val="900"/>
              </a:spcBef>
              <a:defRPr/>
            </a:pPr>
            <a:r>
              <a:rPr lang="en-US" b="0" dirty="0">
                <a:ea typeface="+mn-ea"/>
                <a:cs typeface="+mn-cs"/>
              </a:rPr>
              <a:t>N</a:t>
            </a:r>
            <a:r>
              <a:rPr lang="en-US" b="0" dirty="0" smtClean="0">
                <a:ea typeface="+mn-ea"/>
                <a:cs typeface="+mn-cs"/>
              </a:rPr>
              <a:t>eurological symptoms</a:t>
            </a:r>
            <a:endParaRPr lang="en-US" b="0" dirty="0">
              <a:ea typeface="+mn-ea"/>
              <a:cs typeface="+mn-cs"/>
            </a:endParaRPr>
          </a:p>
          <a:p>
            <a:pPr marL="694944" lvl="2" indent="-347472" eaLnBrk="1" hangingPunct="1">
              <a:lnSpc>
                <a:spcPct val="100000"/>
              </a:lnSpc>
              <a:spcBef>
                <a:spcPts val="900"/>
              </a:spcBef>
              <a:defRPr/>
            </a:pPr>
            <a:r>
              <a:rPr lang="en-US" b="0" dirty="0" smtClean="0">
                <a:ea typeface="+mn-ea"/>
                <a:cs typeface="+mn-cs"/>
              </a:rPr>
              <a:t>Tingling in extremities</a:t>
            </a:r>
          </a:p>
          <a:p>
            <a:pPr marL="694944" lvl="2" indent="-347472" eaLnBrk="1" hangingPunct="1">
              <a:lnSpc>
                <a:spcPct val="100000"/>
              </a:lnSpc>
              <a:spcBef>
                <a:spcPts val="900"/>
              </a:spcBef>
              <a:defRPr/>
            </a:pPr>
            <a:r>
              <a:rPr lang="en-US" b="0" dirty="0" smtClean="0">
                <a:ea typeface="+mn-ea"/>
                <a:cs typeface="+mn-cs"/>
              </a:rPr>
              <a:t>Reversal of hot and cold sensations</a:t>
            </a:r>
          </a:p>
          <a:p>
            <a:pPr marL="347472" lvl="1" indent="-347472" eaLnBrk="1" hangingPunct="1">
              <a:lnSpc>
                <a:spcPct val="100000"/>
              </a:lnSpc>
              <a:spcBef>
                <a:spcPts val="900"/>
              </a:spcBef>
              <a:defRPr/>
            </a:pPr>
            <a:r>
              <a:rPr lang="en-US" b="0" dirty="0" smtClean="0">
                <a:ea typeface="+mn-ea"/>
                <a:cs typeface="+mn-cs"/>
              </a:rPr>
              <a:t>Flushing of the face and/or hives</a:t>
            </a:r>
          </a:p>
          <a:p>
            <a:pPr marL="347472" lvl="1" indent="-347472" eaLnBrk="1" hangingPunct="1">
              <a:lnSpc>
                <a:spcPct val="100000"/>
              </a:lnSpc>
              <a:spcBef>
                <a:spcPts val="900"/>
              </a:spcBef>
              <a:defRPr/>
            </a:pPr>
            <a:r>
              <a:rPr lang="en-US" b="0" dirty="0" smtClean="0">
                <a:ea typeface="+mn-ea"/>
                <a:cs typeface="+mn-cs"/>
              </a:rPr>
              <a:t>Difficulty breathing</a:t>
            </a:r>
          </a:p>
          <a:p>
            <a:pPr marL="347472" lvl="1" indent="-347472" eaLnBrk="1" hangingPunct="1">
              <a:lnSpc>
                <a:spcPct val="100000"/>
              </a:lnSpc>
              <a:spcBef>
                <a:spcPts val="900"/>
              </a:spcBef>
              <a:defRPr/>
            </a:pPr>
            <a:r>
              <a:rPr lang="en-US" b="0" dirty="0" smtClean="0">
                <a:ea typeface="+mn-ea"/>
                <a:cs typeface="+mn-cs"/>
              </a:rPr>
              <a:t>Heart palpitations</a:t>
            </a:r>
          </a:p>
          <a:p>
            <a:pPr marL="114300" lvl="1" indent="0" eaLnBrk="1" hangingPunct="1">
              <a:buFont typeface="Wingdings" pitchFamily="2" charset="2"/>
              <a:buNone/>
              <a:defRPr/>
            </a:pPr>
            <a:endParaRPr lang="en-US" b="0" dirty="0" smtClean="0">
              <a:ea typeface="+mn-ea"/>
              <a:cs typeface="+mn-cs"/>
            </a:endParaRPr>
          </a:p>
          <a:p>
            <a:pPr marL="576263" lvl="2" indent="0" eaLnBrk="1" hangingPunct="1">
              <a:buFont typeface="Courier New" pitchFamily="49" charset="0"/>
              <a:buNone/>
              <a:defRPr/>
            </a:pPr>
            <a:endParaRPr lang="en-US" b="0" dirty="0" smtClean="0">
              <a:ea typeface="+mn-ea"/>
              <a:cs typeface="+mn-cs"/>
            </a:endParaRPr>
          </a:p>
          <a:p>
            <a:pPr marL="1033463" lvl="2" indent="-457200" eaLnBrk="1" hangingPunct="1">
              <a:defRPr/>
            </a:pPr>
            <a:endParaRPr lang="en-US" b="0" dirty="0" smtClean="0">
              <a:ea typeface="+mn-ea"/>
              <a:cs typeface="+mn-cs"/>
            </a:endParaRPr>
          </a:p>
          <a:p>
            <a:pPr marL="571500" lvl="1" indent="-457200" eaLnBrk="1" hangingPunct="1">
              <a:defRPr/>
            </a:pPr>
            <a:endParaRPr lang="en-US" b="0" dirty="0" smtClean="0">
              <a:ea typeface="+mn-ea"/>
              <a:cs typeface="+mn-cs"/>
            </a:endParaRPr>
          </a:p>
          <a:p>
            <a:pPr marL="114300" lvl="1" indent="0" eaLnBrk="1" hangingPunct="1">
              <a:buFont typeface="Wingdings" pitchFamily="2" charset="2"/>
              <a:buNone/>
              <a:defRPr/>
            </a:pPr>
            <a:endParaRPr lang="en-US" dirty="0" smtClean="0">
              <a:ea typeface="+mn-ea"/>
              <a:cs typeface="+mn-cs"/>
            </a:endParaRPr>
          </a:p>
          <a:p>
            <a:pPr marL="571500" lvl="1" indent="-457200" eaLnBrk="1" hangingPunct="1">
              <a:buFont typeface="Wingdings" pitchFamily="2" charset="2"/>
              <a:buNone/>
              <a:defRPr/>
            </a:pPr>
            <a:endParaRPr lang="en-US" dirty="0" smtClean="0">
              <a:ea typeface="+mn-ea"/>
              <a:cs typeface="+mn-cs"/>
            </a:endParaRPr>
          </a:p>
        </p:txBody>
      </p:sp>
      <p:pic>
        <p:nvPicPr>
          <p:cNvPr id="2" name="Picture 1" descr="6e_c02_29.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3355" y="1243013"/>
            <a:ext cx="2103120" cy="210312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Chemical Contaminants</a:t>
            </a:r>
          </a:p>
        </p:txBody>
      </p:sp>
      <p:sp>
        <p:nvSpPr>
          <p:cNvPr id="68611" name="Rectangle 3"/>
          <p:cNvSpPr>
            <a:spLocks noGrp="1" noChangeArrowheads="1"/>
          </p:cNvSpPr>
          <p:nvPr>
            <p:ph type="body" idx="1"/>
          </p:nvPr>
        </p:nvSpPr>
        <p:spPr>
          <a:xfrm>
            <a:off x="390524" y="1143000"/>
            <a:ext cx="5402263" cy="3789362"/>
          </a:xfrm>
        </p:spPr>
        <p:txBody>
          <a:bodyPr/>
          <a:lstStyle/>
          <a:p>
            <a:pPr marL="0" indent="0" eaLnBrk="1" hangingPunct="1">
              <a:defRPr/>
            </a:pPr>
            <a:r>
              <a:rPr lang="en-US" dirty="0">
                <a:latin typeface="Arial Narrow" charset="0"/>
                <a:cs typeface="+mn-cs"/>
              </a:rPr>
              <a:t>Sources</a:t>
            </a:r>
          </a:p>
          <a:p>
            <a:pPr marL="347472" lvl="1" indent="-347472" eaLnBrk="1" hangingPunct="1">
              <a:lnSpc>
                <a:spcPct val="100000"/>
              </a:lnSpc>
              <a:spcBef>
                <a:spcPts val="900"/>
              </a:spcBef>
              <a:defRPr/>
            </a:pPr>
            <a:r>
              <a:rPr lang="en-US" dirty="0">
                <a:latin typeface="Arial Narrow" charset="0"/>
              </a:rPr>
              <a:t>Certain types of kitchenware and equipment (items made from  pewter, copper, zinc, and some types of painted pottery</a:t>
            </a:r>
          </a:p>
          <a:p>
            <a:pPr marL="347472" lvl="1" indent="-347472" eaLnBrk="1" hangingPunct="1">
              <a:lnSpc>
                <a:spcPct val="100000"/>
              </a:lnSpc>
              <a:spcBef>
                <a:spcPts val="900"/>
              </a:spcBef>
              <a:defRPr/>
            </a:pPr>
            <a:r>
              <a:rPr lang="en-US" dirty="0">
                <a:latin typeface="Arial Narrow" charset="0"/>
              </a:rPr>
              <a:t>Cleaners, sanitizers, polishes, machine lubricants, and pesticides</a:t>
            </a:r>
          </a:p>
          <a:p>
            <a:pPr marL="347472" lvl="1" indent="-347472" eaLnBrk="1" hangingPunct="1">
              <a:lnSpc>
                <a:spcPct val="100000"/>
              </a:lnSpc>
              <a:spcBef>
                <a:spcPts val="900"/>
              </a:spcBef>
              <a:defRPr/>
            </a:pPr>
            <a:r>
              <a:rPr lang="en-US" dirty="0">
                <a:latin typeface="Arial Narrow" charset="0"/>
              </a:rPr>
              <a:t>Deodorizers, first aid products, and </a:t>
            </a:r>
            <a:r>
              <a:rPr lang="en-US" dirty="0" smtClean="0">
                <a:latin typeface="Arial Narrow" charset="0"/>
              </a:rPr>
              <a:t/>
            </a:r>
            <a:br>
              <a:rPr lang="en-US" dirty="0" smtClean="0">
                <a:latin typeface="Arial Narrow" charset="0"/>
              </a:rPr>
            </a:br>
            <a:r>
              <a:rPr lang="en-US" dirty="0" smtClean="0">
                <a:latin typeface="Arial Narrow" charset="0"/>
              </a:rPr>
              <a:t>health </a:t>
            </a:r>
            <a:r>
              <a:rPr lang="en-US" dirty="0">
                <a:latin typeface="Arial Narrow" charset="0"/>
              </a:rPr>
              <a:t>and beauty products (hand lotions, hairsprays, etc.)</a:t>
            </a:r>
          </a:p>
        </p:txBody>
      </p:sp>
      <p:sp>
        <p:nvSpPr>
          <p:cNvPr id="68612" name="Text Box 209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2-31</a:t>
            </a:r>
          </a:p>
        </p:txBody>
      </p:sp>
      <p:pic>
        <p:nvPicPr>
          <p:cNvPr id="2" name="Picture 1" descr="6e_c02_9_coppe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7259" y="1243013"/>
            <a:ext cx="2109216" cy="159715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Chemical Contaminants</a:t>
            </a:r>
          </a:p>
        </p:txBody>
      </p:sp>
      <p:sp>
        <p:nvSpPr>
          <p:cNvPr id="69635" name="Rectangle 3"/>
          <p:cNvSpPr>
            <a:spLocks noGrp="1" noChangeArrowheads="1"/>
          </p:cNvSpPr>
          <p:nvPr>
            <p:ph type="body" idx="1"/>
          </p:nvPr>
        </p:nvSpPr>
        <p:spPr>
          <a:xfrm>
            <a:off x="390525" y="1143000"/>
            <a:ext cx="7316788" cy="3789362"/>
          </a:xfrm>
        </p:spPr>
        <p:txBody>
          <a:bodyPr/>
          <a:lstStyle/>
          <a:p>
            <a:pPr marL="0" indent="0" eaLnBrk="1" hangingPunct="1">
              <a:defRPr/>
            </a:pPr>
            <a:r>
              <a:rPr lang="en-US" dirty="0">
                <a:latin typeface="Arial Narrow" charset="0"/>
                <a:cs typeface="+mn-cs"/>
              </a:rPr>
              <a:t>Symptoms</a:t>
            </a:r>
          </a:p>
          <a:p>
            <a:pPr marL="347472" lvl="1" indent="-347472" eaLnBrk="1" hangingPunct="1">
              <a:lnSpc>
                <a:spcPct val="100000"/>
              </a:lnSpc>
              <a:spcBef>
                <a:spcPts val="900"/>
              </a:spcBef>
              <a:defRPr/>
            </a:pPr>
            <a:r>
              <a:rPr lang="en-US" dirty="0">
                <a:latin typeface="Arial Narrow" charset="0"/>
              </a:rPr>
              <a:t>Vary depending on chemical consumed</a:t>
            </a:r>
          </a:p>
          <a:p>
            <a:pPr marL="347472" lvl="1" indent="-347472" eaLnBrk="1" hangingPunct="1">
              <a:lnSpc>
                <a:spcPct val="100000"/>
              </a:lnSpc>
              <a:spcBef>
                <a:spcPts val="900"/>
              </a:spcBef>
              <a:defRPr/>
            </a:pPr>
            <a:r>
              <a:rPr lang="en-US" dirty="0">
                <a:latin typeface="Arial Narrow" charset="0"/>
              </a:rPr>
              <a:t>Most illnesses occur within minutes</a:t>
            </a:r>
          </a:p>
          <a:p>
            <a:pPr marL="347472" lvl="1" indent="-347472" eaLnBrk="1" hangingPunct="1">
              <a:lnSpc>
                <a:spcPct val="100000"/>
              </a:lnSpc>
              <a:spcBef>
                <a:spcPts val="900"/>
              </a:spcBef>
              <a:defRPr/>
            </a:pPr>
            <a:r>
              <a:rPr lang="en-US" dirty="0">
                <a:latin typeface="Arial Narrow" charset="0"/>
              </a:rPr>
              <a:t>Vomiting and diarrhea are typical</a:t>
            </a:r>
          </a:p>
          <a:p>
            <a:pPr marL="0" indent="0" eaLnBrk="1" hangingPunct="1">
              <a:defRPr/>
            </a:pPr>
            <a:endParaRPr lang="en-US" dirty="0">
              <a:latin typeface="Arial Narrow" charset="0"/>
              <a:cs typeface="+mn-cs"/>
            </a:endParaRPr>
          </a:p>
        </p:txBody>
      </p:sp>
      <p:sp>
        <p:nvSpPr>
          <p:cNvPr id="69636" name="Text Box 209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2-32</a:t>
            </a:r>
          </a:p>
        </p:txBody>
      </p:sp>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Chemical Contaminants</a:t>
            </a:r>
          </a:p>
        </p:txBody>
      </p:sp>
      <p:sp>
        <p:nvSpPr>
          <p:cNvPr id="70659" name="Rectangle 3"/>
          <p:cNvSpPr>
            <a:spLocks noGrp="1" noChangeArrowheads="1"/>
          </p:cNvSpPr>
          <p:nvPr>
            <p:ph type="body" idx="1"/>
          </p:nvPr>
        </p:nvSpPr>
        <p:spPr>
          <a:xfrm>
            <a:off x="390525" y="1143000"/>
            <a:ext cx="5653540" cy="5461316"/>
          </a:xfrm>
        </p:spPr>
        <p:txBody>
          <a:bodyPr/>
          <a:lstStyle/>
          <a:p>
            <a:pPr marL="0" indent="0" eaLnBrk="1" hangingPunct="1">
              <a:defRPr/>
            </a:pPr>
            <a:r>
              <a:rPr lang="en-US" dirty="0">
                <a:latin typeface="Arial Narrow" charset="0"/>
                <a:cs typeface="+mn-cs"/>
              </a:rPr>
              <a:t>Prevention</a:t>
            </a:r>
          </a:p>
          <a:p>
            <a:pPr marL="347472" lvl="1" indent="-347472" eaLnBrk="1" hangingPunct="1">
              <a:lnSpc>
                <a:spcPct val="100000"/>
              </a:lnSpc>
              <a:spcBef>
                <a:spcPts val="900"/>
              </a:spcBef>
              <a:defRPr/>
            </a:pPr>
            <a:r>
              <a:rPr lang="en-US" dirty="0">
                <a:latin typeface="Arial Narrow" charset="0"/>
              </a:rPr>
              <a:t>Only use chemicals approved for use </a:t>
            </a:r>
            <a:r>
              <a:rPr lang="en-US" dirty="0" smtClean="0">
                <a:latin typeface="Arial Narrow" charset="0"/>
              </a:rPr>
              <a:t/>
            </a:r>
            <a:br>
              <a:rPr lang="en-US" dirty="0" smtClean="0">
                <a:latin typeface="Arial Narrow" charset="0"/>
              </a:rPr>
            </a:br>
            <a:r>
              <a:rPr lang="en-US" dirty="0" smtClean="0">
                <a:latin typeface="Arial Narrow" charset="0"/>
              </a:rPr>
              <a:t>in </a:t>
            </a:r>
            <a:r>
              <a:rPr lang="en-US" dirty="0">
                <a:latin typeface="Arial Narrow" charset="0"/>
              </a:rPr>
              <a:t>foodservice operations.</a:t>
            </a:r>
          </a:p>
          <a:p>
            <a:pPr marL="347472" lvl="1" indent="-347472" eaLnBrk="1" hangingPunct="1">
              <a:lnSpc>
                <a:spcPct val="100000"/>
              </a:lnSpc>
              <a:spcBef>
                <a:spcPts val="900"/>
              </a:spcBef>
              <a:defRPr/>
            </a:pPr>
            <a:r>
              <a:rPr lang="en-US" dirty="0">
                <a:latin typeface="Arial Narrow" charset="0"/>
              </a:rPr>
              <a:t>Purchase chemicals from approved, </a:t>
            </a:r>
            <a:r>
              <a:rPr lang="en-US" dirty="0" smtClean="0">
                <a:latin typeface="Arial Narrow" charset="0"/>
              </a:rPr>
              <a:t/>
            </a:r>
            <a:br>
              <a:rPr lang="en-US" dirty="0" smtClean="0">
                <a:latin typeface="Arial Narrow" charset="0"/>
              </a:rPr>
            </a:br>
            <a:r>
              <a:rPr lang="en-US" dirty="0" smtClean="0">
                <a:latin typeface="Arial Narrow" charset="0"/>
              </a:rPr>
              <a:t>reputable </a:t>
            </a:r>
            <a:r>
              <a:rPr lang="en-US" dirty="0">
                <a:latin typeface="Arial Narrow" charset="0"/>
              </a:rPr>
              <a:t>suppliers.</a:t>
            </a:r>
          </a:p>
          <a:p>
            <a:pPr marL="347472" lvl="1" indent="-347472" eaLnBrk="1" hangingPunct="1">
              <a:lnSpc>
                <a:spcPct val="100000"/>
              </a:lnSpc>
              <a:spcBef>
                <a:spcPts val="900"/>
              </a:spcBef>
              <a:defRPr/>
            </a:pPr>
            <a:r>
              <a:rPr lang="en-US" dirty="0">
                <a:latin typeface="Arial Narrow" charset="0"/>
              </a:rPr>
              <a:t>Store chemicals away from prep areas, </a:t>
            </a:r>
            <a:r>
              <a:rPr lang="en-US" dirty="0" smtClean="0">
                <a:latin typeface="Arial Narrow" charset="0"/>
              </a:rPr>
              <a:t/>
            </a:r>
            <a:br>
              <a:rPr lang="en-US" dirty="0" smtClean="0">
                <a:latin typeface="Arial Narrow" charset="0"/>
              </a:rPr>
            </a:br>
            <a:r>
              <a:rPr lang="en-US" dirty="0" smtClean="0">
                <a:latin typeface="Arial Narrow" charset="0"/>
              </a:rPr>
              <a:t>food</a:t>
            </a:r>
            <a:r>
              <a:rPr lang="en-US" dirty="0">
                <a:latin typeface="Arial Narrow" charset="0"/>
              </a:rPr>
              <a:t>-storage areas, and service areas. </a:t>
            </a:r>
          </a:p>
          <a:p>
            <a:pPr marL="694944" lvl="2" indent="-347472" eaLnBrk="1" hangingPunct="1">
              <a:lnSpc>
                <a:spcPct val="100000"/>
              </a:lnSpc>
              <a:spcBef>
                <a:spcPts val="900"/>
              </a:spcBef>
              <a:defRPr/>
            </a:pPr>
            <a:r>
              <a:rPr lang="en-US" dirty="0">
                <a:latin typeface="Arial Narrow" charset="0"/>
              </a:rPr>
              <a:t>Chemicals must be separated from food and </a:t>
            </a:r>
            <a:r>
              <a:rPr lang="en-US" dirty="0" smtClean="0">
                <a:latin typeface="Arial Narrow" charset="0"/>
              </a:rPr>
              <a:t/>
            </a:r>
            <a:br>
              <a:rPr lang="en-US" dirty="0" smtClean="0">
                <a:latin typeface="Arial Narrow" charset="0"/>
              </a:rPr>
            </a:br>
            <a:r>
              <a:rPr lang="en-US" dirty="0" smtClean="0">
                <a:latin typeface="Arial Narrow" charset="0"/>
              </a:rPr>
              <a:t>food</a:t>
            </a:r>
            <a:r>
              <a:rPr lang="en-US" dirty="0">
                <a:latin typeface="Arial Narrow" charset="0"/>
              </a:rPr>
              <a:t>-contact surfaces by spacing and partitioning. </a:t>
            </a:r>
          </a:p>
          <a:p>
            <a:pPr marL="347472" lvl="1" indent="-347472" eaLnBrk="1" hangingPunct="1">
              <a:lnSpc>
                <a:spcPct val="100000"/>
              </a:lnSpc>
              <a:spcBef>
                <a:spcPts val="900"/>
              </a:spcBef>
              <a:defRPr/>
            </a:pPr>
            <a:r>
              <a:rPr lang="en-US" dirty="0">
                <a:latin typeface="Arial Narrow" charset="0"/>
              </a:rPr>
              <a:t>Chemicals must </a:t>
            </a:r>
            <a:r>
              <a:rPr lang="en-US" b="1" i="1" dirty="0">
                <a:solidFill>
                  <a:srgbClr val="FF0000"/>
                </a:solidFill>
                <a:latin typeface="Arial Narrow" charset="0"/>
              </a:rPr>
              <a:t>never</a:t>
            </a:r>
            <a:r>
              <a:rPr lang="en-US" dirty="0">
                <a:latin typeface="Arial Narrow" charset="0"/>
              </a:rPr>
              <a:t> be stored above food or food-contact surfaces.</a:t>
            </a:r>
          </a:p>
          <a:p>
            <a:pPr marL="347472" lvl="1" indent="-347472" eaLnBrk="1" hangingPunct="1">
              <a:lnSpc>
                <a:spcPct val="100000"/>
              </a:lnSpc>
              <a:spcBef>
                <a:spcPts val="900"/>
              </a:spcBef>
              <a:defRPr/>
            </a:pPr>
            <a:r>
              <a:rPr lang="en-US" dirty="0">
                <a:latin typeface="Arial Narrow" charset="0"/>
              </a:rPr>
              <a:t>Use chemicals for their intended use and follow manufacturer</a:t>
            </a:r>
            <a:r>
              <a:rPr lang="ja-JP" altLang="en-US" dirty="0">
                <a:latin typeface="Arial Narrow" charset="0"/>
              </a:rPr>
              <a:t>’</a:t>
            </a:r>
            <a:r>
              <a:rPr lang="en-US" dirty="0">
                <a:latin typeface="Arial Narrow" charset="0"/>
              </a:rPr>
              <a:t>s directions.</a:t>
            </a:r>
          </a:p>
          <a:p>
            <a:pPr marL="571500" lvl="1" indent="-457200" eaLnBrk="1" hangingPunct="1">
              <a:defRPr/>
            </a:pPr>
            <a:endParaRPr lang="en-US" dirty="0">
              <a:latin typeface="Arial Narrow" charset="0"/>
            </a:endParaRPr>
          </a:p>
          <a:p>
            <a:pPr marL="571500" lvl="1" indent="-457200" eaLnBrk="1" hangingPunct="1">
              <a:defRPr/>
            </a:pPr>
            <a:endParaRPr lang="en-US" dirty="0">
              <a:latin typeface="Arial Narrow" charset="0"/>
            </a:endParaRPr>
          </a:p>
          <a:p>
            <a:pPr marL="571500" lvl="1" indent="-457200" eaLnBrk="1" hangingPunct="1">
              <a:defRPr/>
            </a:pPr>
            <a:endParaRPr lang="en-US" dirty="0">
              <a:latin typeface="Arial Narrow" charset="0"/>
            </a:endParaRPr>
          </a:p>
        </p:txBody>
      </p:sp>
      <p:sp>
        <p:nvSpPr>
          <p:cNvPr id="70660" name="Text Box 209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2-33</a:t>
            </a:r>
          </a:p>
        </p:txBody>
      </p:sp>
      <p:pic>
        <p:nvPicPr>
          <p:cNvPr id="6" name="Picture 5" descr="6e_c02_9_chemroom.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3355" y="1243013"/>
            <a:ext cx="2103120" cy="183184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Chemical Contaminants</a:t>
            </a:r>
          </a:p>
        </p:txBody>
      </p:sp>
      <p:sp>
        <p:nvSpPr>
          <p:cNvPr id="71683" name="Rectangle 3"/>
          <p:cNvSpPr>
            <a:spLocks noGrp="1" noChangeArrowheads="1"/>
          </p:cNvSpPr>
          <p:nvPr>
            <p:ph type="body" idx="1"/>
          </p:nvPr>
        </p:nvSpPr>
        <p:spPr>
          <a:xfrm>
            <a:off x="390525" y="1143000"/>
            <a:ext cx="5402263" cy="5440363"/>
          </a:xfrm>
        </p:spPr>
        <p:txBody>
          <a:bodyPr/>
          <a:lstStyle/>
          <a:p>
            <a:pPr marL="0" indent="0" eaLnBrk="1" hangingPunct="1">
              <a:defRPr/>
            </a:pPr>
            <a:r>
              <a:rPr lang="en-US" dirty="0">
                <a:latin typeface="Arial Narrow" charset="0"/>
                <a:cs typeface="+mn-cs"/>
              </a:rPr>
              <a:t>Prevention</a:t>
            </a:r>
          </a:p>
          <a:p>
            <a:pPr marL="347472" lvl="1" indent="-347472" eaLnBrk="1" hangingPunct="1">
              <a:lnSpc>
                <a:spcPct val="100000"/>
              </a:lnSpc>
              <a:spcBef>
                <a:spcPts val="900"/>
              </a:spcBef>
              <a:defRPr/>
            </a:pPr>
            <a:r>
              <a:rPr lang="en-US" dirty="0">
                <a:latin typeface="Arial Narrow" charset="0"/>
              </a:rPr>
              <a:t>Only handle food with equipment and utensils approved for foodservice use.</a:t>
            </a:r>
          </a:p>
          <a:p>
            <a:pPr marL="347472" lvl="1" indent="-347472" eaLnBrk="1" hangingPunct="1">
              <a:lnSpc>
                <a:spcPct val="100000"/>
              </a:lnSpc>
              <a:spcBef>
                <a:spcPts val="900"/>
              </a:spcBef>
              <a:defRPr/>
            </a:pPr>
            <a:r>
              <a:rPr lang="en-US" dirty="0">
                <a:latin typeface="Arial Narrow" charset="0"/>
              </a:rPr>
              <a:t>Make sure the manufacturer</a:t>
            </a:r>
            <a:r>
              <a:rPr lang="ja-JP" altLang="en-US" dirty="0">
                <a:latin typeface="Arial Narrow" charset="0"/>
              </a:rPr>
              <a:t>’</a:t>
            </a:r>
            <a:r>
              <a:rPr lang="en-US" dirty="0">
                <a:latin typeface="Arial Narrow" charset="0"/>
              </a:rPr>
              <a:t>s labels on original chemical containers are readable</a:t>
            </a:r>
          </a:p>
          <a:p>
            <a:pPr marL="347472" lvl="1" indent="-347472" eaLnBrk="1" hangingPunct="1">
              <a:lnSpc>
                <a:spcPct val="100000"/>
              </a:lnSpc>
              <a:spcBef>
                <a:spcPts val="900"/>
              </a:spcBef>
              <a:defRPr/>
            </a:pPr>
            <a:r>
              <a:rPr lang="en-US" dirty="0">
                <a:latin typeface="Arial Narrow" charset="0"/>
              </a:rPr>
              <a:t>Keep MSDS current, and make sure they are accessible to staff at all times.</a:t>
            </a:r>
          </a:p>
          <a:p>
            <a:pPr marL="347472" lvl="1" indent="-347472" eaLnBrk="1" hangingPunct="1">
              <a:lnSpc>
                <a:spcPct val="100000"/>
              </a:lnSpc>
              <a:spcBef>
                <a:spcPts val="900"/>
              </a:spcBef>
              <a:defRPr/>
            </a:pPr>
            <a:r>
              <a:rPr lang="en-US" dirty="0">
                <a:latin typeface="Arial Narrow" charset="0"/>
              </a:rPr>
              <a:t>Follow the manufacturer</a:t>
            </a:r>
            <a:r>
              <a:rPr lang="ja-JP" altLang="en-US" dirty="0">
                <a:latin typeface="Arial Narrow" charset="0"/>
              </a:rPr>
              <a:t>’</a:t>
            </a:r>
            <a:r>
              <a:rPr lang="en-US" dirty="0">
                <a:latin typeface="Arial Narrow" charset="0"/>
              </a:rPr>
              <a:t>s directions and </a:t>
            </a:r>
            <a:r>
              <a:rPr lang="en-US" dirty="0" smtClean="0">
                <a:latin typeface="Arial Narrow" charset="0"/>
              </a:rPr>
              <a:t/>
            </a:r>
            <a:br>
              <a:rPr lang="en-US" dirty="0" smtClean="0">
                <a:latin typeface="Arial Narrow" charset="0"/>
              </a:rPr>
            </a:br>
            <a:r>
              <a:rPr lang="en-US" dirty="0" smtClean="0">
                <a:latin typeface="Arial Narrow" charset="0"/>
              </a:rPr>
              <a:t>local </a:t>
            </a:r>
            <a:r>
              <a:rPr lang="en-US" dirty="0">
                <a:latin typeface="Arial Narrow" charset="0"/>
              </a:rPr>
              <a:t>regulatory requirements when throwing out chemicals.</a:t>
            </a:r>
          </a:p>
        </p:txBody>
      </p:sp>
      <p:sp>
        <p:nvSpPr>
          <p:cNvPr id="71684" name="Text Box 209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2-34</a:t>
            </a:r>
          </a:p>
        </p:txBody>
      </p:sp>
      <p:pic>
        <p:nvPicPr>
          <p:cNvPr id="2" name="Picture 1" descr="6e_c02_9_chemroom.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3355" y="1243013"/>
            <a:ext cx="2103120" cy="183184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8"/>
          <p:cNvSpPr>
            <a:spLocks noGrp="1" noChangeArrowheads="1"/>
          </p:cNvSpPr>
          <p:nvPr>
            <p:ph type="title"/>
          </p:nvPr>
        </p:nvSpPr>
        <p:spPr>
          <a:xfrm>
            <a:off x="393192" y="158750"/>
            <a:ext cx="8258174" cy="519112"/>
          </a:xfrm>
        </p:spPr>
        <p:txBody>
          <a:bodyPr/>
          <a:lstStyle/>
          <a:p>
            <a:pPr eaLnBrk="1" hangingPunct="1">
              <a:defRPr/>
            </a:pPr>
            <a:r>
              <a:rPr lang="en-US" dirty="0">
                <a:latin typeface="Arial Narrow" charset="0"/>
                <a:cs typeface="+mj-cs"/>
              </a:rPr>
              <a:t>Costs of Foodborne Illness</a:t>
            </a:r>
          </a:p>
        </p:txBody>
      </p:sp>
      <p:sp>
        <p:nvSpPr>
          <p:cNvPr id="18435" name="Text Box 102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1-6</a:t>
            </a:r>
          </a:p>
        </p:txBody>
      </p:sp>
      <p:sp>
        <p:nvSpPr>
          <p:cNvPr id="18436" name="Rectangle 3"/>
          <p:cNvSpPr>
            <a:spLocks noGrp="1" noChangeArrowheads="1"/>
          </p:cNvSpPr>
          <p:nvPr>
            <p:ph idx="1"/>
          </p:nvPr>
        </p:nvSpPr>
        <p:spPr>
          <a:xfrm>
            <a:off x="393192" y="1143000"/>
            <a:ext cx="8233283" cy="580325"/>
          </a:xfrm>
        </p:spPr>
        <p:txBody>
          <a:bodyPr/>
          <a:lstStyle/>
          <a:p>
            <a:pPr marL="0" indent="0" eaLnBrk="1" hangingPunct="1">
              <a:defRPr/>
            </a:pPr>
            <a:r>
              <a:rPr lang="en-US" dirty="0">
                <a:latin typeface="Arial Narrow" charset="0"/>
                <a:cs typeface="+mn-cs"/>
              </a:rPr>
              <a:t>Costs of a foodborne illness to an operation:</a:t>
            </a:r>
          </a:p>
        </p:txBody>
      </p:sp>
      <p:sp>
        <p:nvSpPr>
          <p:cNvPr id="5" name="Rectangle 4"/>
          <p:cNvSpPr/>
          <p:nvPr/>
        </p:nvSpPr>
        <p:spPr>
          <a:xfrm>
            <a:off x="1519506" y="3429793"/>
            <a:ext cx="2299465" cy="369332"/>
          </a:xfrm>
          <a:prstGeom prst="rect">
            <a:avLst/>
          </a:prstGeom>
        </p:spPr>
        <p:txBody>
          <a:bodyPr wrap="none">
            <a:spAutoFit/>
          </a:bodyPr>
          <a:lstStyle/>
          <a:p>
            <a:pPr marL="571500" lvl="1" indent="-457200" algn="ctr">
              <a:defRPr/>
            </a:pPr>
            <a:r>
              <a:rPr lang="en-US" sz="1800" dirty="0">
                <a:solidFill>
                  <a:schemeClr val="accent3"/>
                </a:solidFill>
                <a:latin typeface="+mj-lt"/>
                <a:ea typeface="+mn-ea"/>
                <a:cs typeface="+mn-cs"/>
              </a:rPr>
              <a:t>Lawsuits and legal fees</a:t>
            </a:r>
          </a:p>
        </p:txBody>
      </p:sp>
      <p:sp>
        <p:nvSpPr>
          <p:cNvPr id="17" name="Rectangle 16"/>
          <p:cNvSpPr/>
          <p:nvPr/>
        </p:nvSpPr>
        <p:spPr>
          <a:xfrm>
            <a:off x="5563638" y="3429000"/>
            <a:ext cx="1877437" cy="369332"/>
          </a:xfrm>
          <a:prstGeom prst="rect">
            <a:avLst/>
          </a:prstGeom>
        </p:spPr>
        <p:txBody>
          <a:bodyPr wrap="none">
            <a:spAutoFit/>
          </a:bodyPr>
          <a:lstStyle/>
          <a:p>
            <a:pPr marL="571500" lvl="1" indent="-457200" algn="ctr">
              <a:defRPr/>
            </a:pPr>
            <a:r>
              <a:rPr lang="en-US" sz="1800" dirty="0">
                <a:solidFill>
                  <a:srgbClr val="00AEEF"/>
                </a:solidFill>
                <a:latin typeface="+mj-lt"/>
                <a:ea typeface="+mn-ea"/>
                <a:cs typeface="+mn-cs"/>
              </a:rPr>
              <a:t>Staff missing work</a:t>
            </a:r>
          </a:p>
        </p:txBody>
      </p:sp>
      <p:sp>
        <p:nvSpPr>
          <p:cNvPr id="19" name="Rectangle 18"/>
          <p:cNvSpPr/>
          <p:nvPr/>
        </p:nvSpPr>
        <p:spPr>
          <a:xfrm>
            <a:off x="1182894" y="5623560"/>
            <a:ext cx="2972689" cy="369332"/>
          </a:xfrm>
          <a:prstGeom prst="rect">
            <a:avLst/>
          </a:prstGeom>
        </p:spPr>
        <p:txBody>
          <a:bodyPr wrap="none">
            <a:spAutoFit/>
          </a:bodyPr>
          <a:lstStyle/>
          <a:p>
            <a:pPr marL="571500" lvl="1" indent="-457200" algn="ctr">
              <a:defRPr/>
            </a:pPr>
            <a:r>
              <a:rPr lang="en-US" sz="1800" dirty="0">
                <a:solidFill>
                  <a:srgbClr val="00AEEF"/>
                </a:solidFill>
                <a:latin typeface="+mj-lt"/>
                <a:ea typeface="+mn-ea"/>
                <a:cs typeface="+mn-cs"/>
              </a:rPr>
              <a:t>Increased insurance premiums</a:t>
            </a:r>
          </a:p>
        </p:txBody>
      </p:sp>
      <p:sp>
        <p:nvSpPr>
          <p:cNvPr id="20" name="Rectangle 19"/>
          <p:cNvSpPr/>
          <p:nvPr/>
        </p:nvSpPr>
        <p:spPr>
          <a:xfrm>
            <a:off x="5736969" y="5627688"/>
            <a:ext cx="1530775" cy="369332"/>
          </a:xfrm>
          <a:prstGeom prst="rect">
            <a:avLst/>
          </a:prstGeom>
        </p:spPr>
        <p:txBody>
          <a:bodyPr wrap="none">
            <a:spAutoFit/>
          </a:bodyPr>
          <a:lstStyle/>
          <a:p>
            <a:pPr marL="571500" lvl="1" indent="-457200" algn="ctr">
              <a:defRPr/>
            </a:pPr>
            <a:r>
              <a:rPr lang="en-US" sz="1800" dirty="0">
                <a:solidFill>
                  <a:srgbClr val="00AEEF"/>
                </a:solidFill>
                <a:latin typeface="+mj-lt"/>
                <a:ea typeface="+mn-ea"/>
                <a:cs typeface="+mn-cs"/>
              </a:rPr>
              <a:t>Staff retraining</a:t>
            </a:r>
          </a:p>
        </p:txBody>
      </p:sp>
      <p:pic>
        <p:nvPicPr>
          <p:cNvPr id="18441"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727789" y="2058193"/>
            <a:ext cx="1882898" cy="1322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8442"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554314" y="2057400"/>
            <a:ext cx="1896085" cy="1331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8443"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728459" y="4264818"/>
            <a:ext cx="1881558" cy="1319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8444" name="Picture 5"/>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5565856" y="4264025"/>
            <a:ext cx="1873001" cy="1319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Physical Contaminants</a:t>
            </a:r>
          </a:p>
        </p:txBody>
      </p:sp>
      <p:sp>
        <p:nvSpPr>
          <p:cNvPr id="72707" name="Rectangle 3"/>
          <p:cNvSpPr>
            <a:spLocks noGrp="1" noChangeArrowheads="1"/>
          </p:cNvSpPr>
          <p:nvPr>
            <p:ph type="body" idx="1"/>
          </p:nvPr>
        </p:nvSpPr>
        <p:spPr>
          <a:xfrm>
            <a:off x="390525" y="1143000"/>
            <a:ext cx="5172075" cy="5123497"/>
          </a:xfrm>
        </p:spPr>
        <p:txBody>
          <a:bodyPr/>
          <a:lstStyle/>
          <a:p>
            <a:pPr marL="0" indent="0" eaLnBrk="1" hangingPunct="1">
              <a:defRPr/>
            </a:pPr>
            <a:r>
              <a:rPr lang="en-US" dirty="0">
                <a:latin typeface="Arial Narrow" charset="0"/>
                <a:cs typeface="+mn-cs"/>
              </a:rPr>
              <a:t>Sources</a:t>
            </a:r>
          </a:p>
          <a:p>
            <a:pPr marL="347472" lvl="1" indent="-347472" eaLnBrk="1" hangingPunct="1">
              <a:lnSpc>
                <a:spcPct val="100000"/>
              </a:lnSpc>
              <a:spcBef>
                <a:spcPts val="900"/>
              </a:spcBef>
              <a:defRPr/>
            </a:pPr>
            <a:r>
              <a:rPr lang="en-US" dirty="0">
                <a:latin typeface="Arial Narrow" charset="0"/>
              </a:rPr>
              <a:t>Common objects that get into food</a:t>
            </a:r>
          </a:p>
          <a:p>
            <a:pPr marL="694944" lvl="2" indent="-347472" eaLnBrk="1" hangingPunct="1">
              <a:lnSpc>
                <a:spcPct val="100000"/>
              </a:lnSpc>
              <a:spcBef>
                <a:spcPts val="900"/>
              </a:spcBef>
              <a:defRPr/>
            </a:pPr>
            <a:r>
              <a:rPr lang="en-US" dirty="0">
                <a:latin typeface="Arial Narrow" charset="0"/>
              </a:rPr>
              <a:t>Metal shavings from cans </a:t>
            </a:r>
          </a:p>
          <a:p>
            <a:pPr marL="694944" lvl="2" indent="-347472" eaLnBrk="1" hangingPunct="1">
              <a:lnSpc>
                <a:spcPct val="100000"/>
              </a:lnSpc>
              <a:spcBef>
                <a:spcPts val="900"/>
              </a:spcBef>
              <a:defRPr/>
            </a:pPr>
            <a:r>
              <a:rPr lang="en-US" dirty="0">
                <a:latin typeface="Arial Narrow" charset="0"/>
              </a:rPr>
              <a:t>Wood</a:t>
            </a:r>
          </a:p>
          <a:p>
            <a:pPr marL="694944" lvl="2" indent="-347472" eaLnBrk="1" hangingPunct="1">
              <a:lnSpc>
                <a:spcPct val="100000"/>
              </a:lnSpc>
              <a:spcBef>
                <a:spcPts val="900"/>
              </a:spcBef>
              <a:defRPr/>
            </a:pPr>
            <a:r>
              <a:rPr lang="en-US" dirty="0">
                <a:latin typeface="Arial Narrow" charset="0"/>
              </a:rPr>
              <a:t>Fingernails </a:t>
            </a:r>
          </a:p>
          <a:p>
            <a:pPr marL="694944" lvl="2" indent="-347472" eaLnBrk="1" hangingPunct="1">
              <a:lnSpc>
                <a:spcPct val="100000"/>
              </a:lnSpc>
              <a:spcBef>
                <a:spcPts val="900"/>
              </a:spcBef>
              <a:defRPr/>
            </a:pPr>
            <a:r>
              <a:rPr lang="en-US" dirty="0">
                <a:latin typeface="Arial Narrow" charset="0"/>
              </a:rPr>
              <a:t>Staples</a:t>
            </a:r>
          </a:p>
          <a:p>
            <a:pPr marL="694944" lvl="2" indent="-347472" eaLnBrk="1" hangingPunct="1">
              <a:lnSpc>
                <a:spcPct val="100000"/>
              </a:lnSpc>
              <a:spcBef>
                <a:spcPts val="900"/>
              </a:spcBef>
              <a:defRPr/>
            </a:pPr>
            <a:r>
              <a:rPr lang="en-US" dirty="0">
                <a:latin typeface="Arial Narrow" charset="0"/>
              </a:rPr>
              <a:t>Bandages </a:t>
            </a:r>
          </a:p>
          <a:p>
            <a:pPr marL="694944" lvl="2" indent="-347472" eaLnBrk="1" hangingPunct="1">
              <a:lnSpc>
                <a:spcPct val="100000"/>
              </a:lnSpc>
              <a:spcBef>
                <a:spcPts val="900"/>
              </a:spcBef>
              <a:defRPr/>
            </a:pPr>
            <a:r>
              <a:rPr lang="en-US" dirty="0">
                <a:latin typeface="Arial Narrow" charset="0"/>
              </a:rPr>
              <a:t>Glass</a:t>
            </a:r>
          </a:p>
          <a:p>
            <a:pPr marL="694944" lvl="2" indent="-347472" eaLnBrk="1" hangingPunct="1">
              <a:lnSpc>
                <a:spcPct val="100000"/>
              </a:lnSpc>
              <a:spcBef>
                <a:spcPts val="900"/>
              </a:spcBef>
              <a:defRPr/>
            </a:pPr>
            <a:r>
              <a:rPr lang="en-US" dirty="0">
                <a:latin typeface="Arial Narrow" charset="0"/>
              </a:rPr>
              <a:t>Jewelry </a:t>
            </a:r>
          </a:p>
          <a:p>
            <a:pPr marL="694944" lvl="2" indent="-347472" eaLnBrk="1" hangingPunct="1">
              <a:lnSpc>
                <a:spcPct val="100000"/>
              </a:lnSpc>
              <a:spcBef>
                <a:spcPts val="900"/>
              </a:spcBef>
              <a:defRPr/>
            </a:pPr>
            <a:r>
              <a:rPr lang="en-US" dirty="0">
                <a:latin typeface="Arial Narrow" charset="0"/>
              </a:rPr>
              <a:t>Dirt</a:t>
            </a:r>
          </a:p>
          <a:p>
            <a:pPr marL="347472" lvl="1" indent="-347472" eaLnBrk="1" hangingPunct="1">
              <a:lnSpc>
                <a:spcPct val="100000"/>
              </a:lnSpc>
              <a:spcBef>
                <a:spcPts val="900"/>
              </a:spcBef>
              <a:defRPr/>
            </a:pPr>
            <a:r>
              <a:rPr lang="en-US" dirty="0">
                <a:latin typeface="Arial Narrow" charset="0"/>
              </a:rPr>
              <a:t>Naturally occurring objects such as fruit pits and bones</a:t>
            </a:r>
          </a:p>
        </p:txBody>
      </p:sp>
      <p:sp>
        <p:nvSpPr>
          <p:cNvPr id="72708" name="Text Box 209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2-35</a:t>
            </a:r>
          </a:p>
        </p:txBody>
      </p:sp>
      <p:pic>
        <p:nvPicPr>
          <p:cNvPr id="2" name="Picture 1" descr="6e_c02_10_ChineseTakeOu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3355" y="1243013"/>
            <a:ext cx="2103120" cy="210802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Physical Contaminants</a:t>
            </a:r>
          </a:p>
        </p:txBody>
      </p:sp>
      <p:sp>
        <p:nvSpPr>
          <p:cNvPr id="73731" name="Rectangle 3"/>
          <p:cNvSpPr>
            <a:spLocks noGrp="1" noChangeArrowheads="1"/>
          </p:cNvSpPr>
          <p:nvPr>
            <p:ph type="body" idx="1"/>
          </p:nvPr>
        </p:nvSpPr>
        <p:spPr>
          <a:xfrm>
            <a:off x="390525" y="1143000"/>
            <a:ext cx="8235950" cy="4983163"/>
          </a:xfrm>
        </p:spPr>
        <p:txBody>
          <a:bodyPr/>
          <a:lstStyle/>
          <a:p>
            <a:pPr marL="0" indent="0" eaLnBrk="1" hangingPunct="1">
              <a:defRPr/>
            </a:pPr>
            <a:r>
              <a:rPr lang="en-US" dirty="0">
                <a:latin typeface="Arial Narrow" charset="0"/>
                <a:cs typeface="+mn-cs"/>
              </a:rPr>
              <a:t>Symptoms</a:t>
            </a:r>
          </a:p>
          <a:p>
            <a:pPr marL="347472" lvl="1" indent="-347472" eaLnBrk="1" hangingPunct="1">
              <a:lnSpc>
                <a:spcPct val="100000"/>
              </a:lnSpc>
              <a:spcBef>
                <a:spcPts val="900"/>
              </a:spcBef>
              <a:defRPr/>
            </a:pPr>
            <a:r>
              <a:rPr lang="en-US" dirty="0">
                <a:latin typeface="Arial Narrow" charset="0"/>
              </a:rPr>
              <a:t>Mild to fatal injuries are possible </a:t>
            </a:r>
          </a:p>
          <a:p>
            <a:pPr marL="347472" lvl="1" indent="-347472" eaLnBrk="1" hangingPunct="1">
              <a:lnSpc>
                <a:spcPct val="100000"/>
              </a:lnSpc>
              <a:spcBef>
                <a:spcPts val="900"/>
              </a:spcBef>
              <a:defRPr/>
            </a:pPr>
            <a:r>
              <a:rPr lang="en-US" dirty="0">
                <a:latin typeface="Arial Narrow" charset="0"/>
              </a:rPr>
              <a:t>Cuts, dental damage, and choking</a:t>
            </a:r>
          </a:p>
          <a:p>
            <a:pPr marL="347472" lvl="1" indent="-347472" eaLnBrk="1" hangingPunct="1">
              <a:lnSpc>
                <a:spcPct val="100000"/>
              </a:lnSpc>
              <a:spcBef>
                <a:spcPts val="900"/>
              </a:spcBef>
              <a:defRPr/>
            </a:pPr>
            <a:r>
              <a:rPr lang="en-US" dirty="0">
                <a:latin typeface="Arial Narrow" charset="0"/>
              </a:rPr>
              <a:t>Bleeding and pain</a:t>
            </a:r>
          </a:p>
          <a:p>
            <a:pPr marL="0" indent="0" eaLnBrk="1" hangingPunct="1">
              <a:defRPr/>
            </a:pPr>
            <a:r>
              <a:rPr lang="en-US" dirty="0">
                <a:latin typeface="Arial Narrow" charset="0"/>
                <a:cs typeface="+mn-cs"/>
              </a:rPr>
              <a:t>Prevention</a:t>
            </a:r>
          </a:p>
          <a:p>
            <a:pPr marL="347472" lvl="1" indent="-347472" eaLnBrk="1" hangingPunct="1">
              <a:lnSpc>
                <a:spcPct val="100000"/>
              </a:lnSpc>
              <a:spcBef>
                <a:spcPts val="900"/>
              </a:spcBef>
              <a:defRPr/>
            </a:pPr>
            <a:r>
              <a:rPr lang="en-US" dirty="0">
                <a:latin typeface="Arial Narrow" charset="0"/>
              </a:rPr>
              <a:t>Purchase food from approved, reputable suppliers</a:t>
            </a:r>
          </a:p>
          <a:p>
            <a:pPr marL="347472" lvl="1" indent="-347472" eaLnBrk="1" hangingPunct="1">
              <a:lnSpc>
                <a:spcPct val="100000"/>
              </a:lnSpc>
              <a:spcBef>
                <a:spcPts val="900"/>
              </a:spcBef>
              <a:defRPr/>
            </a:pPr>
            <a:r>
              <a:rPr lang="en-US" dirty="0">
                <a:latin typeface="Arial Narrow" charset="0"/>
              </a:rPr>
              <a:t>Closely inspect food received</a:t>
            </a:r>
          </a:p>
          <a:p>
            <a:pPr marL="347472" lvl="1" indent="-347472" eaLnBrk="1" hangingPunct="1">
              <a:lnSpc>
                <a:spcPct val="100000"/>
              </a:lnSpc>
              <a:spcBef>
                <a:spcPts val="900"/>
              </a:spcBef>
              <a:defRPr/>
            </a:pPr>
            <a:r>
              <a:rPr lang="en-US" dirty="0">
                <a:latin typeface="Arial Narrow" charset="0"/>
              </a:rPr>
              <a:t>Take steps to prevent physical contamination, </a:t>
            </a:r>
            <a:r>
              <a:rPr lang="en-US" dirty="0" smtClean="0">
                <a:latin typeface="Arial Narrow" charset="0"/>
              </a:rPr>
              <a:t/>
            </a:r>
            <a:br>
              <a:rPr lang="en-US" dirty="0" smtClean="0">
                <a:latin typeface="Arial Narrow" charset="0"/>
              </a:rPr>
            </a:br>
            <a:r>
              <a:rPr lang="en-US" dirty="0" smtClean="0">
                <a:latin typeface="Arial Narrow" charset="0"/>
              </a:rPr>
              <a:t>including </a:t>
            </a:r>
            <a:r>
              <a:rPr lang="en-US" dirty="0">
                <a:latin typeface="Arial Narrow" charset="0"/>
              </a:rPr>
              <a:t>practicing good personal hygiene</a:t>
            </a:r>
          </a:p>
          <a:p>
            <a:pPr marL="571500" lvl="1" indent="-457200" eaLnBrk="1" hangingPunct="1">
              <a:defRPr/>
            </a:pPr>
            <a:endParaRPr lang="en-US" dirty="0">
              <a:latin typeface="Arial Narrow" charset="0"/>
            </a:endParaRPr>
          </a:p>
        </p:txBody>
      </p:sp>
      <p:sp>
        <p:nvSpPr>
          <p:cNvPr id="73732" name="Text Box 209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2-36</a:t>
            </a:r>
          </a:p>
        </p:txBody>
      </p:sp>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Deliberate Contamination of Food</a:t>
            </a:r>
          </a:p>
        </p:txBody>
      </p:sp>
      <p:sp>
        <p:nvSpPr>
          <p:cNvPr id="74755" name="Rectangle 3"/>
          <p:cNvSpPr>
            <a:spLocks noGrp="1" noChangeArrowheads="1"/>
          </p:cNvSpPr>
          <p:nvPr>
            <p:ph type="body" idx="1"/>
          </p:nvPr>
        </p:nvSpPr>
        <p:spPr>
          <a:xfrm>
            <a:off x="398463" y="1143000"/>
            <a:ext cx="8228012" cy="3789362"/>
          </a:xfrm>
        </p:spPr>
        <p:txBody>
          <a:bodyPr/>
          <a:lstStyle/>
          <a:p>
            <a:pPr marL="0" indent="0" eaLnBrk="1" hangingPunct="1">
              <a:defRPr/>
            </a:pPr>
            <a:r>
              <a:rPr lang="en-US" dirty="0">
                <a:latin typeface="Arial Narrow" charset="0"/>
                <a:cs typeface="+mn-cs"/>
              </a:rPr>
              <a:t>Groups who may attempt to contaminate food</a:t>
            </a:r>
          </a:p>
          <a:p>
            <a:pPr marL="347472" lvl="1" indent="-347472" eaLnBrk="1" hangingPunct="1">
              <a:lnSpc>
                <a:spcPct val="100000"/>
              </a:lnSpc>
              <a:spcBef>
                <a:spcPts val="900"/>
              </a:spcBef>
              <a:defRPr/>
            </a:pPr>
            <a:r>
              <a:rPr lang="en-US" dirty="0">
                <a:latin typeface="Arial Narrow" charset="0"/>
              </a:rPr>
              <a:t>Terrorists or activists</a:t>
            </a:r>
          </a:p>
          <a:p>
            <a:pPr marL="347472" lvl="1" indent="-347472" eaLnBrk="1" hangingPunct="1">
              <a:lnSpc>
                <a:spcPct val="100000"/>
              </a:lnSpc>
              <a:spcBef>
                <a:spcPts val="900"/>
              </a:spcBef>
              <a:defRPr/>
            </a:pPr>
            <a:r>
              <a:rPr lang="en-US" dirty="0">
                <a:latin typeface="Arial Narrow" charset="0"/>
              </a:rPr>
              <a:t>Disgruntled current or former staff</a:t>
            </a:r>
          </a:p>
          <a:p>
            <a:pPr marL="347472" lvl="1" indent="-347472" eaLnBrk="1" hangingPunct="1">
              <a:lnSpc>
                <a:spcPct val="100000"/>
              </a:lnSpc>
              <a:spcBef>
                <a:spcPts val="900"/>
              </a:spcBef>
              <a:defRPr/>
            </a:pPr>
            <a:r>
              <a:rPr lang="en-US" dirty="0">
                <a:latin typeface="Arial Narrow" charset="0"/>
              </a:rPr>
              <a:t>Vendors</a:t>
            </a:r>
          </a:p>
          <a:p>
            <a:pPr marL="347472" lvl="1" indent="-347472" eaLnBrk="1" hangingPunct="1">
              <a:lnSpc>
                <a:spcPct val="100000"/>
              </a:lnSpc>
              <a:spcBef>
                <a:spcPts val="900"/>
              </a:spcBef>
              <a:defRPr/>
            </a:pPr>
            <a:r>
              <a:rPr lang="en-US" dirty="0">
                <a:latin typeface="Arial Narrow" charset="0"/>
              </a:rPr>
              <a:t>Competitors</a:t>
            </a:r>
          </a:p>
          <a:p>
            <a:pPr marL="0" indent="0" eaLnBrk="1" hangingPunct="1">
              <a:defRPr/>
            </a:pPr>
            <a:r>
              <a:rPr lang="en-US" dirty="0">
                <a:latin typeface="Arial Narrow" charset="0"/>
                <a:cs typeface="+mn-cs"/>
              </a:rPr>
              <a:t>FDA Defense Tool</a:t>
            </a:r>
          </a:p>
          <a:p>
            <a:pPr marL="347472" lvl="1" indent="-347472" eaLnBrk="1" hangingPunct="1">
              <a:lnSpc>
                <a:spcPct val="100000"/>
              </a:lnSpc>
              <a:spcBef>
                <a:spcPts val="900"/>
              </a:spcBef>
              <a:defRPr/>
            </a:pPr>
            <a:r>
              <a:rPr lang="en-US" dirty="0">
                <a:latin typeface="Arial Narrow" charset="0"/>
              </a:rPr>
              <a:t>ALERT</a:t>
            </a:r>
          </a:p>
          <a:p>
            <a:pPr marL="571500" lvl="1" indent="-457200" eaLnBrk="1" hangingPunct="1">
              <a:defRPr/>
            </a:pPr>
            <a:endParaRPr lang="en-US" dirty="0">
              <a:latin typeface="Arial Narrow" charset="0"/>
            </a:endParaRPr>
          </a:p>
        </p:txBody>
      </p:sp>
      <p:sp>
        <p:nvSpPr>
          <p:cNvPr id="74756" name="Text Box 104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2-37</a:t>
            </a:r>
          </a:p>
        </p:txBody>
      </p:sp>
    </p:spTree>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98463" y="1143000"/>
            <a:ext cx="8228012" cy="4983163"/>
          </a:xfrm>
        </p:spPr>
        <p:txBody>
          <a:bodyPr/>
          <a:lstStyle/>
          <a:p>
            <a:pPr marL="1544638" indent="-1544638" eaLnBrk="1" hangingPunct="1">
              <a:lnSpc>
                <a:spcPct val="100000"/>
              </a:lnSpc>
              <a:spcBef>
                <a:spcPts val="900"/>
              </a:spcBef>
              <a:buFont typeface="Wingdings" pitchFamily="2" charset="2"/>
              <a:buNone/>
              <a:defRPr/>
            </a:pPr>
            <a:r>
              <a:rPr lang="en-US" sz="3200" dirty="0" smtClean="0">
                <a:ea typeface="+mn-ea"/>
                <a:cs typeface="+mn-cs"/>
              </a:rPr>
              <a:t>A</a:t>
            </a:r>
            <a:r>
              <a:rPr lang="en-US" dirty="0">
                <a:ea typeface="+mn-ea"/>
                <a:cs typeface="+mn-cs"/>
              </a:rPr>
              <a:t>ssure </a:t>
            </a:r>
            <a:r>
              <a:rPr lang="en-US" dirty="0" smtClean="0">
                <a:ea typeface="+mn-ea"/>
                <a:cs typeface="+mn-cs"/>
              </a:rPr>
              <a:t>	</a:t>
            </a:r>
            <a:r>
              <a:rPr lang="en-US" sz="2200" b="0" dirty="0" smtClean="0">
                <a:solidFill>
                  <a:schemeClr val="tx1"/>
                </a:solidFill>
                <a:ea typeface="+mn-ea"/>
                <a:cs typeface="+mn-cs"/>
              </a:rPr>
              <a:t>Make sure products received are from safe sources</a:t>
            </a:r>
          </a:p>
          <a:p>
            <a:pPr marL="1544638" indent="-1544638" eaLnBrk="1" hangingPunct="1">
              <a:lnSpc>
                <a:spcPct val="100000"/>
              </a:lnSpc>
              <a:spcBef>
                <a:spcPts val="900"/>
              </a:spcBef>
              <a:buFont typeface="Wingdings" pitchFamily="2" charset="2"/>
              <a:buNone/>
              <a:defRPr/>
            </a:pPr>
            <a:r>
              <a:rPr lang="en-US" sz="3200" dirty="0" smtClean="0">
                <a:ea typeface="+mn-ea"/>
                <a:cs typeface="+mn-cs"/>
              </a:rPr>
              <a:t>L</a:t>
            </a:r>
            <a:r>
              <a:rPr lang="en-US" dirty="0" smtClean="0">
                <a:ea typeface="+mn-ea"/>
                <a:cs typeface="+mn-cs"/>
              </a:rPr>
              <a:t>ook	</a:t>
            </a:r>
            <a:r>
              <a:rPr lang="en-US" sz="2200" b="0" dirty="0" smtClean="0">
                <a:solidFill>
                  <a:schemeClr val="tx1"/>
                </a:solidFill>
                <a:ea typeface="+mn-ea"/>
                <a:cs typeface="+mn-cs"/>
              </a:rPr>
              <a:t>Monitor the security of products in the facility</a:t>
            </a:r>
            <a:r>
              <a:rPr lang="en-US" dirty="0" smtClean="0">
                <a:ea typeface="+mn-ea"/>
                <a:cs typeface="+mn-cs"/>
              </a:rPr>
              <a:t>	</a:t>
            </a:r>
          </a:p>
          <a:p>
            <a:pPr marL="1544638" indent="-1544638" eaLnBrk="1" hangingPunct="1">
              <a:lnSpc>
                <a:spcPct val="100000"/>
              </a:lnSpc>
              <a:spcBef>
                <a:spcPts val="900"/>
              </a:spcBef>
              <a:buFont typeface="Wingdings" pitchFamily="2" charset="2"/>
              <a:buNone/>
              <a:defRPr/>
            </a:pPr>
            <a:r>
              <a:rPr lang="en-US" sz="3200" dirty="0" smtClean="0">
                <a:ea typeface="+mn-ea"/>
                <a:cs typeface="+mn-cs"/>
              </a:rPr>
              <a:t>E</a:t>
            </a:r>
            <a:r>
              <a:rPr lang="en-US" dirty="0" smtClean="0">
                <a:ea typeface="+mn-ea"/>
                <a:cs typeface="+mn-cs"/>
              </a:rPr>
              <a:t>mployees	</a:t>
            </a:r>
            <a:r>
              <a:rPr lang="en-US" sz="2200" b="0" dirty="0" smtClean="0">
                <a:solidFill>
                  <a:schemeClr val="tx1"/>
                </a:solidFill>
                <a:ea typeface="+mn-ea"/>
                <a:cs typeface="+mn-cs"/>
              </a:rPr>
              <a:t>Know who is in your facility</a:t>
            </a:r>
            <a:endParaRPr lang="en-US" b="0" dirty="0" smtClean="0">
              <a:ea typeface="+mn-ea"/>
              <a:cs typeface="+mn-cs"/>
            </a:endParaRPr>
          </a:p>
          <a:p>
            <a:pPr marL="1544638" indent="-1544638" eaLnBrk="1" hangingPunct="1">
              <a:lnSpc>
                <a:spcPct val="100000"/>
              </a:lnSpc>
              <a:spcBef>
                <a:spcPts val="900"/>
              </a:spcBef>
              <a:buFont typeface="Wingdings" pitchFamily="2" charset="2"/>
              <a:buNone/>
              <a:defRPr/>
            </a:pPr>
            <a:r>
              <a:rPr lang="en-US" sz="3200" dirty="0" smtClean="0">
                <a:ea typeface="+mn-ea"/>
                <a:cs typeface="+mn-cs"/>
              </a:rPr>
              <a:t>R</a:t>
            </a:r>
            <a:r>
              <a:rPr lang="en-US" dirty="0" smtClean="0">
                <a:ea typeface="+mn-ea"/>
                <a:cs typeface="+mn-cs"/>
              </a:rPr>
              <a:t>eports  	</a:t>
            </a:r>
            <a:r>
              <a:rPr lang="en-US" sz="2200" b="0" dirty="0" smtClean="0">
                <a:solidFill>
                  <a:schemeClr val="tx1"/>
                </a:solidFill>
                <a:ea typeface="+mn-ea"/>
                <a:cs typeface="+mn-cs"/>
              </a:rPr>
              <a:t>Keep information related to food defense accessible</a:t>
            </a:r>
            <a:r>
              <a:rPr lang="en-US" dirty="0" smtClean="0">
                <a:ea typeface="+mn-ea"/>
                <a:cs typeface="+mn-cs"/>
              </a:rPr>
              <a:t>	</a:t>
            </a:r>
          </a:p>
          <a:p>
            <a:pPr marL="1544638" indent="-1544638" eaLnBrk="1" hangingPunct="1">
              <a:lnSpc>
                <a:spcPct val="100000"/>
              </a:lnSpc>
              <a:spcBef>
                <a:spcPts val="900"/>
              </a:spcBef>
              <a:buFont typeface="Wingdings" pitchFamily="2" charset="2"/>
              <a:buNone/>
              <a:defRPr/>
            </a:pPr>
            <a:r>
              <a:rPr lang="en-US" sz="3200" dirty="0" smtClean="0">
                <a:ea typeface="+mn-ea"/>
                <a:cs typeface="+mn-cs"/>
              </a:rPr>
              <a:t>T</a:t>
            </a:r>
            <a:r>
              <a:rPr lang="en-US" dirty="0" smtClean="0">
                <a:ea typeface="+mn-ea"/>
                <a:cs typeface="+mn-cs"/>
              </a:rPr>
              <a:t>hreat  	</a:t>
            </a:r>
            <a:r>
              <a:rPr lang="en-US" sz="2200" b="0" dirty="0" smtClean="0">
                <a:solidFill>
                  <a:schemeClr val="tx1"/>
                </a:solidFill>
                <a:ea typeface="+mn-ea"/>
                <a:cs typeface="+mn-cs"/>
              </a:rPr>
              <a:t>Develop a plan for responding to suspicious activity or </a:t>
            </a:r>
            <a:br>
              <a:rPr lang="en-US" sz="2200" b="0" dirty="0" smtClean="0">
                <a:solidFill>
                  <a:schemeClr val="tx1"/>
                </a:solidFill>
                <a:ea typeface="+mn-ea"/>
                <a:cs typeface="+mn-cs"/>
              </a:rPr>
            </a:br>
            <a:r>
              <a:rPr lang="en-US" sz="2200" b="0" dirty="0" smtClean="0">
                <a:solidFill>
                  <a:schemeClr val="tx1"/>
                </a:solidFill>
                <a:ea typeface="+mn-ea"/>
                <a:cs typeface="+mn-cs"/>
              </a:rPr>
              <a:t>a threat to the operation</a:t>
            </a:r>
            <a:endParaRPr lang="en-US" b="0" dirty="0" smtClean="0">
              <a:ea typeface="+mn-ea"/>
              <a:cs typeface="+mn-cs"/>
            </a:endParaRPr>
          </a:p>
          <a:p>
            <a:pPr marL="1544638" lvl="1" indent="-1544638" eaLnBrk="1" hangingPunct="1">
              <a:buFont typeface="Wingdings" pitchFamily="2" charset="2"/>
              <a:buNone/>
              <a:defRPr/>
            </a:pPr>
            <a:endParaRPr lang="en-US" dirty="0" smtClean="0"/>
          </a:p>
        </p:txBody>
      </p:sp>
      <p:sp>
        <p:nvSpPr>
          <p:cNvPr id="75779" name="Text Box 104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2-38</a:t>
            </a:r>
          </a:p>
        </p:txBody>
      </p:sp>
      <p:sp>
        <p:nvSpPr>
          <p:cNvPr id="75780"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Deliberate Contamination of Food</a:t>
            </a:r>
          </a:p>
        </p:txBody>
      </p:sp>
    </p:spTree>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390525" y="158750"/>
            <a:ext cx="8307388" cy="519112"/>
          </a:xfrm>
        </p:spPr>
        <p:txBody>
          <a:bodyPr/>
          <a:lstStyle/>
          <a:p>
            <a:pPr eaLnBrk="1" hangingPunct="1">
              <a:defRPr/>
            </a:pPr>
            <a:r>
              <a:rPr lang="en-US" dirty="0">
                <a:latin typeface="Arial Narrow" charset="0"/>
                <a:cs typeface="+mj-cs"/>
              </a:rPr>
              <a:t>Responding to a Foodborne-Illness Outbreak</a:t>
            </a:r>
          </a:p>
        </p:txBody>
      </p:sp>
      <p:sp>
        <p:nvSpPr>
          <p:cNvPr id="76803" name="Rectangle 3"/>
          <p:cNvSpPr>
            <a:spLocks noGrp="1" noChangeArrowheads="1"/>
          </p:cNvSpPr>
          <p:nvPr>
            <p:ph type="body" idx="1"/>
          </p:nvPr>
        </p:nvSpPr>
        <p:spPr>
          <a:xfrm>
            <a:off x="390525" y="1143000"/>
            <a:ext cx="4343400" cy="3789362"/>
          </a:xfrm>
        </p:spPr>
        <p:txBody>
          <a:bodyPr/>
          <a:lstStyle/>
          <a:p>
            <a:pPr marL="347472" lvl="1" indent="-347472" eaLnBrk="1" hangingPunct="1">
              <a:lnSpc>
                <a:spcPct val="100000"/>
              </a:lnSpc>
              <a:spcBef>
                <a:spcPts val="900"/>
              </a:spcBef>
              <a:defRPr/>
            </a:pPr>
            <a:r>
              <a:rPr lang="en-US" dirty="0">
                <a:latin typeface="Arial Narrow" charset="0"/>
              </a:rPr>
              <a:t>Gather information</a:t>
            </a:r>
          </a:p>
          <a:p>
            <a:pPr marL="347472" lvl="1" indent="-347472" eaLnBrk="1" hangingPunct="1">
              <a:lnSpc>
                <a:spcPct val="100000"/>
              </a:lnSpc>
              <a:spcBef>
                <a:spcPts val="900"/>
              </a:spcBef>
              <a:defRPr/>
            </a:pPr>
            <a:r>
              <a:rPr lang="en-US" dirty="0">
                <a:latin typeface="Arial Narrow" charset="0"/>
              </a:rPr>
              <a:t>Notify authorities</a:t>
            </a:r>
          </a:p>
          <a:p>
            <a:pPr marL="347472" lvl="1" indent="-347472" eaLnBrk="1" hangingPunct="1">
              <a:lnSpc>
                <a:spcPct val="100000"/>
              </a:lnSpc>
              <a:spcBef>
                <a:spcPts val="900"/>
              </a:spcBef>
              <a:defRPr/>
            </a:pPr>
            <a:r>
              <a:rPr lang="en-US" dirty="0">
                <a:latin typeface="Arial Narrow" charset="0"/>
              </a:rPr>
              <a:t>Segregate product</a:t>
            </a:r>
          </a:p>
          <a:p>
            <a:pPr marL="347472" lvl="1" indent="-347472" eaLnBrk="1" hangingPunct="1">
              <a:lnSpc>
                <a:spcPct val="100000"/>
              </a:lnSpc>
              <a:spcBef>
                <a:spcPts val="900"/>
              </a:spcBef>
              <a:defRPr/>
            </a:pPr>
            <a:r>
              <a:rPr lang="en-US" dirty="0">
                <a:latin typeface="Arial Narrow" charset="0"/>
              </a:rPr>
              <a:t>Document information</a:t>
            </a:r>
          </a:p>
          <a:p>
            <a:pPr marL="347472" lvl="1" indent="-347472" eaLnBrk="1" hangingPunct="1">
              <a:lnSpc>
                <a:spcPct val="100000"/>
              </a:lnSpc>
              <a:spcBef>
                <a:spcPts val="900"/>
              </a:spcBef>
              <a:defRPr/>
            </a:pPr>
            <a:r>
              <a:rPr lang="en-US" dirty="0">
                <a:latin typeface="Arial Narrow" charset="0"/>
              </a:rPr>
              <a:t>Identify staff</a:t>
            </a:r>
          </a:p>
          <a:p>
            <a:pPr marL="347472" lvl="1" indent="-347472" eaLnBrk="1" hangingPunct="1">
              <a:lnSpc>
                <a:spcPct val="100000"/>
              </a:lnSpc>
              <a:spcBef>
                <a:spcPts val="900"/>
              </a:spcBef>
              <a:defRPr/>
            </a:pPr>
            <a:r>
              <a:rPr lang="en-US" dirty="0">
                <a:latin typeface="Arial Narrow" charset="0"/>
              </a:rPr>
              <a:t>Cooperate with authorities</a:t>
            </a:r>
          </a:p>
          <a:p>
            <a:pPr marL="347472" lvl="1" indent="-347472" eaLnBrk="1" hangingPunct="1">
              <a:lnSpc>
                <a:spcPct val="100000"/>
              </a:lnSpc>
              <a:spcBef>
                <a:spcPts val="900"/>
              </a:spcBef>
              <a:defRPr/>
            </a:pPr>
            <a:r>
              <a:rPr lang="en-US" dirty="0">
                <a:latin typeface="Arial Narrow" charset="0"/>
              </a:rPr>
              <a:t>Review procedures</a:t>
            </a:r>
          </a:p>
          <a:p>
            <a:pPr marL="571500" lvl="1" indent="-457200" eaLnBrk="1" hangingPunct="1">
              <a:defRPr/>
            </a:pPr>
            <a:endParaRPr lang="en-US" dirty="0">
              <a:latin typeface="Arial Narrow" charset="0"/>
            </a:endParaRPr>
          </a:p>
        </p:txBody>
      </p:sp>
      <p:sp>
        <p:nvSpPr>
          <p:cNvPr id="76804" name="Text Box 104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2-39</a:t>
            </a:r>
          </a:p>
        </p:txBody>
      </p:sp>
    </p:spTree>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Responding to a Foodborne-Illness Outbreak</a:t>
            </a:r>
          </a:p>
        </p:txBody>
      </p:sp>
      <p:sp>
        <p:nvSpPr>
          <p:cNvPr id="78851" name="Rectangle 3"/>
          <p:cNvSpPr>
            <a:spLocks noGrp="1" noChangeArrowheads="1"/>
          </p:cNvSpPr>
          <p:nvPr>
            <p:ph type="body" idx="1"/>
          </p:nvPr>
        </p:nvSpPr>
        <p:spPr>
          <a:xfrm>
            <a:off x="390525" y="1143000"/>
            <a:ext cx="5746118" cy="4983163"/>
          </a:xfrm>
        </p:spPr>
        <p:txBody>
          <a:bodyPr/>
          <a:lstStyle/>
          <a:p>
            <a:pPr marL="347472" lvl="1" indent="-347472" eaLnBrk="1" hangingPunct="1">
              <a:lnSpc>
                <a:spcPct val="100000"/>
              </a:lnSpc>
              <a:spcBef>
                <a:spcPts val="900"/>
              </a:spcBef>
              <a:buFont typeface="Wingdings" pitchFamily="2" charset="2"/>
              <a:buChar char="l"/>
              <a:defRPr/>
            </a:pPr>
            <a:r>
              <a:rPr lang="en-US" dirty="0" smtClean="0"/>
              <a:t>Gather information</a:t>
            </a:r>
          </a:p>
          <a:p>
            <a:pPr marL="694944" lvl="2" indent="-347472" eaLnBrk="1" hangingPunct="1">
              <a:lnSpc>
                <a:spcPct val="100000"/>
              </a:lnSpc>
              <a:spcBef>
                <a:spcPts val="900"/>
              </a:spcBef>
              <a:buFont typeface="Courier New" pitchFamily="49" charset="0"/>
              <a:buChar char="o"/>
              <a:defRPr/>
            </a:pPr>
            <a:r>
              <a:rPr lang="en-US" dirty="0" smtClean="0"/>
              <a:t>Ask the person for general contact information</a:t>
            </a:r>
          </a:p>
          <a:p>
            <a:pPr marL="694944" lvl="2" indent="-347472" eaLnBrk="1" hangingPunct="1">
              <a:lnSpc>
                <a:spcPct val="100000"/>
              </a:lnSpc>
              <a:spcBef>
                <a:spcPts val="900"/>
              </a:spcBef>
              <a:buFont typeface="Courier New" pitchFamily="49" charset="0"/>
              <a:buChar char="o"/>
              <a:defRPr/>
            </a:pPr>
            <a:r>
              <a:rPr lang="en-US" dirty="0" smtClean="0"/>
              <a:t>Ask the person to identify the food eaten</a:t>
            </a:r>
          </a:p>
          <a:p>
            <a:pPr marL="694944" lvl="2" indent="-347472" eaLnBrk="1" hangingPunct="1">
              <a:lnSpc>
                <a:spcPct val="100000"/>
              </a:lnSpc>
              <a:spcBef>
                <a:spcPts val="900"/>
              </a:spcBef>
              <a:buFont typeface="Courier New" pitchFamily="49" charset="0"/>
              <a:buChar char="o"/>
              <a:defRPr/>
            </a:pPr>
            <a:r>
              <a:rPr lang="en-US" dirty="0" smtClean="0"/>
              <a:t>Ask for a description of symptoms</a:t>
            </a:r>
          </a:p>
          <a:p>
            <a:pPr marL="694944" lvl="2" indent="-347472" eaLnBrk="1" hangingPunct="1">
              <a:lnSpc>
                <a:spcPct val="100000"/>
              </a:lnSpc>
              <a:spcBef>
                <a:spcPts val="900"/>
              </a:spcBef>
              <a:buFont typeface="Courier New" pitchFamily="49" charset="0"/>
              <a:buChar char="o"/>
              <a:defRPr/>
            </a:pPr>
            <a:r>
              <a:rPr lang="en-US" dirty="0" smtClean="0"/>
              <a:t>Ask when the person first became sick</a:t>
            </a:r>
            <a:endParaRPr lang="en-US" dirty="0"/>
          </a:p>
          <a:p>
            <a:pPr marL="347472" lvl="1" indent="-347472" eaLnBrk="1" hangingPunct="1">
              <a:lnSpc>
                <a:spcPct val="100000"/>
              </a:lnSpc>
              <a:spcBef>
                <a:spcPts val="900"/>
              </a:spcBef>
              <a:buFont typeface="Wingdings" pitchFamily="2" charset="2"/>
              <a:buChar char="l"/>
              <a:defRPr/>
            </a:pPr>
            <a:r>
              <a:rPr lang="en-US" dirty="0"/>
              <a:t>Notify Authorities</a:t>
            </a:r>
          </a:p>
          <a:p>
            <a:pPr marL="694944" lvl="2" indent="-347472" eaLnBrk="1" hangingPunct="1">
              <a:lnSpc>
                <a:spcPct val="100000"/>
              </a:lnSpc>
              <a:spcBef>
                <a:spcPts val="900"/>
              </a:spcBef>
              <a:buFont typeface="Courier New" pitchFamily="49" charset="0"/>
              <a:buChar char="o"/>
              <a:defRPr/>
            </a:pPr>
            <a:r>
              <a:rPr lang="en-US" dirty="0"/>
              <a:t>Contact the local regulatory authority if an </a:t>
            </a:r>
            <a:r>
              <a:rPr lang="en-US" dirty="0" smtClean="0"/>
              <a:t/>
            </a:r>
            <a:br>
              <a:rPr lang="en-US" dirty="0" smtClean="0"/>
            </a:br>
            <a:r>
              <a:rPr lang="en-US" dirty="0" smtClean="0"/>
              <a:t>outbreak </a:t>
            </a:r>
            <a:r>
              <a:rPr lang="en-US" dirty="0"/>
              <a:t>is suspect</a:t>
            </a:r>
          </a:p>
          <a:p>
            <a:pPr marL="576263" lvl="2" indent="0" eaLnBrk="1" hangingPunct="1">
              <a:buFont typeface="Courier New" pitchFamily="49" charset="0"/>
              <a:buNone/>
              <a:defRPr/>
            </a:pPr>
            <a:endParaRPr lang="en-US" dirty="0" smtClean="0"/>
          </a:p>
        </p:txBody>
      </p:sp>
      <p:sp>
        <p:nvSpPr>
          <p:cNvPr id="77828" name="Text Box 104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2-40</a:t>
            </a:r>
          </a:p>
        </p:txBody>
      </p:sp>
      <p:pic>
        <p:nvPicPr>
          <p:cNvPr id="2" name="Picture 1" descr="6e_c02_40.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3355" y="1243013"/>
            <a:ext cx="2103120" cy="210312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Responding to a Foodborne-Illness Outbreak</a:t>
            </a:r>
          </a:p>
        </p:txBody>
      </p:sp>
      <p:sp>
        <p:nvSpPr>
          <p:cNvPr id="78851" name="Rectangle 3"/>
          <p:cNvSpPr>
            <a:spLocks noGrp="1" noChangeArrowheads="1"/>
          </p:cNvSpPr>
          <p:nvPr>
            <p:ph type="body" idx="1"/>
          </p:nvPr>
        </p:nvSpPr>
        <p:spPr>
          <a:xfrm>
            <a:off x="390525" y="1143000"/>
            <a:ext cx="5402264" cy="4983163"/>
          </a:xfrm>
        </p:spPr>
        <p:txBody>
          <a:bodyPr/>
          <a:lstStyle/>
          <a:p>
            <a:pPr marL="347472" lvl="1" indent="-347472" eaLnBrk="1" hangingPunct="1">
              <a:lnSpc>
                <a:spcPct val="100000"/>
              </a:lnSpc>
              <a:spcBef>
                <a:spcPts val="900"/>
              </a:spcBef>
              <a:defRPr/>
            </a:pPr>
            <a:r>
              <a:rPr lang="en-US" dirty="0">
                <a:latin typeface="Arial Narrow" charset="0"/>
              </a:rPr>
              <a:t>Segregate product</a:t>
            </a:r>
          </a:p>
          <a:p>
            <a:pPr marL="694944" lvl="2" indent="-347472" eaLnBrk="1" hangingPunct="1">
              <a:lnSpc>
                <a:spcPct val="100000"/>
              </a:lnSpc>
              <a:spcBef>
                <a:spcPts val="900"/>
              </a:spcBef>
              <a:defRPr/>
            </a:pPr>
            <a:r>
              <a:rPr lang="en-US" dirty="0">
                <a:latin typeface="Arial Narrow" charset="0"/>
              </a:rPr>
              <a:t>Set the suspect product aside if any remains</a:t>
            </a:r>
          </a:p>
          <a:p>
            <a:pPr marL="694944" lvl="2" indent="-347472" eaLnBrk="1" hangingPunct="1">
              <a:lnSpc>
                <a:spcPct val="100000"/>
              </a:lnSpc>
              <a:spcBef>
                <a:spcPts val="900"/>
              </a:spcBef>
              <a:defRPr/>
            </a:pPr>
            <a:r>
              <a:rPr lang="en-US" dirty="0">
                <a:latin typeface="Arial Narrow" charset="0"/>
              </a:rPr>
              <a:t>Include a label with </a:t>
            </a:r>
            <a:r>
              <a:rPr lang="ja-JP" altLang="en-US" dirty="0">
                <a:latin typeface="Arial Narrow" charset="0"/>
              </a:rPr>
              <a:t>“</a:t>
            </a:r>
            <a:r>
              <a:rPr lang="en-US" dirty="0">
                <a:latin typeface="Arial Narrow" charset="0"/>
              </a:rPr>
              <a:t>Do not use</a:t>
            </a:r>
            <a:r>
              <a:rPr lang="ja-JP" altLang="en-US" dirty="0">
                <a:latin typeface="Arial Narrow" charset="0"/>
              </a:rPr>
              <a:t>”</a:t>
            </a:r>
            <a:r>
              <a:rPr lang="en-US" dirty="0">
                <a:latin typeface="Arial Narrow" charset="0"/>
              </a:rPr>
              <a:t> </a:t>
            </a:r>
            <a:r>
              <a:rPr lang="en-US" dirty="0" smtClean="0">
                <a:latin typeface="Arial Narrow" charset="0"/>
              </a:rPr>
              <a:t/>
            </a:r>
            <a:br>
              <a:rPr lang="en-US" dirty="0" smtClean="0">
                <a:latin typeface="Arial Narrow" charset="0"/>
              </a:rPr>
            </a:br>
            <a:r>
              <a:rPr lang="en-US" dirty="0" smtClean="0">
                <a:latin typeface="Arial Narrow" charset="0"/>
              </a:rPr>
              <a:t>and </a:t>
            </a:r>
            <a:r>
              <a:rPr lang="ja-JP" altLang="en-US" dirty="0" smtClean="0">
                <a:latin typeface="Arial Narrow" charset="0"/>
              </a:rPr>
              <a:t>“</a:t>
            </a:r>
            <a:r>
              <a:rPr lang="en-US" dirty="0">
                <a:latin typeface="Arial Narrow" charset="0"/>
              </a:rPr>
              <a:t>Do Not Discard</a:t>
            </a:r>
            <a:r>
              <a:rPr lang="ja-JP" altLang="en-US" dirty="0">
                <a:latin typeface="Arial Narrow" charset="0"/>
              </a:rPr>
              <a:t>”</a:t>
            </a:r>
            <a:r>
              <a:rPr lang="en-US" dirty="0">
                <a:latin typeface="Arial Narrow" charset="0"/>
              </a:rPr>
              <a:t> on it. </a:t>
            </a:r>
          </a:p>
          <a:p>
            <a:pPr marL="347472" lvl="1" indent="-347472" eaLnBrk="1" hangingPunct="1">
              <a:lnSpc>
                <a:spcPct val="100000"/>
              </a:lnSpc>
              <a:spcBef>
                <a:spcPts val="900"/>
              </a:spcBef>
              <a:defRPr/>
            </a:pPr>
            <a:r>
              <a:rPr lang="en-US" dirty="0">
                <a:latin typeface="Arial Narrow" charset="0"/>
              </a:rPr>
              <a:t>Document the information</a:t>
            </a:r>
          </a:p>
          <a:p>
            <a:pPr marL="694944" lvl="2" indent="-347472" eaLnBrk="1" hangingPunct="1">
              <a:lnSpc>
                <a:spcPct val="100000"/>
              </a:lnSpc>
              <a:spcBef>
                <a:spcPts val="900"/>
              </a:spcBef>
              <a:defRPr/>
            </a:pPr>
            <a:r>
              <a:rPr lang="en-US" dirty="0">
                <a:latin typeface="Arial Narrow" charset="0"/>
              </a:rPr>
              <a:t>Log information about suspect product</a:t>
            </a:r>
          </a:p>
          <a:p>
            <a:pPr marL="694944" lvl="2" indent="-347472" eaLnBrk="1" hangingPunct="1">
              <a:lnSpc>
                <a:spcPct val="100000"/>
              </a:lnSpc>
              <a:spcBef>
                <a:spcPts val="900"/>
              </a:spcBef>
              <a:defRPr/>
            </a:pPr>
            <a:r>
              <a:rPr lang="en-US" dirty="0">
                <a:latin typeface="Arial Narrow" charset="0"/>
              </a:rPr>
              <a:t>Include a product description, product date, lot number, sell-by date, and pack size</a:t>
            </a:r>
          </a:p>
          <a:p>
            <a:pPr marL="1033463" lvl="2" indent="-457200" eaLnBrk="1" hangingPunct="1">
              <a:defRPr/>
            </a:pPr>
            <a:endParaRPr lang="en-US" dirty="0">
              <a:latin typeface="Arial Narrow" charset="0"/>
            </a:endParaRPr>
          </a:p>
        </p:txBody>
      </p:sp>
      <p:sp>
        <p:nvSpPr>
          <p:cNvPr id="78852" name="Text Box 104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2-41</a:t>
            </a:r>
          </a:p>
        </p:txBody>
      </p:sp>
      <p:pic>
        <p:nvPicPr>
          <p:cNvPr id="2" name="Picture 1" descr="6e_c02_15_bucket_r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7259" y="1243013"/>
            <a:ext cx="2109216" cy="183489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390525" y="158750"/>
            <a:ext cx="8307388" cy="519112"/>
          </a:xfrm>
        </p:spPr>
        <p:txBody>
          <a:bodyPr/>
          <a:lstStyle/>
          <a:p>
            <a:pPr eaLnBrk="1" hangingPunct="1">
              <a:defRPr/>
            </a:pPr>
            <a:r>
              <a:rPr lang="en-US" dirty="0">
                <a:latin typeface="Arial Narrow" charset="0"/>
                <a:cs typeface="+mj-cs"/>
              </a:rPr>
              <a:t>Responding to a Foodborne-Illness Outbreak</a:t>
            </a:r>
          </a:p>
        </p:txBody>
      </p:sp>
      <p:sp>
        <p:nvSpPr>
          <p:cNvPr id="78851" name="Rectangle 3"/>
          <p:cNvSpPr>
            <a:spLocks noGrp="1" noChangeArrowheads="1"/>
          </p:cNvSpPr>
          <p:nvPr>
            <p:ph type="body" idx="1"/>
          </p:nvPr>
        </p:nvSpPr>
        <p:spPr>
          <a:xfrm>
            <a:off x="393192" y="1143000"/>
            <a:ext cx="8235950" cy="4983163"/>
          </a:xfrm>
        </p:spPr>
        <p:txBody>
          <a:bodyPr/>
          <a:lstStyle/>
          <a:p>
            <a:pPr marL="347472" lvl="1" indent="-347472" eaLnBrk="1" hangingPunct="1">
              <a:lnSpc>
                <a:spcPct val="100000"/>
              </a:lnSpc>
              <a:spcBef>
                <a:spcPts val="900"/>
              </a:spcBef>
              <a:buFont typeface="Wingdings" pitchFamily="2" charset="2"/>
              <a:buChar char="l"/>
              <a:defRPr/>
            </a:pPr>
            <a:r>
              <a:rPr lang="en-US" dirty="0" smtClean="0"/>
              <a:t>Identify staff</a:t>
            </a:r>
          </a:p>
          <a:p>
            <a:pPr marL="694944" lvl="2" indent="-347472" eaLnBrk="1" hangingPunct="1">
              <a:lnSpc>
                <a:spcPct val="100000"/>
              </a:lnSpc>
              <a:spcBef>
                <a:spcPts val="900"/>
              </a:spcBef>
              <a:buFont typeface="Courier New" pitchFamily="49" charset="0"/>
              <a:buChar char="o"/>
              <a:defRPr/>
            </a:pPr>
            <a:r>
              <a:rPr lang="en-US" dirty="0" smtClean="0"/>
              <a:t>Keep a list of food handlers scheduled at time of incident</a:t>
            </a:r>
          </a:p>
          <a:p>
            <a:pPr marL="694944" lvl="2" indent="-347472" eaLnBrk="1" hangingPunct="1">
              <a:lnSpc>
                <a:spcPct val="100000"/>
              </a:lnSpc>
              <a:spcBef>
                <a:spcPts val="900"/>
              </a:spcBef>
              <a:buFont typeface="Courier New" pitchFamily="49" charset="0"/>
              <a:buChar char="o"/>
              <a:defRPr/>
            </a:pPr>
            <a:r>
              <a:rPr lang="en-US" dirty="0" smtClean="0"/>
              <a:t>Interview staff immediately</a:t>
            </a:r>
          </a:p>
          <a:p>
            <a:pPr marL="347472" lvl="1" indent="-347472" eaLnBrk="1" hangingPunct="1">
              <a:lnSpc>
                <a:spcPct val="100000"/>
              </a:lnSpc>
              <a:spcBef>
                <a:spcPts val="900"/>
              </a:spcBef>
              <a:buFont typeface="Wingdings" pitchFamily="2" charset="2"/>
              <a:buChar char="l"/>
              <a:defRPr/>
            </a:pPr>
            <a:r>
              <a:rPr lang="en-US" dirty="0" smtClean="0"/>
              <a:t>Cooperate with authorities</a:t>
            </a:r>
            <a:endParaRPr lang="en-US" dirty="0"/>
          </a:p>
          <a:p>
            <a:pPr marL="694944" lvl="2" indent="-347472" eaLnBrk="1" hangingPunct="1">
              <a:lnSpc>
                <a:spcPct val="100000"/>
              </a:lnSpc>
              <a:spcBef>
                <a:spcPts val="900"/>
              </a:spcBef>
              <a:buFont typeface="Courier New" pitchFamily="49" charset="0"/>
              <a:buChar char="o"/>
              <a:defRPr/>
            </a:pPr>
            <a:r>
              <a:rPr lang="en-US" dirty="0" smtClean="0"/>
              <a:t>Provide appropriate documentation</a:t>
            </a:r>
            <a:endParaRPr lang="en-US" dirty="0"/>
          </a:p>
          <a:p>
            <a:pPr marL="347472" lvl="1" indent="-347472" eaLnBrk="1" hangingPunct="1">
              <a:lnSpc>
                <a:spcPct val="100000"/>
              </a:lnSpc>
              <a:spcBef>
                <a:spcPts val="900"/>
              </a:spcBef>
              <a:buFont typeface="Wingdings" pitchFamily="2" charset="2"/>
              <a:buChar char="l"/>
              <a:defRPr/>
            </a:pPr>
            <a:r>
              <a:rPr lang="en-US" dirty="0" smtClean="0"/>
              <a:t>Review procedures</a:t>
            </a:r>
            <a:endParaRPr lang="en-US" dirty="0"/>
          </a:p>
          <a:p>
            <a:pPr marL="694944" lvl="2" indent="-347472" eaLnBrk="1" hangingPunct="1">
              <a:lnSpc>
                <a:spcPct val="100000"/>
              </a:lnSpc>
              <a:spcBef>
                <a:spcPts val="900"/>
              </a:spcBef>
              <a:buFont typeface="Courier New" pitchFamily="49" charset="0"/>
              <a:buChar char="o"/>
              <a:defRPr/>
            </a:pPr>
            <a:r>
              <a:rPr lang="en-US" dirty="0" smtClean="0"/>
              <a:t>Determine if standards are being met</a:t>
            </a:r>
          </a:p>
          <a:p>
            <a:pPr marL="694944" lvl="2" indent="-347472" eaLnBrk="1" hangingPunct="1">
              <a:lnSpc>
                <a:spcPct val="100000"/>
              </a:lnSpc>
              <a:spcBef>
                <a:spcPts val="900"/>
              </a:spcBef>
              <a:buFont typeface="Courier New" pitchFamily="49" charset="0"/>
              <a:buChar char="o"/>
              <a:defRPr/>
            </a:pPr>
            <a:r>
              <a:rPr lang="en-US" dirty="0" smtClean="0"/>
              <a:t>Identify if standards are not working</a:t>
            </a:r>
            <a:endParaRPr lang="en-US" dirty="0"/>
          </a:p>
          <a:p>
            <a:pPr marL="576263" lvl="2" indent="0" eaLnBrk="1" hangingPunct="1">
              <a:buFont typeface="Courier New" pitchFamily="49" charset="0"/>
              <a:buNone/>
              <a:defRPr/>
            </a:pPr>
            <a:endParaRPr lang="en-US" dirty="0" smtClean="0"/>
          </a:p>
        </p:txBody>
      </p:sp>
      <p:sp>
        <p:nvSpPr>
          <p:cNvPr id="79876" name="Text Box 104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2-42</a:t>
            </a:r>
          </a:p>
        </p:txBody>
      </p:sp>
    </p:spTree>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Food Allergens</a:t>
            </a:r>
          </a:p>
        </p:txBody>
      </p:sp>
      <p:sp>
        <p:nvSpPr>
          <p:cNvPr id="79875" name="Rectangle 3"/>
          <p:cNvSpPr>
            <a:spLocks noGrp="1" noChangeArrowheads="1"/>
          </p:cNvSpPr>
          <p:nvPr>
            <p:ph type="body" idx="1"/>
          </p:nvPr>
        </p:nvSpPr>
        <p:spPr>
          <a:xfrm>
            <a:off x="390525" y="1143000"/>
            <a:ext cx="5257800" cy="3789362"/>
          </a:xfrm>
        </p:spPr>
        <p:txBody>
          <a:bodyPr/>
          <a:lstStyle/>
          <a:p>
            <a:pPr marL="0" indent="0" eaLnBrk="1" hangingPunct="1">
              <a:buFont typeface="Wingdings" pitchFamily="2" charset="2"/>
              <a:buNone/>
              <a:defRPr/>
            </a:pPr>
            <a:r>
              <a:rPr lang="en-US" dirty="0" smtClean="0">
                <a:ea typeface="+mn-ea"/>
                <a:cs typeface="+mn-cs"/>
              </a:rPr>
              <a:t>Food Allergen</a:t>
            </a:r>
          </a:p>
          <a:p>
            <a:pPr marL="347472" lvl="1" indent="-347472" eaLnBrk="1" hangingPunct="1">
              <a:lnSpc>
                <a:spcPct val="100000"/>
              </a:lnSpc>
              <a:spcBef>
                <a:spcPts val="900"/>
              </a:spcBef>
              <a:buFont typeface="Wingdings" pitchFamily="2" charset="2"/>
              <a:buChar char="l"/>
              <a:defRPr/>
            </a:pPr>
            <a:r>
              <a:rPr lang="en-US" dirty="0" smtClean="0"/>
              <a:t>A protein in a food or ingredient some people are sensitive to</a:t>
            </a:r>
          </a:p>
          <a:p>
            <a:pPr marL="347472" lvl="1" indent="-347472" eaLnBrk="1" hangingPunct="1">
              <a:lnSpc>
                <a:spcPct val="100000"/>
              </a:lnSpc>
              <a:spcBef>
                <a:spcPts val="900"/>
              </a:spcBef>
              <a:buFont typeface="Wingdings" pitchFamily="2" charset="2"/>
              <a:buChar char="l"/>
              <a:defRPr/>
            </a:pPr>
            <a:r>
              <a:rPr lang="en-US" dirty="0" smtClean="0"/>
              <a:t>These proteins occur naturally</a:t>
            </a:r>
          </a:p>
          <a:p>
            <a:pPr marL="347472" lvl="1" indent="-347472" eaLnBrk="1" hangingPunct="1">
              <a:lnSpc>
                <a:spcPct val="100000"/>
              </a:lnSpc>
              <a:spcBef>
                <a:spcPts val="900"/>
              </a:spcBef>
              <a:buFont typeface="Wingdings" pitchFamily="2" charset="2"/>
              <a:buChar char="l"/>
              <a:defRPr/>
            </a:pPr>
            <a:r>
              <a:rPr lang="en-US" dirty="0" smtClean="0"/>
              <a:t>When an enough of an allergen is eaten, an allergic reaction can occur</a:t>
            </a:r>
          </a:p>
          <a:p>
            <a:pPr marL="114300" lvl="1" indent="0" eaLnBrk="1" hangingPunct="1">
              <a:buFont typeface="Wingdings" pitchFamily="2" charset="2"/>
              <a:buNone/>
              <a:defRPr/>
            </a:pPr>
            <a:endParaRPr lang="en-US" dirty="0" smtClean="0"/>
          </a:p>
        </p:txBody>
      </p:sp>
      <p:sp>
        <p:nvSpPr>
          <p:cNvPr id="80900" name="Text Box 104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2-43</a:t>
            </a:r>
          </a:p>
        </p:txBody>
      </p:sp>
      <p:pic>
        <p:nvPicPr>
          <p:cNvPr id="2" name="Picture 1" descr="6e_c02_17_hives_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6403" y="1243013"/>
            <a:ext cx="2100072" cy="183184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Food Allergens</a:t>
            </a:r>
          </a:p>
        </p:txBody>
      </p:sp>
      <p:sp>
        <p:nvSpPr>
          <p:cNvPr id="79875" name="Rectangle 3"/>
          <p:cNvSpPr>
            <a:spLocks noGrp="1" noChangeArrowheads="1"/>
          </p:cNvSpPr>
          <p:nvPr>
            <p:ph type="body" idx="1"/>
          </p:nvPr>
        </p:nvSpPr>
        <p:spPr>
          <a:xfrm>
            <a:off x="390525" y="1143000"/>
            <a:ext cx="7316788" cy="4983163"/>
          </a:xfrm>
        </p:spPr>
        <p:txBody>
          <a:bodyPr/>
          <a:lstStyle/>
          <a:p>
            <a:pPr marL="0" indent="0" eaLnBrk="1" hangingPunct="1">
              <a:buFont typeface="Wingdings" pitchFamily="2" charset="2"/>
              <a:buNone/>
              <a:defRPr/>
            </a:pPr>
            <a:r>
              <a:rPr lang="en-US" dirty="0" smtClean="0">
                <a:ea typeface="+mn-ea"/>
                <a:cs typeface="+mn-cs"/>
              </a:rPr>
              <a:t>Allergy Symptoms</a:t>
            </a:r>
          </a:p>
          <a:p>
            <a:pPr marL="347472" lvl="1" indent="-347472" eaLnBrk="1" hangingPunct="1">
              <a:lnSpc>
                <a:spcPct val="100000"/>
              </a:lnSpc>
              <a:spcBef>
                <a:spcPts val="900"/>
              </a:spcBef>
              <a:buFont typeface="Wingdings" pitchFamily="2" charset="2"/>
              <a:buChar char="l"/>
              <a:defRPr/>
            </a:pPr>
            <a:r>
              <a:rPr lang="en-US" dirty="0" smtClean="0"/>
              <a:t>Nausea</a:t>
            </a:r>
          </a:p>
          <a:p>
            <a:pPr marL="347472" lvl="1" indent="-347472" eaLnBrk="1" hangingPunct="1">
              <a:lnSpc>
                <a:spcPct val="100000"/>
              </a:lnSpc>
              <a:spcBef>
                <a:spcPts val="900"/>
              </a:spcBef>
              <a:buFont typeface="Wingdings" pitchFamily="2" charset="2"/>
              <a:buChar char="l"/>
              <a:defRPr/>
            </a:pPr>
            <a:r>
              <a:rPr lang="en-US" dirty="0" smtClean="0"/>
              <a:t>Wheezing or shortness of breath</a:t>
            </a:r>
          </a:p>
          <a:p>
            <a:pPr marL="347472" lvl="1" indent="-347472" eaLnBrk="1" hangingPunct="1">
              <a:lnSpc>
                <a:spcPct val="100000"/>
              </a:lnSpc>
              <a:spcBef>
                <a:spcPts val="900"/>
              </a:spcBef>
              <a:buFont typeface="Wingdings" pitchFamily="2" charset="2"/>
              <a:buChar char="l"/>
              <a:defRPr/>
            </a:pPr>
            <a:r>
              <a:rPr lang="en-US" dirty="0" smtClean="0"/>
              <a:t>Hives or itchy rashes</a:t>
            </a:r>
          </a:p>
          <a:p>
            <a:pPr marL="347472" lvl="1" indent="-347472" eaLnBrk="1" hangingPunct="1">
              <a:lnSpc>
                <a:spcPct val="100000"/>
              </a:lnSpc>
              <a:spcBef>
                <a:spcPts val="900"/>
              </a:spcBef>
              <a:buFont typeface="Wingdings" pitchFamily="2" charset="2"/>
              <a:buChar char="l"/>
              <a:defRPr/>
            </a:pPr>
            <a:r>
              <a:rPr lang="en-US" dirty="0" smtClean="0"/>
              <a:t>Swelling of the body, including the face, eyes, hands, or feet</a:t>
            </a:r>
          </a:p>
          <a:p>
            <a:pPr marL="347472" lvl="1" indent="-347472" eaLnBrk="1" hangingPunct="1">
              <a:lnSpc>
                <a:spcPct val="100000"/>
              </a:lnSpc>
              <a:spcBef>
                <a:spcPts val="900"/>
              </a:spcBef>
              <a:buFont typeface="Wingdings" pitchFamily="2" charset="2"/>
              <a:buChar char="l"/>
              <a:defRPr/>
            </a:pPr>
            <a:r>
              <a:rPr lang="en-US" dirty="0" smtClean="0"/>
              <a:t>Vomiting and/or diarrhea</a:t>
            </a:r>
          </a:p>
          <a:p>
            <a:pPr marL="347472" lvl="1" indent="-347472" eaLnBrk="1" hangingPunct="1">
              <a:lnSpc>
                <a:spcPct val="100000"/>
              </a:lnSpc>
              <a:spcBef>
                <a:spcPts val="900"/>
              </a:spcBef>
              <a:buFont typeface="Wingdings" pitchFamily="2" charset="2"/>
              <a:buChar char="l"/>
              <a:defRPr/>
            </a:pPr>
            <a:r>
              <a:rPr lang="en-US" dirty="0" smtClean="0"/>
              <a:t>Abdominal pain</a:t>
            </a:r>
          </a:p>
          <a:p>
            <a:pPr marL="0" indent="0" eaLnBrk="1" hangingPunct="1">
              <a:buFont typeface="Wingdings" pitchFamily="2" charset="2"/>
              <a:buNone/>
              <a:defRPr/>
            </a:pPr>
            <a:r>
              <a:rPr lang="en-US" dirty="0" smtClean="0">
                <a:ea typeface="+mn-ea"/>
                <a:cs typeface="+mn-cs"/>
              </a:rPr>
              <a:t>Allergic reactions</a:t>
            </a:r>
          </a:p>
          <a:p>
            <a:pPr marL="347472" lvl="1" indent="-347472" eaLnBrk="1" hangingPunct="1">
              <a:lnSpc>
                <a:spcPct val="100000"/>
              </a:lnSpc>
              <a:spcBef>
                <a:spcPts val="900"/>
              </a:spcBef>
              <a:buFont typeface="Wingdings" pitchFamily="2" charset="2"/>
              <a:buChar char="l"/>
              <a:defRPr/>
            </a:pPr>
            <a:r>
              <a:rPr lang="en-US" dirty="0" smtClean="0"/>
              <a:t>Symptoms can become serious quickly</a:t>
            </a:r>
          </a:p>
          <a:p>
            <a:pPr marL="347472" lvl="1" indent="-347472" eaLnBrk="1" hangingPunct="1">
              <a:lnSpc>
                <a:spcPct val="100000"/>
              </a:lnSpc>
              <a:spcBef>
                <a:spcPts val="900"/>
              </a:spcBef>
              <a:buFont typeface="Wingdings" pitchFamily="2" charset="2"/>
              <a:buChar char="l"/>
              <a:defRPr/>
            </a:pPr>
            <a:r>
              <a:rPr lang="en-US" dirty="0" smtClean="0"/>
              <a:t>A severe reaction, called anaphylaxis, can lead to death</a:t>
            </a:r>
            <a:endParaRPr lang="en-US" dirty="0"/>
          </a:p>
          <a:p>
            <a:pPr marL="114300" lvl="1" indent="0" eaLnBrk="1" hangingPunct="1">
              <a:buFont typeface="Wingdings" pitchFamily="2" charset="2"/>
              <a:buNone/>
              <a:defRPr/>
            </a:pPr>
            <a:endParaRPr lang="en-US" sz="2400" b="1" dirty="0" smtClean="0">
              <a:solidFill>
                <a:srgbClr val="005CAB"/>
              </a:solidFill>
              <a:ea typeface="+mn-ea"/>
              <a:cs typeface="+mn-cs"/>
            </a:endParaRPr>
          </a:p>
          <a:p>
            <a:pPr marL="114300" lvl="1" indent="0" eaLnBrk="1" hangingPunct="1">
              <a:buFont typeface="Wingdings" pitchFamily="2" charset="2"/>
              <a:buNone/>
              <a:defRPr/>
            </a:pPr>
            <a:r>
              <a:rPr lang="en-US" sz="2400" b="1" dirty="0" smtClean="0">
                <a:solidFill>
                  <a:srgbClr val="005CAB"/>
                </a:solidFill>
                <a:ea typeface="+mn-ea"/>
                <a:cs typeface="+mn-cs"/>
              </a:rPr>
              <a:t> </a:t>
            </a:r>
            <a:endParaRPr lang="en-US" sz="2400" b="1" dirty="0">
              <a:solidFill>
                <a:srgbClr val="005CAB"/>
              </a:solidFill>
              <a:ea typeface="+mn-ea"/>
              <a:cs typeface="+mn-cs"/>
            </a:endParaRPr>
          </a:p>
          <a:p>
            <a:pPr marL="114300" lvl="1" indent="0" eaLnBrk="1" hangingPunct="1">
              <a:buFont typeface="Wingdings" pitchFamily="2" charset="2"/>
              <a:buNone/>
              <a:defRPr/>
            </a:pPr>
            <a:endParaRPr lang="en-US" dirty="0" smtClean="0"/>
          </a:p>
        </p:txBody>
      </p:sp>
      <p:sp>
        <p:nvSpPr>
          <p:cNvPr id="81924" name="Text Box 104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2-44</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88938" y="158750"/>
            <a:ext cx="8237537" cy="519112"/>
          </a:xfrm>
        </p:spPr>
        <p:txBody>
          <a:bodyPr/>
          <a:lstStyle/>
          <a:p>
            <a:pPr eaLnBrk="1" hangingPunct="1">
              <a:defRPr/>
            </a:pPr>
            <a:r>
              <a:rPr lang="en-US" dirty="0">
                <a:latin typeface="Arial Narrow" charset="0"/>
                <a:cs typeface="+mj-cs"/>
              </a:rPr>
              <a:t>How Foodborne Illnesses Occur</a:t>
            </a:r>
          </a:p>
        </p:txBody>
      </p:sp>
      <p:sp>
        <p:nvSpPr>
          <p:cNvPr id="8195" name="Rectangle 3"/>
          <p:cNvSpPr>
            <a:spLocks noGrp="1" noChangeArrowheads="1"/>
          </p:cNvSpPr>
          <p:nvPr>
            <p:ph idx="1"/>
          </p:nvPr>
        </p:nvSpPr>
        <p:spPr>
          <a:xfrm>
            <a:off x="388937" y="1143000"/>
            <a:ext cx="5752677" cy="3789362"/>
          </a:xfrm>
        </p:spPr>
        <p:txBody>
          <a:bodyPr/>
          <a:lstStyle/>
          <a:p>
            <a:pPr marL="0" indent="0" eaLnBrk="1" hangingPunct="1">
              <a:buFont typeface="Wingdings" pitchFamily="2" charset="2"/>
              <a:buNone/>
              <a:defRPr/>
            </a:pPr>
            <a:r>
              <a:rPr lang="en-US" dirty="0" smtClean="0">
                <a:ea typeface="+mn-ea"/>
                <a:cs typeface="+mn-cs"/>
              </a:rPr>
              <a:t>Unsafe food is the result of contamination</a:t>
            </a:r>
          </a:p>
          <a:p>
            <a:pPr marL="347472" lvl="1" indent="-347472" eaLnBrk="1" hangingPunct="1">
              <a:lnSpc>
                <a:spcPct val="100000"/>
              </a:lnSpc>
              <a:spcBef>
                <a:spcPts val="900"/>
              </a:spcBef>
              <a:buFont typeface="Wingdings" pitchFamily="2" charset="2"/>
              <a:buChar char="l"/>
              <a:defRPr/>
            </a:pPr>
            <a:r>
              <a:rPr lang="en-US" dirty="0" smtClean="0"/>
              <a:t>Biological</a:t>
            </a:r>
          </a:p>
          <a:p>
            <a:pPr marL="347472" lvl="1" indent="-347472" eaLnBrk="1" hangingPunct="1">
              <a:lnSpc>
                <a:spcPct val="100000"/>
              </a:lnSpc>
              <a:spcBef>
                <a:spcPts val="900"/>
              </a:spcBef>
              <a:buFont typeface="Wingdings" pitchFamily="2" charset="2"/>
              <a:buChar char="l"/>
              <a:defRPr/>
            </a:pPr>
            <a:r>
              <a:rPr lang="en-US" dirty="0" smtClean="0"/>
              <a:t>Chemical</a:t>
            </a:r>
          </a:p>
          <a:p>
            <a:pPr marL="347472" lvl="1" indent="-347472" eaLnBrk="1" hangingPunct="1">
              <a:lnSpc>
                <a:spcPct val="100000"/>
              </a:lnSpc>
              <a:spcBef>
                <a:spcPts val="900"/>
              </a:spcBef>
              <a:buFont typeface="Wingdings" pitchFamily="2" charset="2"/>
              <a:buChar char="l"/>
              <a:defRPr/>
            </a:pPr>
            <a:r>
              <a:rPr lang="en-US" dirty="0" smtClean="0"/>
              <a:t>Physical</a:t>
            </a:r>
          </a:p>
          <a:p>
            <a:pPr marL="114300" lvl="1" indent="0" eaLnBrk="1" hangingPunct="1">
              <a:buFont typeface="Wingdings" pitchFamily="2" charset="2"/>
              <a:buNone/>
              <a:defRPr/>
            </a:pPr>
            <a:endParaRPr lang="en-US" dirty="0" smtClean="0"/>
          </a:p>
        </p:txBody>
      </p:sp>
      <p:sp>
        <p:nvSpPr>
          <p:cNvPr id="19460"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1-7</a:t>
            </a:r>
          </a:p>
        </p:txBody>
      </p:sp>
      <p:pic>
        <p:nvPicPr>
          <p:cNvPr id="2" name="Picture 1" descr="6e_c01_4_physicalhazar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9451" y="3291840"/>
            <a:ext cx="2097024" cy="905256"/>
          </a:xfrm>
          <a:prstGeom prst="rect">
            <a:avLst/>
          </a:prstGeom>
        </p:spPr>
      </p:pic>
      <p:pic>
        <p:nvPicPr>
          <p:cNvPr id="7" name="Picture 6" descr="6e_c01_4_Staph_r.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26403" y="1243013"/>
            <a:ext cx="2100072" cy="908304"/>
          </a:xfrm>
          <a:prstGeom prst="rect">
            <a:avLst/>
          </a:prstGeom>
        </p:spPr>
      </p:pic>
      <p:pic>
        <p:nvPicPr>
          <p:cNvPr id="3" name="Picture 2" descr="6e_c01_4_SprayCleaning.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29451" y="2267712"/>
            <a:ext cx="2097024" cy="90830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Food Allergens</a:t>
            </a:r>
          </a:p>
        </p:txBody>
      </p:sp>
      <p:sp>
        <p:nvSpPr>
          <p:cNvPr id="80899" name="Rectangle 3"/>
          <p:cNvSpPr>
            <a:spLocks noGrp="1" noChangeArrowheads="1"/>
          </p:cNvSpPr>
          <p:nvPr>
            <p:ph type="body" idx="1"/>
          </p:nvPr>
        </p:nvSpPr>
        <p:spPr>
          <a:xfrm>
            <a:off x="390524" y="1143000"/>
            <a:ext cx="6040755" cy="4442777"/>
          </a:xfrm>
        </p:spPr>
        <p:txBody>
          <a:bodyPr/>
          <a:lstStyle/>
          <a:p>
            <a:pPr marL="0" indent="0" eaLnBrk="1" hangingPunct="1">
              <a:buFont typeface="Wingdings" pitchFamily="2" charset="2"/>
              <a:buNone/>
              <a:defRPr/>
            </a:pPr>
            <a:r>
              <a:rPr lang="en-US" dirty="0" smtClean="0">
                <a:ea typeface="+mn-ea"/>
                <a:cs typeface="+mn-cs"/>
              </a:rPr>
              <a:t>Common Food Allergens</a:t>
            </a:r>
          </a:p>
          <a:p>
            <a:pPr marL="347472" lvl="1" indent="-347472" eaLnBrk="1" hangingPunct="1">
              <a:lnSpc>
                <a:spcPct val="100000"/>
              </a:lnSpc>
              <a:spcBef>
                <a:spcPts val="900"/>
              </a:spcBef>
              <a:spcAft>
                <a:spcPts val="0"/>
              </a:spcAft>
              <a:buFont typeface="Wingdings" pitchFamily="2" charset="2"/>
              <a:buChar char="l"/>
              <a:defRPr/>
            </a:pPr>
            <a:r>
              <a:rPr lang="en-US" dirty="0" smtClean="0"/>
              <a:t>Milk</a:t>
            </a:r>
          </a:p>
          <a:p>
            <a:pPr marL="347472" lvl="1" indent="-347472" eaLnBrk="1" hangingPunct="1">
              <a:lnSpc>
                <a:spcPct val="100000"/>
              </a:lnSpc>
              <a:spcBef>
                <a:spcPts val="900"/>
              </a:spcBef>
              <a:spcAft>
                <a:spcPts val="0"/>
              </a:spcAft>
              <a:buFont typeface="Wingdings" pitchFamily="2" charset="2"/>
              <a:buChar char="l"/>
              <a:defRPr/>
            </a:pPr>
            <a:r>
              <a:rPr lang="en-US" dirty="0" smtClean="0"/>
              <a:t>Eggs</a:t>
            </a:r>
          </a:p>
          <a:p>
            <a:pPr marL="347472" lvl="1" indent="-347472" eaLnBrk="1" hangingPunct="1">
              <a:lnSpc>
                <a:spcPct val="100000"/>
              </a:lnSpc>
              <a:spcBef>
                <a:spcPts val="900"/>
              </a:spcBef>
              <a:spcAft>
                <a:spcPts val="0"/>
              </a:spcAft>
              <a:buFont typeface="Wingdings" pitchFamily="2" charset="2"/>
              <a:buChar char="l"/>
              <a:defRPr/>
            </a:pPr>
            <a:r>
              <a:rPr lang="en-US" dirty="0" smtClean="0"/>
              <a:t>Fish</a:t>
            </a:r>
          </a:p>
          <a:p>
            <a:pPr marL="347472" lvl="1" indent="-347472" eaLnBrk="1" hangingPunct="1">
              <a:lnSpc>
                <a:spcPct val="100000"/>
              </a:lnSpc>
              <a:spcBef>
                <a:spcPts val="900"/>
              </a:spcBef>
              <a:spcAft>
                <a:spcPts val="0"/>
              </a:spcAft>
              <a:buFont typeface="Wingdings" pitchFamily="2" charset="2"/>
              <a:buChar char="l"/>
              <a:defRPr/>
            </a:pPr>
            <a:r>
              <a:rPr lang="en-US" dirty="0" smtClean="0"/>
              <a:t>Shellfish, including lobster, shrimp, and crab</a:t>
            </a:r>
          </a:p>
          <a:p>
            <a:pPr marL="347472" lvl="1" indent="-347472" eaLnBrk="1" hangingPunct="1">
              <a:lnSpc>
                <a:spcPct val="100000"/>
              </a:lnSpc>
              <a:spcBef>
                <a:spcPts val="900"/>
              </a:spcBef>
              <a:spcAft>
                <a:spcPts val="0"/>
              </a:spcAft>
              <a:buFont typeface="Wingdings" pitchFamily="2" charset="2"/>
              <a:buChar char="l"/>
              <a:defRPr/>
            </a:pPr>
            <a:r>
              <a:rPr lang="en-US" dirty="0" smtClean="0"/>
              <a:t>Wheat</a:t>
            </a:r>
          </a:p>
          <a:p>
            <a:pPr marL="347472" lvl="1" indent="-347472" eaLnBrk="1" hangingPunct="1">
              <a:lnSpc>
                <a:spcPct val="100000"/>
              </a:lnSpc>
              <a:spcBef>
                <a:spcPts val="900"/>
              </a:spcBef>
              <a:spcAft>
                <a:spcPts val="0"/>
              </a:spcAft>
              <a:buFont typeface="Wingdings" pitchFamily="2" charset="2"/>
              <a:buChar char="l"/>
              <a:defRPr/>
            </a:pPr>
            <a:r>
              <a:rPr lang="en-US" dirty="0" smtClean="0"/>
              <a:t>Soy</a:t>
            </a:r>
          </a:p>
          <a:p>
            <a:pPr marL="347472" lvl="1" indent="-347472" eaLnBrk="1" hangingPunct="1">
              <a:lnSpc>
                <a:spcPct val="100000"/>
              </a:lnSpc>
              <a:spcBef>
                <a:spcPts val="900"/>
              </a:spcBef>
              <a:spcAft>
                <a:spcPts val="0"/>
              </a:spcAft>
              <a:buFont typeface="Wingdings" pitchFamily="2" charset="2"/>
              <a:buChar char="l"/>
              <a:defRPr/>
            </a:pPr>
            <a:r>
              <a:rPr lang="en-US" dirty="0" smtClean="0"/>
              <a:t>Peanuts</a:t>
            </a:r>
          </a:p>
          <a:p>
            <a:pPr marL="347472" lvl="1" indent="-347472" eaLnBrk="1" hangingPunct="1">
              <a:lnSpc>
                <a:spcPct val="100000"/>
              </a:lnSpc>
              <a:spcBef>
                <a:spcPts val="900"/>
              </a:spcBef>
              <a:spcAft>
                <a:spcPts val="0"/>
              </a:spcAft>
              <a:buFont typeface="Wingdings" pitchFamily="2" charset="2"/>
              <a:buChar char="l"/>
              <a:defRPr/>
            </a:pPr>
            <a:r>
              <a:rPr lang="en-US" dirty="0" smtClean="0"/>
              <a:t>Tree nuts, such as almonds, walnuts, and pecans</a:t>
            </a:r>
          </a:p>
          <a:p>
            <a:pPr marL="571500" lvl="1" indent="-457200" eaLnBrk="1" hangingPunct="1">
              <a:buFont typeface="Wingdings" pitchFamily="2" charset="2"/>
              <a:buChar char="l"/>
              <a:defRPr/>
            </a:pPr>
            <a:endParaRPr lang="en-US" dirty="0" smtClean="0"/>
          </a:p>
        </p:txBody>
      </p:sp>
      <p:sp>
        <p:nvSpPr>
          <p:cNvPr id="82948" name="Text Box 104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2-45</a:t>
            </a:r>
          </a:p>
        </p:txBody>
      </p:sp>
      <p:pic>
        <p:nvPicPr>
          <p:cNvPr id="2" name="Picture 1" descr="6e_c02_4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3355" y="1243013"/>
            <a:ext cx="2103120" cy="140817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390525" y="158750"/>
            <a:ext cx="8307388" cy="519112"/>
          </a:xfrm>
        </p:spPr>
        <p:txBody>
          <a:bodyPr/>
          <a:lstStyle/>
          <a:p>
            <a:pPr eaLnBrk="1" hangingPunct="1">
              <a:defRPr/>
            </a:pPr>
            <a:r>
              <a:rPr lang="en-US" dirty="0">
                <a:latin typeface="Arial Narrow" charset="0"/>
                <a:cs typeface="+mj-cs"/>
              </a:rPr>
              <a:t>Prevent Allergic Reactions</a:t>
            </a:r>
          </a:p>
        </p:txBody>
      </p:sp>
      <p:sp>
        <p:nvSpPr>
          <p:cNvPr id="83971" name="Rectangle 3"/>
          <p:cNvSpPr>
            <a:spLocks noGrp="1" noChangeArrowheads="1"/>
          </p:cNvSpPr>
          <p:nvPr>
            <p:ph type="body" idx="1"/>
          </p:nvPr>
        </p:nvSpPr>
        <p:spPr>
          <a:xfrm>
            <a:off x="390525" y="1143000"/>
            <a:ext cx="4294188" cy="3789362"/>
          </a:xfrm>
        </p:spPr>
        <p:txBody>
          <a:bodyPr/>
          <a:lstStyle/>
          <a:p>
            <a:pPr marL="0" indent="0" eaLnBrk="1" hangingPunct="1">
              <a:defRPr/>
            </a:pPr>
            <a:r>
              <a:rPr lang="en-US" dirty="0">
                <a:latin typeface="Arial Narrow" charset="0"/>
                <a:cs typeface="+mn-cs"/>
              </a:rPr>
              <a:t>Service Staff</a:t>
            </a:r>
          </a:p>
          <a:p>
            <a:pPr marL="347472" lvl="1" indent="-347472" eaLnBrk="1" hangingPunct="1">
              <a:lnSpc>
                <a:spcPct val="100000"/>
              </a:lnSpc>
              <a:spcBef>
                <a:spcPts val="900"/>
              </a:spcBef>
              <a:defRPr/>
            </a:pPr>
            <a:r>
              <a:rPr lang="en-US" dirty="0">
                <a:latin typeface="Arial Narrow" charset="0"/>
              </a:rPr>
              <a:t>Describe how the dish is prepared</a:t>
            </a:r>
          </a:p>
          <a:p>
            <a:pPr marL="347472" lvl="1" indent="-347472" eaLnBrk="1" hangingPunct="1">
              <a:lnSpc>
                <a:spcPct val="100000"/>
              </a:lnSpc>
              <a:spcBef>
                <a:spcPts val="900"/>
              </a:spcBef>
              <a:defRPr/>
            </a:pPr>
            <a:r>
              <a:rPr lang="en-US" dirty="0">
                <a:latin typeface="Arial Narrow" charset="0"/>
              </a:rPr>
              <a:t>Identify ingredients</a:t>
            </a:r>
          </a:p>
          <a:p>
            <a:pPr marL="347472" lvl="1" indent="-347472" eaLnBrk="1" hangingPunct="1">
              <a:lnSpc>
                <a:spcPct val="100000"/>
              </a:lnSpc>
              <a:spcBef>
                <a:spcPts val="900"/>
              </a:spcBef>
              <a:defRPr/>
            </a:pPr>
            <a:r>
              <a:rPr lang="en-US" dirty="0">
                <a:latin typeface="Arial Narrow" charset="0"/>
              </a:rPr>
              <a:t>Suggest simple menu items</a:t>
            </a:r>
          </a:p>
          <a:p>
            <a:pPr marL="347472" lvl="1" indent="-347472" eaLnBrk="1" hangingPunct="1">
              <a:lnSpc>
                <a:spcPct val="100000"/>
              </a:lnSpc>
              <a:spcBef>
                <a:spcPts val="900"/>
              </a:spcBef>
              <a:defRPr/>
            </a:pPr>
            <a:r>
              <a:rPr lang="en-US" dirty="0">
                <a:latin typeface="Arial Narrow" charset="0"/>
              </a:rPr>
              <a:t>Hand-deliver food to customers with food allergies</a:t>
            </a:r>
          </a:p>
          <a:p>
            <a:pPr marL="571500" lvl="1" indent="-457200" eaLnBrk="1" hangingPunct="1">
              <a:defRPr/>
            </a:pPr>
            <a:endParaRPr lang="en-US" dirty="0">
              <a:latin typeface="Arial Narrow" charset="0"/>
            </a:endParaRPr>
          </a:p>
        </p:txBody>
      </p:sp>
      <p:sp>
        <p:nvSpPr>
          <p:cNvPr id="83972" name="Text Box 104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2-46</a:t>
            </a:r>
          </a:p>
        </p:txBody>
      </p:sp>
      <p:pic>
        <p:nvPicPr>
          <p:cNvPr id="2" name="Picture 1" descr="6e_c02_18_tableservSW.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9451" y="1243013"/>
            <a:ext cx="2097024" cy="1905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Prevent Allergic Reactions</a:t>
            </a:r>
          </a:p>
        </p:txBody>
      </p:sp>
      <p:sp>
        <p:nvSpPr>
          <p:cNvPr id="84995" name="Rectangle 3"/>
          <p:cNvSpPr>
            <a:spLocks noGrp="1" noChangeArrowheads="1"/>
          </p:cNvSpPr>
          <p:nvPr>
            <p:ph type="body" idx="1"/>
          </p:nvPr>
        </p:nvSpPr>
        <p:spPr>
          <a:xfrm>
            <a:off x="390525" y="1143000"/>
            <a:ext cx="4371822" cy="3789362"/>
          </a:xfrm>
        </p:spPr>
        <p:txBody>
          <a:bodyPr/>
          <a:lstStyle/>
          <a:p>
            <a:pPr marL="0" indent="0" eaLnBrk="1" hangingPunct="1">
              <a:defRPr/>
            </a:pPr>
            <a:r>
              <a:rPr lang="en-US" dirty="0">
                <a:latin typeface="Arial Narrow" charset="0"/>
                <a:cs typeface="+mn-cs"/>
              </a:rPr>
              <a:t>Kitchen Staff</a:t>
            </a:r>
          </a:p>
          <a:p>
            <a:pPr marL="347472" lvl="1" indent="-347472" eaLnBrk="1" hangingPunct="1">
              <a:lnSpc>
                <a:spcPct val="100000"/>
              </a:lnSpc>
              <a:spcBef>
                <a:spcPts val="900"/>
              </a:spcBef>
              <a:defRPr/>
            </a:pPr>
            <a:r>
              <a:rPr lang="en-US" dirty="0">
                <a:latin typeface="Arial Narrow" charset="0"/>
              </a:rPr>
              <a:t>Avoid cross-contact </a:t>
            </a:r>
          </a:p>
          <a:p>
            <a:pPr marL="694944" lvl="2" indent="-347472" eaLnBrk="1" hangingPunct="1">
              <a:lnSpc>
                <a:spcPct val="100000"/>
              </a:lnSpc>
              <a:spcBef>
                <a:spcPts val="900"/>
              </a:spcBef>
              <a:defRPr/>
            </a:pPr>
            <a:r>
              <a:rPr lang="en-US" b="1" dirty="0">
                <a:solidFill>
                  <a:srgbClr val="FF0000"/>
                </a:solidFill>
                <a:latin typeface="Arial Narrow" charset="0"/>
              </a:rPr>
              <a:t>DO NOT </a:t>
            </a:r>
            <a:r>
              <a:rPr lang="en-US" dirty="0">
                <a:latin typeface="Arial Narrow" charset="0"/>
              </a:rPr>
              <a:t>cook different types of food in the same fryer oil</a:t>
            </a:r>
          </a:p>
          <a:p>
            <a:pPr marL="694944" lvl="2" indent="-347472" eaLnBrk="1" hangingPunct="1">
              <a:lnSpc>
                <a:spcPct val="100000"/>
              </a:lnSpc>
              <a:spcBef>
                <a:spcPts val="900"/>
              </a:spcBef>
              <a:defRPr/>
            </a:pPr>
            <a:r>
              <a:rPr lang="en-US" b="1" dirty="0">
                <a:solidFill>
                  <a:srgbClr val="FF0000"/>
                </a:solidFill>
                <a:latin typeface="Arial Narrow" charset="0"/>
              </a:rPr>
              <a:t>DO NOT </a:t>
            </a:r>
            <a:r>
              <a:rPr lang="en-US" dirty="0">
                <a:latin typeface="Arial Narrow" charset="0"/>
              </a:rPr>
              <a:t>put food on surfaces that have touched allergens</a:t>
            </a:r>
          </a:p>
          <a:p>
            <a:pPr marL="571500" lvl="1" indent="-457200" eaLnBrk="1" hangingPunct="1">
              <a:defRPr/>
            </a:pPr>
            <a:endParaRPr lang="en-US" dirty="0">
              <a:latin typeface="Arial Narrow" charset="0"/>
            </a:endParaRPr>
          </a:p>
        </p:txBody>
      </p:sp>
      <p:sp>
        <p:nvSpPr>
          <p:cNvPr id="84996" name="Text Box 104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2-47</a:t>
            </a:r>
          </a:p>
        </p:txBody>
      </p:sp>
      <p:pic>
        <p:nvPicPr>
          <p:cNvPr id="4" name="Picture 3" descr="6e_c02_47A.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pic>
        <p:nvPicPr>
          <p:cNvPr id="5" name="Picture 4" descr="6e_c02_47B.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21768" y="3470275"/>
            <a:ext cx="2103120" cy="210312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Prevent Allergic Reactions</a:t>
            </a:r>
          </a:p>
        </p:txBody>
      </p:sp>
      <p:sp>
        <p:nvSpPr>
          <p:cNvPr id="86019" name="Rectangle 3"/>
          <p:cNvSpPr>
            <a:spLocks noGrp="1" noChangeArrowheads="1"/>
          </p:cNvSpPr>
          <p:nvPr>
            <p:ph type="body" idx="1"/>
          </p:nvPr>
        </p:nvSpPr>
        <p:spPr>
          <a:xfrm>
            <a:off x="390525" y="1143000"/>
            <a:ext cx="5429250" cy="4983163"/>
          </a:xfrm>
        </p:spPr>
        <p:txBody>
          <a:bodyPr/>
          <a:lstStyle/>
          <a:p>
            <a:pPr marL="0" indent="0" eaLnBrk="1" hangingPunct="1">
              <a:defRPr/>
            </a:pPr>
            <a:r>
              <a:rPr lang="en-US" dirty="0">
                <a:latin typeface="Arial Narrow" charset="0"/>
                <a:cs typeface="+mn-cs"/>
              </a:rPr>
              <a:t>Kitchen Staff</a:t>
            </a:r>
          </a:p>
          <a:p>
            <a:pPr marL="347472" lvl="1" indent="-347472" eaLnBrk="1" hangingPunct="1">
              <a:lnSpc>
                <a:spcPct val="100000"/>
              </a:lnSpc>
              <a:spcBef>
                <a:spcPts val="900"/>
              </a:spcBef>
              <a:defRPr/>
            </a:pPr>
            <a:r>
              <a:rPr lang="en-US" dirty="0">
                <a:latin typeface="Arial Narrow" charset="0"/>
              </a:rPr>
              <a:t>Avoid cross-contact </a:t>
            </a:r>
          </a:p>
          <a:p>
            <a:pPr marL="694944" lvl="2" indent="-347472" eaLnBrk="1" hangingPunct="1">
              <a:lnSpc>
                <a:spcPct val="100000"/>
              </a:lnSpc>
              <a:spcBef>
                <a:spcPts val="900"/>
              </a:spcBef>
              <a:defRPr/>
            </a:pPr>
            <a:r>
              <a:rPr lang="en-US" dirty="0">
                <a:latin typeface="Arial Narrow" charset="0"/>
              </a:rPr>
              <a:t>Wash, rinse, and sanitize cookware, utensils, and equipment after handling an allergen</a:t>
            </a:r>
          </a:p>
          <a:p>
            <a:pPr marL="694944" lvl="2" indent="-347472" eaLnBrk="1" hangingPunct="1">
              <a:lnSpc>
                <a:spcPct val="100000"/>
              </a:lnSpc>
              <a:spcBef>
                <a:spcPts val="900"/>
              </a:spcBef>
              <a:defRPr/>
            </a:pPr>
            <a:r>
              <a:rPr lang="en-US" dirty="0">
                <a:latin typeface="Arial Narrow" charset="0"/>
              </a:rPr>
              <a:t>Wash your hands and change gloves before prepping food</a:t>
            </a:r>
          </a:p>
          <a:p>
            <a:pPr marL="694944" lvl="2" indent="-347472" eaLnBrk="1" hangingPunct="1">
              <a:lnSpc>
                <a:spcPct val="100000"/>
              </a:lnSpc>
              <a:spcBef>
                <a:spcPts val="900"/>
              </a:spcBef>
              <a:defRPr/>
            </a:pPr>
            <a:r>
              <a:rPr lang="en-US" dirty="0">
                <a:latin typeface="Arial Narrow" charset="0"/>
              </a:rPr>
              <a:t>Prep food for customers with food allergies in a separate area from other food</a:t>
            </a:r>
          </a:p>
          <a:p>
            <a:pPr marL="694944" lvl="2" indent="-347472" eaLnBrk="1" hangingPunct="1">
              <a:lnSpc>
                <a:spcPct val="100000"/>
              </a:lnSpc>
              <a:spcBef>
                <a:spcPts val="900"/>
              </a:spcBef>
              <a:defRPr/>
            </a:pPr>
            <a:r>
              <a:rPr lang="en-US" dirty="0">
                <a:latin typeface="Arial Narrow" charset="0"/>
              </a:rPr>
              <a:t>Label food packaged onsite for retail use</a:t>
            </a:r>
          </a:p>
          <a:p>
            <a:pPr marL="571500" lvl="1" indent="-457200" eaLnBrk="1" hangingPunct="1">
              <a:defRPr/>
            </a:pPr>
            <a:endParaRPr lang="en-US" dirty="0">
              <a:latin typeface="Arial Narrow" charset="0"/>
            </a:endParaRPr>
          </a:p>
        </p:txBody>
      </p:sp>
      <p:sp>
        <p:nvSpPr>
          <p:cNvPr id="86020" name="Text Box 104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2-48</a:t>
            </a:r>
          </a:p>
        </p:txBody>
      </p:sp>
      <p:pic>
        <p:nvPicPr>
          <p:cNvPr id="6" name="Picture 5" descr="6e_c02_19_pantongs_r_Sink.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6403" y="1243013"/>
            <a:ext cx="2100072" cy="188061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Avoid Cross-Contact</a:t>
            </a:r>
          </a:p>
        </p:txBody>
      </p:sp>
      <p:sp>
        <p:nvSpPr>
          <p:cNvPr id="87043" name="Rectangle 3"/>
          <p:cNvSpPr>
            <a:spLocks noGrp="1" noChangeArrowheads="1"/>
          </p:cNvSpPr>
          <p:nvPr>
            <p:ph type="body" idx="1"/>
          </p:nvPr>
        </p:nvSpPr>
        <p:spPr>
          <a:xfrm>
            <a:off x="390525" y="1143000"/>
            <a:ext cx="5715000" cy="4983163"/>
          </a:xfrm>
        </p:spPr>
        <p:txBody>
          <a:bodyPr/>
          <a:lstStyle/>
          <a:p>
            <a:pPr marL="347472" lvl="1" indent="-347472" eaLnBrk="1" hangingPunct="1">
              <a:lnSpc>
                <a:spcPct val="100000"/>
              </a:lnSpc>
              <a:spcBef>
                <a:spcPts val="900"/>
              </a:spcBef>
              <a:defRPr/>
            </a:pPr>
            <a:r>
              <a:rPr lang="en-US" dirty="0">
                <a:latin typeface="Arial Narrow" charset="0"/>
              </a:rPr>
              <a:t>Wash, rinse, and sanitize cookware, utensils, </a:t>
            </a:r>
            <a:r>
              <a:rPr lang="en-US" dirty="0" smtClean="0">
                <a:latin typeface="Arial Narrow" charset="0"/>
              </a:rPr>
              <a:t/>
            </a:r>
            <a:br>
              <a:rPr lang="en-US" dirty="0" smtClean="0">
                <a:latin typeface="Arial Narrow" charset="0"/>
              </a:rPr>
            </a:br>
            <a:r>
              <a:rPr lang="en-US" dirty="0" smtClean="0">
                <a:latin typeface="Arial Narrow" charset="0"/>
              </a:rPr>
              <a:t>and </a:t>
            </a:r>
            <a:r>
              <a:rPr lang="en-US" dirty="0">
                <a:latin typeface="Arial Narrow" charset="0"/>
              </a:rPr>
              <a:t>equipment after handling a food allergen.</a:t>
            </a:r>
          </a:p>
          <a:p>
            <a:pPr marL="347472" lvl="1" indent="-347472" eaLnBrk="1" hangingPunct="1">
              <a:lnSpc>
                <a:spcPct val="100000"/>
              </a:lnSpc>
              <a:spcBef>
                <a:spcPts val="900"/>
              </a:spcBef>
              <a:defRPr/>
            </a:pPr>
            <a:r>
              <a:rPr lang="en-US" dirty="0">
                <a:latin typeface="Arial Narrow" charset="0"/>
              </a:rPr>
              <a:t>Wash hands and change gloves before </a:t>
            </a:r>
            <a:r>
              <a:rPr lang="en-US" dirty="0" smtClean="0">
                <a:latin typeface="Arial Narrow" charset="0"/>
              </a:rPr>
              <a:t/>
            </a:r>
            <a:br>
              <a:rPr lang="en-US" dirty="0" smtClean="0">
                <a:latin typeface="Arial Narrow" charset="0"/>
              </a:rPr>
            </a:br>
            <a:r>
              <a:rPr lang="en-US" dirty="0" smtClean="0">
                <a:latin typeface="Arial Narrow" charset="0"/>
              </a:rPr>
              <a:t>prepping </a:t>
            </a:r>
            <a:r>
              <a:rPr lang="en-US" dirty="0">
                <a:latin typeface="Arial Narrow" charset="0"/>
              </a:rPr>
              <a:t>food</a:t>
            </a:r>
          </a:p>
          <a:p>
            <a:pPr marL="347472" lvl="1" indent="-347472" eaLnBrk="1" hangingPunct="1">
              <a:lnSpc>
                <a:spcPct val="100000"/>
              </a:lnSpc>
              <a:spcBef>
                <a:spcPts val="900"/>
              </a:spcBef>
              <a:defRPr/>
            </a:pPr>
            <a:r>
              <a:rPr lang="en-US" dirty="0">
                <a:latin typeface="Arial Narrow" charset="0"/>
              </a:rPr>
              <a:t>Use separate fryers and cooking oils when frying food for customers with food allergies</a:t>
            </a:r>
          </a:p>
          <a:p>
            <a:pPr marL="347472" lvl="1" indent="-347472" eaLnBrk="1" hangingPunct="1">
              <a:lnSpc>
                <a:spcPct val="100000"/>
              </a:lnSpc>
              <a:spcBef>
                <a:spcPts val="900"/>
              </a:spcBef>
              <a:defRPr/>
            </a:pPr>
            <a:r>
              <a:rPr lang="en-US" dirty="0">
                <a:latin typeface="Arial Narrow" charset="0"/>
              </a:rPr>
              <a:t>Prep food for customers with food allergies in </a:t>
            </a:r>
            <a:r>
              <a:rPr lang="en-US" dirty="0" smtClean="0">
                <a:latin typeface="Arial Narrow" charset="0"/>
              </a:rPr>
              <a:t/>
            </a:r>
            <a:br>
              <a:rPr lang="en-US" dirty="0" smtClean="0">
                <a:latin typeface="Arial Narrow" charset="0"/>
              </a:rPr>
            </a:br>
            <a:r>
              <a:rPr lang="en-US" dirty="0" smtClean="0">
                <a:latin typeface="Arial Narrow" charset="0"/>
              </a:rPr>
              <a:t>a </a:t>
            </a:r>
            <a:r>
              <a:rPr lang="en-US" dirty="0">
                <a:latin typeface="Arial Narrow" charset="0"/>
              </a:rPr>
              <a:t>separate area from other food</a:t>
            </a:r>
          </a:p>
          <a:p>
            <a:pPr marL="347472" lvl="1" indent="-347472" eaLnBrk="1" hangingPunct="1">
              <a:lnSpc>
                <a:spcPct val="100000"/>
              </a:lnSpc>
              <a:spcBef>
                <a:spcPts val="900"/>
              </a:spcBef>
              <a:defRPr/>
            </a:pPr>
            <a:r>
              <a:rPr lang="en-US" dirty="0">
                <a:latin typeface="Arial Narrow" charset="0"/>
              </a:rPr>
              <a:t>Label food packaged on site for retail sale. Name all major allergens on the label and follow any additional labeling requirements</a:t>
            </a:r>
          </a:p>
          <a:p>
            <a:pPr marL="571500" lvl="1" indent="-457200" eaLnBrk="1" hangingPunct="1">
              <a:defRPr/>
            </a:pPr>
            <a:endParaRPr lang="en-US" dirty="0">
              <a:latin typeface="Arial Narrow" charset="0"/>
            </a:endParaRPr>
          </a:p>
        </p:txBody>
      </p:sp>
      <p:sp>
        <p:nvSpPr>
          <p:cNvPr id="87044" name="Text Box 104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2-49</a:t>
            </a:r>
          </a:p>
        </p:txBody>
      </p:sp>
      <p:pic>
        <p:nvPicPr>
          <p:cNvPr id="2" name="Picture 1" descr="6e_c02_19_pantongs_r_Sink.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6403" y="1243013"/>
            <a:ext cx="2100072" cy="188061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390525" y="158750"/>
            <a:ext cx="8307388" cy="519112"/>
          </a:xfrm>
        </p:spPr>
        <p:txBody>
          <a:bodyPr/>
          <a:lstStyle/>
          <a:p>
            <a:pPr eaLnBrk="1" hangingPunct="1">
              <a:defRPr/>
            </a:pPr>
            <a:r>
              <a:rPr lang="en-US" dirty="0">
                <a:latin typeface="Arial Narrow" charset="0"/>
                <a:cs typeface="+mj-cs"/>
              </a:rPr>
              <a:t>The Safe Food handler</a:t>
            </a:r>
          </a:p>
        </p:txBody>
      </p:sp>
      <p:sp>
        <p:nvSpPr>
          <p:cNvPr id="88067" name="Rectangle 3"/>
          <p:cNvSpPr>
            <a:spLocks noGrp="1" noChangeArrowheads="1"/>
          </p:cNvSpPr>
          <p:nvPr>
            <p:ph type="body" idx="1"/>
          </p:nvPr>
        </p:nvSpPr>
        <p:spPr>
          <a:xfrm>
            <a:off x="390525" y="1143000"/>
            <a:ext cx="8235950" cy="3789362"/>
          </a:xfrm>
        </p:spPr>
        <p:txBody>
          <a:bodyPr/>
          <a:lstStyle/>
          <a:p>
            <a:pPr marL="0" indent="0" eaLnBrk="1" hangingPunct="1">
              <a:defRPr/>
            </a:pPr>
            <a:r>
              <a:rPr lang="en-US" dirty="0">
                <a:latin typeface="Arial Narrow" charset="0"/>
                <a:cs typeface="+mn-cs"/>
              </a:rPr>
              <a:t>Objectives:</a:t>
            </a:r>
          </a:p>
          <a:p>
            <a:pPr marL="347472" lvl="1" indent="-347472" eaLnBrk="1" hangingPunct="1">
              <a:lnSpc>
                <a:spcPct val="100000"/>
              </a:lnSpc>
              <a:spcBef>
                <a:spcPts val="900"/>
              </a:spcBef>
              <a:defRPr/>
            </a:pPr>
            <a:r>
              <a:rPr lang="en-US" dirty="0">
                <a:solidFill>
                  <a:srgbClr val="000000"/>
                </a:solidFill>
                <a:latin typeface="Arial Narrow" charset="0"/>
              </a:rPr>
              <a:t>Avoiding personal behaviors that can contaminate food</a:t>
            </a:r>
            <a:endParaRPr lang="en-US" dirty="0">
              <a:latin typeface="Arial Narrow" charset="0"/>
            </a:endParaRPr>
          </a:p>
          <a:p>
            <a:pPr marL="347472" lvl="1" indent="-347472" eaLnBrk="1" hangingPunct="1">
              <a:lnSpc>
                <a:spcPct val="100000"/>
              </a:lnSpc>
              <a:spcBef>
                <a:spcPts val="900"/>
              </a:spcBef>
              <a:defRPr/>
            </a:pPr>
            <a:r>
              <a:rPr lang="en-US" dirty="0">
                <a:solidFill>
                  <a:srgbClr val="000000"/>
                </a:solidFill>
                <a:latin typeface="Arial Narrow" charset="0"/>
              </a:rPr>
              <a:t>Washing and caring for hands</a:t>
            </a:r>
          </a:p>
          <a:p>
            <a:pPr marL="347472" lvl="1" indent="-347472" eaLnBrk="1" hangingPunct="1">
              <a:lnSpc>
                <a:spcPct val="100000"/>
              </a:lnSpc>
              <a:spcBef>
                <a:spcPts val="900"/>
              </a:spcBef>
              <a:defRPr/>
            </a:pPr>
            <a:r>
              <a:rPr lang="en-US" dirty="0">
                <a:solidFill>
                  <a:srgbClr val="000000"/>
                </a:solidFill>
                <a:latin typeface="Arial Narrow" charset="0"/>
              </a:rPr>
              <a:t>Dressing for work and handling wok clothes</a:t>
            </a:r>
          </a:p>
          <a:p>
            <a:pPr marL="347472" lvl="1" indent="-347472" eaLnBrk="1" hangingPunct="1">
              <a:lnSpc>
                <a:spcPct val="100000"/>
              </a:lnSpc>
              <a:spcBef>
                <a:spcPts val="900"/>
              </a:spcBef>
              <a:defRPr/>
            </a:pPr>
            <a:r>
              <a:rPr lang="en-US" dirty="0">
                <a:solidFill>
                  <a:srgbClr val="000000"/>
                </a:solidFill>
                <a:latin typeface="Arial Narrow" charset="0"/>
              </a:rPr>
              <a:t>Limiting where staff can eat, drink, smoke, and chew gum or tobacco</a:t>
            </a:r>
          </a:p>
          <a:p>
            <a:pPr marL="347472" lvl="1" indent="-347472" eaLnBrk="1" hangingPunct="1">
              <a:lnSpc>
                <a:spcPct val="100000"/>
              </a:lnSpc>
              <a:spcBef>
                <a:spcPts val="900"/>
              </a:spcBef>
              <a:defRPr/>
            </a:pPr>
            <a:r>
              <a:rPr lang="en-US" dirty="0">
                <a:solidFill>
                  <a:srgbClr val="000000"/>
                </a:solidFill>
                <a:latin typeface="Arial Narrow" charset="0"/>
              </a:rPr>
              <a:t>Preventing staff who may be carrying pathogens from working with or around food, or from working in the operation</a:t>
            </a:r>
          </a:p>
        </p:txBody>
      </p:sp>
      <p:sp>
        <p:nvSpPr>
          <p:cNvPr id="88068"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3-2</a:t>
            </a:r>
          </a:p>
        </p:txBody>
      </p:sp>
    </p:spTree>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How Food Handlers Can Contaminate Food</a:t>
            </a:r>
          </a:p>
        </p:txBody>
      </p:sp>
      <p:sp>
        <p:nvSpPr>
          <p:cNvPr id="89091" name="Rectangle 3"/>
          <p:cNvSpPr>
            <a:spLocks noGrp="1" noChangeArrowheads="1"/>
          </p:cNvSpPr>
          <p:nvPr>
            <p:ph type="body" idx="1"/>
          </p:nvPr>
        </p:nvSpPr>
        <p:spPr>
          <a:xfrm>
            <a:off x="390524" y="1143000"/>
            <a:ext cx="4787167" cy="5257800"/>
          </a:xfrm>
        </p:spPr>
        <p:txBody>
          <a:bodyPr/>
          <a:lstStyle/>
          <a:p>
            <a:pPr marL="0" indent="0" eaLnBrk="1" hangingPunct="1">
              <a:defRPr/>
            </a:pPr>
            <a:r>
              <a:rPr lang="en-US" dirty="0" err="1">
                <a:latin typeface="Arial Narrow" charset="0"/>
                <a:cs typeface="+mn-cs"/>
              </a:rPr>
              <a:t>Foodhandlers</a:t>
            </a:r>
            <a:r>
              <a:rPr lang="en-US" dirty="0">
                <a:latin typeface="Arial Narrow" charset="0"/>
                <a:cs typeface="+mn-cs"/>
              </a:rPr>
              <a:t> can contaminate food when they:</a:t>
            </a:r>
          </a:p>
          <a:p>
            <a:pPr marL="342900" lvl="1" indent="-342900" eaLnBrk="1" hangingPunct="1">
              <a:lnSpc>
                <a:spcPct val="100000"/>
              </a:lnSpc>
              <a:spcBef>
                <a:spcPts val="900"/>
              </a:spcBef>
              <a:defRPr/>
            </a:pPr>
            <a:r>
              <a:rPr lang="en-US" dirty="0">
                <a:solidFill>
                  <a:srgbClr val="000000"/>
                </a:solidFill>
                <a:latin typeface="Arial Narrow"/>
                <a:cs typeface="Arial Narrow"/>
              </a:rPr>
              <a:t>Have a foodborne illness</a:t>
            </a:r>
            <a:r>
              <a:rPr lang="en-US" dirty="0">
                <a:latin typeface="Arial Narrow"/>
                <a:cs typeface="Arial Narrow"/>
              </a:rPr>
              <a:t> </a:t>
            </a:r>
          </a:p>
          <a:p>
            <a:pPr marL="342900" lvl="1" indent="-342900" eaLnBrk="1" hangingPunct="1">
              <a:lnSpc>
                <a:spcPct val="100000"/>
              </a:lnSpc>
              <a:spcBef>
                <a:spcPts val="900"/>
              </a:spcBef>
              <a:defRPr/>
            </a:pPr>
            <a:r>
              <a:rPr lang="en-US" dirty="0">
                <a:solidFill>
                  <a:srgbClr val="000000"/>
                </a:solidFill>
                <a:latin typeface="Arial Narrow"/>
                <a:cs typeface="Arial Narrow"/>
              </a:rPr>
              <a:t>Have wounds that contain a pathogen</a:t>
            </a:r>
          </a:p>
          <a:p>
            <a:pPr marL="342900" lvl="1" indent="-342900" eaLnBrk="1" hangingPunct="1">
              <a:lnSpc>
                <a:spcPct val="100000"/>
              </a:lnSpc>
              <a:spcBef>
                <a:spcPts val="900"/>
              </a:spcBef>
              <a:defRPr/>
            </a:pPr>
            <a:r>
              <a:rPr lang="en-US" dirty="0">
                <a:solidFill>
                  <a:srgbClr val="000000"/>
                </a:solidFill>
                <a:latin typeface="Arial Narrow"/>
                <a:cs typeface="Arial Narrow"/>
              </a:rPr>
              <a:t>Sneeze or cough</a:t>
            </a:r>
          </a:p>
          <a:p>
            <a:pPr marL="342900" lvl="1" indent="-342900" eaLnBrk="1" hangingPunct="1">
              <a:lnSpc>
                <a:spcPct val="100000"/>
              </a:lnSpc>
              <a:spcBef>
                <a:spcPts val="900"/>
              </a:spcBef>
              <a:defRPr/>
            </a:pPr>
            <a:r>
              <a:rPr lang="en-US" dirty="0">
                <a:solidFill>
                  <a:srgbClr val="000000"/>
                </a:solidFill>
                <a:latin typeface="Arial Narrow"/>
                <a:cs typeface="Arial Narrow"/>
              </a:rPr>
              <a:t>Have contact with a person who is ill</a:t>
            </a:r>
          </a:p>
          <a:p>
            <a:pPr marL="342900" lvl="1" indent="-342900" eaLnBrk="1" hangingPunct="1">
              <a:lnSpc>
                <a:spcPct val="100000"/>
              </a:lnSpc>
              <a:spcBef>
                <a:spcPts val="900"/>
              </a:spcBef>
              <a:defRPr/>
            </a:pPr>
            <a:r>
              <a:rPr lang="en-US" dirty="0">
                <a:solidFill>
                  <a:srgbClr val="000000"/>
                </a:solidFill>
                <a:latin typeface="Arial Narrow"/>
                <a:cs typeface="Arial Narrow"/>
              </a:rPr>
              <a:t>Touch anything that may contaminate their hands and </a:t>
            </a:r>
            <a:r>
              <a:rPr lang="en-US" dirty="0" smtClean="0">
                <a:solidFill>
                  <a:srgbClr val="000000"/>
                </a:solidFill>
                <a:latin typeface="Arial Narrow"/>
                <a:cs typeface="Arial Narrow"/>
              </a:rPr>
              <a:t>don</a:t>
            </a:r>
            <a:r>
              <a:rPr lang="en-US" dirty="0">
                <a:solidFill>
                  <a:srgbClr val="000000"/>
                </a:solidFill>
                <a:latin typeface="Arial Narrow"/>
                <a:cs typeface="Arial Narrow"/>
              </a:rPr>
              <a:t>’</a:t>
            </a:r>
            <a:r>
              <a:rPr lang="en-US" dirty="0" smtClean="0">
                <a:solidFill>
                  <a:srgbClr val="000000"/>
                </a:solidFill>
                <a:latin typeface="Arial Narrow"/>
                <a:cs typeface="Arial Narrow"/>
              </a:rPr>
              <a:t>t </a:t>
            </a:r>
            <a:r>
              <a:rPr lang="en-US" dirty="0">
                <a:solidFill>
                  <a:srgbClr val="000000"/>
                </a:solidFill>
                <a:latin typeface="Arial Narrow"/>
                <a:cs typeface="Arial Narrow"/>
              </a:rPr>
              <a:t>wash them</a:t>
            </a:r>
          </a:p>
          <a:p>
            <a:pPr marL="342900" lvl="1" indent="-342900" eaLnBrk="1" hangingPunct="1">
              <a:lnSpc>
                <a:spcPct val="100000"/>
              </a:lnSpc>
              <a:spcBef>
                <a:spcPts val="900"/>
              </a:spcBef>
              <a:defRPr/>
            </a:pPr>
            <a:r>
              <a:rPr lang="en-US" dirty="0">
                <a:solidFill>
                  <a:srgbClr val="000000"/>
                </a:solidFill>
                <a:latin typeface="Arial Narrow"/>
                <a:cs typeface="Arial Narrow"/>
              </a:rPr>
              <a:t>Have symptoms such as diarrhea, vomiting, or jaundice—a yellowing of the eyes or skin</a:t>
            </a:r>
          </a:p>
        </p:txBody>
      </p:sp>
      <p:sp>
        <p:nvSpPr>
          <p:cNvPr id="89093"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3-3</a:t>
            </a:r>
          </a:p>
        </p:txBody>
      </p:sp>
      <p:pic>
        <p:nvPicPr>
          <p:cNvPr id="2" name="Picture 1" descr="6e_c03_02_smoking.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3355" y="1243013"/>
            <a:ext cx="2103120" cy="182575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6" name="Rectangle 27"/>
          <p:cNvSpPr>
            <a:spLocks noGrp="1" noChangeArrowheads="1"/>
          </p:cNvSpPr>
          <p:nvPr>
            <p:ph type="body" idx="1"/>
          </p:nvPr>
        </p:nvSpPr>
        <p:spPr>
          <a:xfrm>
            <a:off x="390525" y="1143000"/>
            <a:ext cx="5503863" cy="4483417"/>
          </a:xfrm>
        </p:spPr>
        <p:txBody>
          <a:bodyPr/>
          <a:lstStyle/>
          <a:p>
            <a:pPr eaLnBrk="1" hangingPunct="1">
              <a:defRPr/>
            </a:pPr>
            <a:r>
              <a:rPr lang="en-US" dirty="0">
                <a:latin typeface="Arial Narrow" charset="0"/>
                <a:cs typeface="+mn-cs"/>
              </a:rPr>
              <a:t>Actions That Can Contaminate </a:t>
            </a:r>
            <a:r>
              <a:rPr lang="en-US" dirty="0" smtClean="0">
                <a:latin typeface="Arial Narrow" charset="0"/>
                <a:cs typeface="+mn-cs"/>
              </a:rPr>
              <a:t>Food</a:t>
            </a:r>
          </a:p>
          <a:p>
            <a:pPr marL="347472" indent="-347472">
              <a:lnSpc>
                <a:spcPct val="100000"/>
              </a:lnSpc>
              <a:spcBef>
                <a:spcPts val="900"/>
              </a:spcBef>
              <a:buClr>
                <a:schemeClr val="accent1"/>
              </a:buClr>
              <a:buSzPct val="100000"/>
              <a:buFont typeface="+mj-lt"/>
              <a:buAutoNum type="alphaUcPeriod"/>
              <a:defRPr/>
            </a:pPr>
            <a:r>
              <a:rPr lang="en-US" sz="2200" b="0" dirty="0" smtClean="0">
                <a:solidFill>
                  <a:srgbClr val="000000"/>
                </a:solidFill>
                <a:latin typeface="Arial Narrow"/>
                <a:cs typeface="Arial Narrow"/>
              </a:rPr>
              <a:t>Scratching </a:t>
            </a:r>
            <a:r>
              <a:rPr lang="en-US" sz="2200" b="0" dirty="0">
                <a:solidFill>
                  <a:srgbClr val="000000"/>
                </a:solidFill>
                <a:latin typeface="Arial Narrow"/>
                <a:cs typeface="Arial Narrow"/>
              </a:rPr>
              <a:t>the scalp</a:t>
            </a:r>
            <a:r>
              <a:rPr lang="en-US" sz="2200" b="0" dirty="0">
                <a:solidFill>
                  <a:schemeClr val="tx1"/>
                </a:solidFill>
                <a:latin typeface="Arial Narrow"/>
                <a:cs typeface="Arial Narrow"/>
              </a:rPr>
              <a:t> </a:t>
            </a:r>
          </a:p>
          <a:p>
            <a:pPr marL="347472" indent="-347472">
              <a:lnSpc>
                <a:spcPct val="100000"/>
              </a:lnSpc>
              <a:spcBef>
                <a:spcPts val="900"/>
              </a:spcBef>
              <a:buClr>
                <a:schemeClr val="accent1"/>
              </a:buClr>
              <a:buSzPct val="100000"/>
              <a:buFont typeface="+mj-lt"/>
              <a:buAutoNum type="alphaUcPeriod"/>
              <a:defRPr/>
            </a:pPr>
            <a:r>
              <a:rPr lang="en-US" sz="2200" b="0" dirty="0" smtClean="0">
                <a:solidFill>
                  <a:srgbClr val="000000"/>
                </a:solidFill>
                <a:latin typeface="Arial Narrow"/>
                <a:cs typeface="Arial Narrow"/>
              </a:rPr>
              <a:t>Running </a:t>
            </a:r>
            <a:r>
              <a:rPr lang="en-US" sz="2200" b="0" dirty="0">
                <a:solidFill>
                  <a:srgbClr val="000000"/>
                </a:solidFill>
                <a:latin typeface="Arial Narrow"/>
                <a:cs typeface="Arial Narrow"/>
              </a:rPr>
              <a:t>fingers through hair</a:t>
            </a:r>
          </a:p>
          <a:p>
            <a:pPr marL="347472" indent="-347472">
              <a:lnSpc>
                <a:spcPct val="100000"/>
              </a:lnSpc>
              <a:spcBef>
                <a:spcPts val="900"/>
              </a:spcBef>
              <a:buClr>
                <a:schemeClr val="accent1"/>
              </a:buClr>
              <a:buSzPct val="100000"/>
              <a:buFont typeface="+mj-lt"/>
              <a:buAutoNum type="alphaUcPeriod"/>
              <a:defRPr/>
            </a:pPr>
            <a:r>
              <a:rPr lang="en-US" sz="2200" b="0" dirty="0" smtClean="0">
                <a:solidFill>
                  <a:srgbClr val="000000"/>
                </a:solidFill>
                <a:latin typeface="Arial Narrow"/>
                <a:cs typeface="Arial Narrow"/>
              </a:rPr>
              <a:t>Wiping </a:t>
            </a:r>
            <a:r>
              <a:rPr lang="en-US" sz="2200" b="0" dirty="0">
                <a:solidFill>
                  <a:srgbClr val="000000"/>
                </a:solidFill>
                <a:latin typeface="Arial Narrow"/>
                <a:cs typeface="Arial Narrow"/>
              </a:rPr>
              <a:t>or touching the nose                                                                                                                        </a:t>
            </a:r>
          </a:p>
          <a:p>
            <a:pPr marL="347472" indent="-347472">
              <a:lnSpc>
                <a:spcPct val="100000"/>
              </a:lnSpc>
              <a:spcBef>
                <a:spcPts val="900"/>
              </a:spcBef>
              <a:buClr>
                <a:schemeClr val="accent1"/>
              </a:buClr>
              <a:buSzPct val="100000"/>
              <a:buFont typeface="+mj-lt"/>
              <a:buAutoNum type="alphaUcPeriod"/>
              <a:defRPr/>
            </a:pPr>
            <a:r>
              <a:rPr lang="en-US" sz="2200" b="0" dirty="0" smtClean="0">
                <a:solidFill>
                  <a:srgbClr val="000000"/>
                </a:solidFill>
                <a:latin typeface="Arial Narrow"/>
                <a:cs typeface="Arial Narrow"/>
              </a:rPr>
              <a:t>Rubbing </a:t>
            </a:r>
            <a:r>
              <a:rPr lang="en-US" sz="2200" b="0" dirty="0">
                <a:solidFill>
                  <a:srgbClr val="000000"/>
                </a:solidFill>
                <a:latin typeface="Arial Narrow"/>
                <a:cs typeface="Arial Narrow"/>
              </a:rPr>
              <a:t>an ear </a:t>
            </a:r>
          </a:p>
          <a:p>
            <a:pPr marL="347472" indent="-347472">
              <a:lnSpc>
                <a:spcPct val="100000"/>
              </a:lnSpc>
              <a:spcBef>
                <a:spcPts val="900"/>
              </a:spcBef>
              <a:buClr>
                <a:schemeClr val="accent1"/>
              </a:buClr>
              <a:buSzPct val="100000"/>
              <a:buFont typeface="+mj-lt"/>
              <a:buAutoNum type="alphaUcPeriod"/>
              <a:defRPr/>
            </a:pPr>
            <a:r>
              <a:rPr lang="en-US" sz="2200" b="0" dirty="0" smtClean="0">
                <a:solidFill>
                  <a:srgbClr val="000000"/>
                </a:solidFill>
                <a:latin typeface="Arial Narrow"/>
                <a:cs typeface="Arial Narrow"/>
              </a:rPr>
              <a:t>Touching </a:t>
            </a:r>
            <a:r>
              <a:rPr lang="en-US" sz="2200" b="0" dirty="0">
                <a:solidFill>
                  <a:srgbClr val="000000"/>
                </a:solidFill>
                <a:latin typeface="Arial Narrow"/>
                <a:cs typeface="Arial Narrow"/>
              </a:rPr>
              <a:t>a pimple or infected wound</a:t>
            </a:r>
            <a:endParaRPr lang="en-US" sz="2200" b="0" dirty="0">
              <a:solidFill>
                <a:srgbClr val="1E5299"/>
              </a:solidFill>
              <a:latin typeface="Arial Narrow"/>
              <a:cs typeface="Arial Narrow"/>
            </a:endParaRPr>
          </a:p>
          <a:p>
            <a:pPr marL="347472" indent="-347472">
              <a:lnSpc>
                <a:spcPct val="100000"/>
              </a:lnSpc>
              <a:spcBef>
                <a:spcPts val="900"/>
              </a:spcBef>
              <a:buClr>
                <a:schemeClr val="accent1"/>
              </a:buClr>
              <a:buSzPct val="100000"/>
              <a:buFont typeface="+mj-lt"/>
              <a:buAutoNum type="alphaUcPeriod"/>
              <a:defRPr/>
            </a:pPr>
            <a:r>
              <a:rPr lang="en-US" sz="2200" b="0" dirty="0" smtClean="0">
                <a:solidFill>
                  <a:srgbClr val="000000"/>
                </a:solidFill>
                <a:latin typeface="Arial Narrow"/>
                <a:cs typeface="Arial Narrow"/>
              </a:rPr>
              <a:t>Wearing </a:t>
            </a:r>
            <a:r>
              <a:rPr lang="en-US" sz="2200" b="0" dirty="0">
                <a:solidFill>
                  <a:srgbClr val="000000"/>
                </a:solidFill>
                <a:latin typeface="Arial Narrow"/>
                <a:cs typeface="Arial Narrow"/>
              </a:rPr>
              <a:t>a dirty uniform</a:t>
            </a:r>
            <a:r>
              <a:rPr lang="en-US" sz="2200" b="0" dirty="0">
                <a:solidFill>
                  <a:srgbClr val="1E5299"/>
                </a:solidFill>
                <a:latin typeface="Arial Narrow"/>
                <a:cs typeface="Arial Narrow"/>
              </a:rPr>
              <a:t> </a:t>
            </a:r>
          </a:p>
          <a:p>
            <a:pPr marL="347472" indent="-347472">
              <a:lnSpc>
                <a:spcPct val="100000"/>
              </a:lnSpc>
              <a:spcBef>
                <a:spcPts val="900"/>
              </a:spcBef>
              <a:buClr>
                <a:schemeClr val="accent1"/>
              </a:buClr>
              <a:buSzPct val="100000"/>
              <a:buFont typeface="+mj-lt"/>
              <a:buAutoNum type="alphaUcPeriod"/>
              <a:defRPr/>
            </a:pPr>
            <a:r>
              <a:rPr lang="en-US" sz="2200" b="0" dirty="0" smtClean="0">
                <a:solidFill>
                  <a:srgbClr val="000000"/>
                </a:solidFill>
                <a:latin typeface="Arial Narrow"/>
                <a:cs typeface="Arial Narrow"/>
              </a:rPr>
              <a:t>Coughing </a:t>
            </a:r>
            <a:r>
              <a:rPr lang="en-US" sz="2200" b="0" dirty="0">
                <a:solidFill>
                  <a:srgbClr val="000000"/>
                </a:solidFill>
                <a:latin typeface="Arial Narrow"/>
                <a:cs typeface="Arial Narrow"/>
              </a:rPr>
              <a:t>or sneezing into the hand</a:t>
            </a:r>
            <a:endParaRPr lang="en-US" sz="2200" b="0" dirty="0">
              <a:solidFill>
                <a:srgbClr val="1E5299"/>
              </a:solidFill>
              <a:latin typeface="Arial Narrow"/>
              <a:cs typeface="Arial Narrow"/>
            </a:endParaRPr>
          </a:p>
          <a:p>
            <a:pPr marL="347472" indent="-347472">
              <a:lnSpc>
                <a:spcPct val="100000"/>
              </a:lnSpc>
              <a:spcBef>
                <a:spcPts val="900"/>
              </a:spcBef>
              <a:buClr>
                <a:schemeClr val="accent1"/>
              </a:buClr>
              <a:buSzPct val="100000"/>
              <a:buFont typeface="+mj-lt"/>
              <a:buAutoNum type="alphaUcPeriod"/>
              <a:defRPr/>
            </a:pPr>
            <a:r>
              <a:rPr lang="en-US" sz="2200" b="0" dirty="0" smtClean="0">
                <a:solidFill>
                  <a:srgbClr val="000000"/>
                </a:solidFill>
                <a:latin typeface="Arial Narrow"/>
                <a:cs typeface="Arial Narrow"/>
              </a:rPr>
              <a:t>Spitting </a:t>
            </a:r>
            <a:r>
              <a:rPr lang="en-US" sz="2200" b="0" dirty="0">
                <a:solidFill>
                  <a:srgbClr val="000000"/>
                </a:solidFill>
                <a:latin typeface="Arial Narrow"/>
                <a:cs typeface="Arial Narrow"/>
              </a:rPr>
              <a:t>in the operation</a:t>
            </a:r>
            <a:endParaRPr lang="en-US" sz="2200" dirty="0">
              <a:latin typeface="Arial Narrow"/>
              <a:cs typeface="Arial Narrow"/>
            </a:endParaRPr>
          </a:p>
        </p:txBody>
      </p:sp>
      <p:sp>
        <p:nvSpPr>
          <p:cNvPr id="90115" name="Rectangle 26"/>
          <p:cNvSpPr>
            <a:spLocks noGrp="1" noChangeArrowheads="1"/>
          </p:cNvSpPr>
          <p:nvPr>
            <p:ph type="title"/>
          </p:nvPr>
        </p:nvSpPr>
        <p:spPr>
          <a:xfrm>
            <a:off x="390525" y="158750"/>
            <a:ext cx="8307388" cy="519112"/>
          </a:xfrm>
        </p:spPr>
        <p:txBody>
          <a:bodyPr/>
          <a:lstStyle/>
          <a:p>
            <a:pPr eaLnBrk="1" hangingPunct="1">
              <a:defRPr/>
            </a:pPr>
            <a:r>
              <a:rPr lang="en-US" dirty="0">
                <a:latin typeface="Arial Narrow" charset="0"/>
                <a:cs typeface="+mj-cs"/>
              </a:rPr>
              <a:t>How </a:t>
            </a:r>
            <a:r>
              <a:rPr lang="en-US" dirty="0" err="1">
                <a:latin typeface="Arial Narrow" charset="0"/>
                <a:cs typeface="+mj-cs"/>
              </a:rPr>
              <a:t>Foodhandlers</a:t>
            </a:r>
            <a:r>
              <a:rPr lang="en-US" dirty="0">
                <a:latin typeface="Arial Narrow" charset="0"/>
                <a:cs typeface="+mj-cs"/>
              </a:rPr>
              <a:t> Can Contaminate Food</a:t>
            </a:r>
          </a:p>
        </p:txBody>
      </p:sp>
      <p:sp>
        <p:nvSpPr>
          <p:cNvPr id="90120" name="Text Box 205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3-4</a:t>
            </a:r>
          </a:p>
        </p:txBody>
      </p:sp>
      <p:pic>
        <p:nvPicPr>
          <p:cNvPr id="3" name="Picture 2" descr="6e_c03_04B.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3355" y="1243013"/>
            <a:ext cx="2103120" cy="418490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390525" y="158750"/>
            <a:ext cx="8307388" cy="519112"/>
          </a:xfrm>
        </p:spPr>
        <p:txBody>
          <a:bodyPr/>
          <a:lstStyle/>
          <a:p>
            <a:pPr eaLnBrk="1" hangingPunct="1">
              <a:defRPr/>
            </a:pPr>
            <a:r>
              <a:rPr lang="en-US" dirty="0">
                <a:latin typeface="Arial Narrow" charset="0"/>
                <a:cs typeface="+mj-cs"/>
              </a:rPr>
              <a:t>Managing a Personal Hygiene Program</a:t>
            </a:r>
          </a:p>
        </p:txBody>
      </p:sp>
      <p:sp>
        <p:nvSpPr>
          <p:cNvPr id="91139" name="Rectangle 3"/>
          <p:cNvSpPr>
            <a:spLocks noGrp="1" noChangeArrowheads="1"/>
          </p:cNvSpPr>
          <p:nvPr>
            <p:ph type="body" idx="1"/>
          </p:nvPr>
        </p:nvSpPr>
        <p:spPr>
          <a:xfrm>
            <a:off x="390525" y="1143000"/>
            <a:ext cx="5262562" cy="5257800"/>
          </a:xfrm>
        </p:spPr>
        <p:txBody>
          <a:bodyPr/>
          <a:lstStyle/>
          <a:p>
            <a:pPr marL="0" indent="0" eaLnBrk="1" hangingPunct="1">
              <a:defRPr/>
            </a:pPr>
            <a:r>
              <a:rPr lang="en-US" dirty="0">
                <a:latin typeface="Arial Narrow" charset="0"/>
                <a:cs typeface="+mn-cs"/>
              </a:rPr>
              <a:t>Managers must focus on the following:</a:t>
            </a:r>
          </a:p>
          <a:p>
            <a:pPr marL="347472" lvl="1" indent="-347472" eaLnBrk="1" hangingPunct="1">
              <a:lnSpc>
                <a:spcPct val="100000"/>
              </a:lnSpc>
              <a:spcBef>
                <a:spcPts val="900"/>
              </a:spcBef>
              <a:defRPr/>
            </a:pPr>
            <a:r>
              <a:rPr lang="en-US" dirty="0">
                <a:solidFill>
                  <a:srgbClr val="000000"/>
                </a:solidFill>
                <a:latin typeface="Arial Narrow" charset="0"/>
              </a:rPr>
              <a:t>Creating personal hygiene policies</a:t>
            </a:r>
            <a:endParaRPr lang="en-US" dirty="0">
              <a:latin typeface="Arial Narrow" charset="0"/>
            </a:endParaRPr>
          </a:p>
          <a:p>
            <a:pPr marL="347472" lvl="1" indent="-347472" eaLnBrk="1" hangingPunct="1">
              <a:lnSpc>
                <a:spcPct val="100000"/>
              </a:lnSpc>
              <a:spcBef>
                <a:spcPts val="900"/>
              </a:spcBef>
              <a:defRPr/>
            </a:pPr>
            <a:r>
              <a:rPr lang="en-US" dirty="0">
                <a:solidFill>
                  <a:srgbClr val="000000"/>
                </a:solidFill>
                <a:latin typeface="Arial Narrow" charset="0"/>
              </a:rPr>
              <a:t>Training food handlers on personal hygiene policies and retraining them regularly</a:t>
            </a:r>
          </a:p>
          <a:p>
            <a:pPr marL="347472" lvl="1" indent="-347472" eaLnBrk="1" hangingPunct="1">
              <a:lnSpc>
                <a:spcPct val="100000"/>
              </a:lnSpc>
              <a:spcBef>
                <a:spcPts val="900"/>
              </a:spcBef>
              <a:defRPr/>
            </a:pPr>
            <a:r>
              <a:rPr lang="en-US" dirty="0">
                <a:solidFill>
                  <a:srgbClr val="000000"/>
                </a:solidFill>
                <a:latin typeface="Arial Narrow" charset="0"/>
              </a:rPr>
              <a:t>Modeling correct behavior at all times</a:t>
            </a:r>
          </a:p>
          <a:p>
            <a:pPr marL="347472" lvl="1" indent="-347472" eaLnBrk="1" hangingPunct="1">
              <a:lnSpc>
                <a:spcPct val="100000"/>
              </a:lnSpc>
              <a:spcBef>
                <a:spcPts val="900"/>
              </a:spcBef>
              <a:defRPr/>
            </a:pPr>
            <a:r>
              <a:rPr lang="en-US" dirty="0">
                <a:solidFill>
                  <a:srgbClr val="000000"/>
                </a:solidFill>
                <a:latin typeface="Arial Narrow" charset="0"/>
              </a:rPr>
              <a:t>Supervising food safety practices</a:t>
            </a:r>
          </a:p>
          <a:p>
            <a:pPr marL="347472" lvl="1" indent="-347472" eaLnBrk="1" hangingPunct="1">
              <a:lnSpc>
                <a:spcPct val="100000"/>
              </a:lnSpc>
              <a:spcBef>
                <a:spcPts val="900"/>
              </a:spcBef>
              <a:defRPr/>
            </a:pPr>
            <a:r>
              <a:rPr lang="en-US" dirty="0">
                <a:solidFill>
                  <a:srgbClr val="000000"/>
                </a:solidFill>
                <a:latin typeface="Arial Narrow" charset="0"/>
              </a:rPr>
              <a:t>Revising personal hygiene policies when laws or science change</a:t>
            </a:r>
          </a:p>
        </p:txBody>
      </p:sp>
      <p:sp>
        <p:nvSpPr>
          <p:cNvPr id="91140"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3-5</a:t>
            </a:r>
          </a:p>
        </p:txBody>
      </p:sp>
      <p:pic>
        <p:nvPicPr>
          <p:cNvPr id="2" name="Picture 1" descr="6e_c03_04_leading.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6403" y="1243013"/>
            <a:ext cx="2100072" cy="183184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88938" y="158750"/>
            <a:ext cx="8307388" cy="519112"/>
          </a:xfrm>
        </p:spPr>
        <p:txBody>
          <a:bodyPr/>
          <a:lstStyle/>
          <a:p>
            <a:pPr eaLnBrk="1" hangingPunct="1">
              <a:defRPr/>
            </a:pPr>
            <a:r>
              <a:rPr lang="en-US" dirty="0">
                <a:latin typeface="Arial Narrow" charset="0"/>
                <a:cs typeface="+mj-cs"/>
              </a:rPr>
              <a:t>Contaminants</a:t>
            </a:r>
          </a:p>
        </p:txBody>
      </p:sp>
      <p:sp>
        <p:nvSpPr>
          <p:cNvPr id="20483" name="Rectangle 3"/>
          <p:cNvSpPr>
            <a:spLocks noGrp="1" noChangeArrowheads="1"/>
          </p:cNvSpPr>
          <p:nvPr>
            <p:ph idx="1"/>
          </p:nvPr>
        </p:nvSpPr>
        <p:spPr>
          <a:xfrm>
            <a:off x="393192" y="1143000"/>
            <a:ext cx="4062921" cy="4953000"/>
          </a:xfrm>
        </p:spPr>
        <p:txBody>
          <a:bodyPr/>
          <a:lstStyle/>
          <a:p>
            <a:pPr marL="0" indent="0" eaLnBrk="1" hangingPunct="1">
              <a:defRPr/>
            </a:pPr>
            <a:r>
              <a:rPr lang="en-US" dirty="0">
                <a:latin typeface="Arial Narrow" charset="0"/>
                <a:cs typeface="+mn-cs"/>
              </a:rPr>
              <a:t>Biological Contaminants</a:t>
            </a:r>
          </a:p>
          <a:p>
            <a:pPr marL="347472" lvl="1" indent="-347472" eaLnBrk="1" hangingPunct="1">
              <a:lnSpc>
                <a:spcPct val="100000"/>
              </a:lnSpc>
              <a:spcBef>
                <a:spcPts val="900"/>
              </a:spcBef>
              <a:defRPr/>
            </a:pPr>
            <a:r>
              <a:rPr lang="en-US" dirty="0">
                <a:latin typeface="Arial Narrow" charset="0"/>
              </a:rPr>
              <a:t>Bacteria</a:t>
            </a:r>
          </a:p>
          <a:p>
            <a:pPr marL="347472" lvl="1" indent="-347472" eaLnBrk="1" hangingPunct="1">
              <a:lnSpc>
                <a:spcPct val="100000"/>
              </a:lnSpc>
              <a:spcBef>
                <a:spcPts val="900"/>
              </a:spcBef>
              <a:defRPr/>
            </a:pPr>
            <a:r>
              <a:rPr lang="en-US" dirty="0">
                <a:latin typeface="Arial Narrow" charset="0"/>
              </a:rPr>
              <a:t>Viruses</a:t>
            </a:r>
          </a:p>
          <a:p>
            <a:pPr marL="347472" lvl="1" indent="-347472" eaLnBrk="1" hangingPunct="1">
              <a:lnSpc>
                <a:spcPct val="100000"/>
              </a:lnSpc>
              <a:spcBef>
                <a:spcPts val="900"/>
              </a:spcBef>
              <a:defRPr/>
            </a:pPr>
            <a:r>
              <a:rPr lang="en-US" dirty="0">
                <a:latin typeface="Arial Narrow" charset="0"/>
              </a:rPr>
              <a:t>Parasites</a:t>
            </a:r>
          </a:p>
          <a:p>
            <a:pPr marL="347472" lvl="1" indent="-347472" eaLnBrk="1" hangingPunct="1">
              <a:lnSpc>
                <a:spcPct val="100000"/>
              </a:lnSpc>
              <a:spcBef>
                <a:spcPts val="900"/>
              </a:spcBef>
              <a:defRPr/>
            </a:pPr>
            <a:r>
              <a:rPr lang="en-US" dirty="0">
                <a:latin typeface="Arial Narrow" charset="0"/>
              </a:rPr>
              <a:t>Fungi</a:t>
            </a:r>
          </a:p>
        </p:txBody>
      </p:sp>
      <p:sp>
        <p:nvSpPr>
          <p:cNvPr id="20484"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1-8</a:t>
            </a:r>
          </a:p>
        </p:txBody>
      </p:sp>
      <p:pic>
        <p:nvPicPr>
          <p:cNvPr id="2" name="Picture 1" descr="6e_c01_4_Staph_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6403" y="1243013"/>
            <a:ext cx="2100072" cy="90830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2"/>
          <p:cNvSpPr txBox="1">
            <a:spLocks noChangeArrowheads="1"/>
          </p:cNvSpPr>
          <p:nvPr/>
        </p:nvSpPr>
        <p:spPr bwMode="auto">
          <a:xfrm>
            <a:off x="390525" y="1165879"/>
            <a:ext cx="8235950" cy="895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tIns="0" anchor="t" anchorCtr="0">
            <a:no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a:spcBef>
                <a:spcPts val="900"/>
              </a:spcBef>
              <a:defRPr/>
            </a:pPr>
            <a:r>
              <a:rPr lang="en-US" sz="2400" dirty="0" smtClean="0">
                <a:solidFill>
                  <a:schemeClr val="accent1"/>
                </a:solidFill>
                <a:latin typeface="+mj-lt"/>
                <a:cs typeface="+mn-cs"/>
              </a:rPr>
              <a:t>How to Wash Hands (Should take at least 20 seconds)</a:t>
            </a:r>
          </a:p>
          <a:p>
            <a:pPr>
              <a:spcBef>
                <a:spcPct val="30000"/>
              </a:spcBef>
              <a:defRPr/>
            </a:pPr>
            <a:r>
              <a:rPr lang="en-US" sz="2400" dirty="0" smtClean="0">
                <a:solidFill>
                  <a:srgbClr val="000000"/>
                </a:solidFill>
                <a:cs typeface="Times New Roman" charset="0"/>
              </a:rPr>
              <a:t>	      </a:t>
            </a:r>
          </a:p>
        </p:txBody>
      </p:sp>
      <p:sp>
        <p:nvSpPr>
          <p:cNvPr id="92163" name="Text Box 3"/>
          <p:cNvSpPr txBox="1">
            <a:spLocks noChangeArrowheads="1"/>
          </p:cNvSpPr>
          <p:nvPr/>
        </p:nvSpPr>
        <p:spPr bwMode="auto">
          <a:xfrm>
            <a:off x="636953" y="2709863"/>
            <a:ext cx="265176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lvl1pPr eaLnBrk="0" hangingPunct="0">
              <a:tabLst>
                <a:tab pos="228600" algn="l"/>
              </a:tabLst>
              <a:defRPr sz="3200" b="1">
                <a:solidFill>
                  <a:srgbClr val="FFFFFF"/>
                </a:solidFill>
                <a:latin typeface="Arial" charset="0"/>
                <a:ea typeface="ＭＳ Ｐゴシック" charset="0"/>
              </a:defRPr>
            </a:lvl1pPr>
            <a:lvl2pPr marL="742950" indent="-285750" eaLnBrk="0" hangingPunct="0">
              <a:tabLst>
                <a:tab pos="228600" algn="l"/>
              </a:tabLst>
              <a:defRPr sz="3200" b="1">
                <a:solidFill>
                  <a:srgbClr val="FFFFFF"/>
                </a:solidFill>
                <a:latin typeface="Arial" charset="0"/>
                <a:ea typeface="ＭＳ Ｐゴシック" charset="0"/>
              </a:defRPr>
            </a:lvl2pPr>
            <a:lvl3pPr marL="1143000" indent="-228600" eaLnBrk="0" hangingPunct="0">
              <a:tabLst>
                <a:tab pos="228600" algn="l"/>
              </a:tabLst>
              <a:defRPr sz="3200" b="1">
                <a:solidFill>
                  <a:srgbClr val="FFFFFF"/>
                </a:solidFill>
                <a:latin typeface="Arial" charset="0"/>
                <a:ea typeface="ＭＳ Ｐゴシック" charset="0"/>
              </a:defRPr>
            </a:lvl3pPr>
            <a:lvl4pPr marL="1600200" indent="-228600" eaLnBrk="0" hangingPunct="0">
              <a:tabLst>
                <a:tab pos="228600" algn="l"/>
              </a:tabLst>
              <a:defRPr sz="3200" b="1">
                <a:solidFill>
                  <a:srgbClr val="FFFFFF"/>
                </a:solidFill>
                <a:latin typeface="Arial" charset="0"/>
                <a:ea typeface="ＭＳ Ｐゴシック" charset="0"/>
              </a:defRPr>
            </a:lvl4pPr>
            <a:lvl5pPr marL="2057400" indent="-228600" eaLnBrk="0" hangingPunct="0">
              <a:tabLst>
                <a:tab pos="228600" algn="l"/>
              </a:tabLst>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9pPr>
          </a:lstStyle>
          <a:p>
            <a:pPr>
              <a:spcBef>
                <a:spcPct val="30000"/>
              </a:spcBef>
              <a:defRPr/>
            </a:pPr>
            <a:r>
              <a:rPr lang="en-US" sz="1400" dirty="0" smtClean="0">
                <a:solidFill>
                  <a:schemeClr val="tx1"/>
                </a:solidFill>
                <a:cs typeface="+mn-cs"/>
              </a:rPr>
              <a:t>1. Wet hands and arms. </a:t>
            </a:r>
            <a:r>
              <a:rPr lang="en-US" sz="1400" b="0" dirty="0" smtClean="0">
                <a:solidFill>
                  <a:schemeClr val="tx1"/>
                </a:solidFill>
                <a:cs typeface="+mn-cs"/>
              </a:rPr>
              <a:t>Use running water as hot as you can comfortably stand. It should be at least 100</a:t>
            </a:r>
            <a:r>
              <a:rPr lang="en-US" sz="1400" b="0" baseline="30000" dirty="0" smtClean="0">
                <a:solidFill>
                  <a:schemeClr val="tx1"/>
                </a:solidFill>
                <a:cs typeface="Times New Roman" charset="0"/>
              </a:rPr>
              <a:t>°</a:t>
            </a:r>
            <a:r>
              <a:rPr lang="en-US" sz="1400" b="0" dirty="0" smtClean="0">
                <a:solidFill>
                  <a:schemeClr val="tx1"/>
                </a:solidFill>
                <a:cs typeface="Times New Roman" charset="0"/>
              </a:rPr>
              <a:t>F(38</a:t>
            </a:r>
            <a:r>
              <a:rPr lang="en-US" sz="1400" b="0" baseline="30000" dirty="0" smtClean="0">
                <a:solidFill>
                  <a:schemeClr val="tx1"/>
                </a:solidFill>
                <a:cs typeface="Times New Roman" charset="0"/>
              </a:rPr>
              <a:t>°</a:t>
            </a:r>
            <a:r>
              <a:rPr lang="en-US" sz="1400" b="0" dirty="0" smtClean="0">
                <a:solidFill>
                  <a:schemeClr val="tx1"/>
                </a:solidFill>
                <a:cs typeface="Times New Roman" charset="0"/>
              </a:rPr>
              <a:t>C).</a:t>
            </a:r>
          </a:p>
        </p:txBody>
      </p:sp>
      <p:sp>
        <p:nvSpPr>
          <p:cNvPr id="92164" name="Text Box 4"/>
          <p:cNvSpPr txBox="1">
            <a:spLocks noChangeArrowheads="1"/>
          </p:cNvSpPr>
          <p:nvPr/>
        </p:nvSpPr>
        <p:spPr bwMode="auto">
          <a:xfrm>
            <a:off x="6186071" y="2835773"/>
            <a:ext cx="2315788"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lvl1pPr eaLnBrk="0" hangingPunct="0">
              <a:tabLst>
                <a:tab pos="228600" algn="l"/>
              </a:tabLst>
              <a:defRPr sz="3200" b="1">
                <a:solidFill>
                  <a:srgbClr val="FFFFFF"/>
                </a:solidFill>
                <a:latin typeface="Arial" charset="0"/>
                <a:ea typeface="ＭＳ Ｐゴシック" charset="0"/>
              </a:defRPr>
            </a:lvl1pPr>
            <a:lvl2pPr marL="742950" indent="-285750" eaLnBrk="0" hangingPunct="0">
              <a:tabLst>
                <a:tab pos="228600" algn="l"/>
              </a:tabLst>
              <a:defRPr sz="3200" b="1">
                <a:solidFill>
                  <a:srgbClr val="FFFFFF"/>
                </a:solidFill>
                <a:latin typeface="Arial" charset="0"/>
                <a:ea typeface="ＭＳ Ｐゴシック" charset="0"/>
              </a:defRPr>
            </a:lvl2pPr>
            <a:lvl3pPr marL="1143000" indent="-228600" eaLnBrk="0" hangingPunct="0">
              <a:tabLst>
                <a:tab pos="228600" algn="l"/>
              </a:tabLst>
              <a:defRPr sz="3200" b="1">
                <a:solidFill>
                  <a:srgbClr val="FFFFFF"/>
                </a:solidFill>
                <a:latin typeface="Arial" charset="0"/>
                <a:ea typeface="ＭＳ Ｐゴシック" charset="0"/>
              </a:defRPr>
            </a:lvl3pPr>
            <a:lvl4pPr marL="1600200" indent="-228600" eaLnBrk="0" hangingPunct="0">
              <a:tabLst>
                <a:tab pos="228600" algn="l"/>
              </a:tabLst>
              <a:defRPr sz="3200" b="1">
                <a:solidFill>
                  <a:srgbClr val="FFFFFF"/>
                </a:solidFill>
                <a:latin typeface="Arial" charset="0"/>
                <a:ea typeface="ＭＳ Ｐゴシック" charset="0"/>
              </a:defRPr>
            </a:lvl4pPr>
            <a:lvl5pPr marL="2057400" indent="-228600" eaLnBrk="0" hangingPunct="0">
              <a:tabLst>
                <a:tab pos="228600" algn="l"/>
              </a:tabLst>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9pPr>
          </a:lstStyle>
          <a:p>
            <a:pPr>
              <a:spcBef>
                <a:spcPct val="30000"/>
              </a:spcBef>
              <a:defRPr/>
            </a:pPr>
            <a:r>
              <a:rPr lang="en-US" sz="1400" dirty="0" smtClean="0">
                <a:solidFill>
                  <a:schemeClr val="tx1"/>
                </a:solidFill>
                <a:cs typeface="+mn-cs"/>
              </a:rPr>
              <a:t>3. Scrub hands and arms vigorously. </a:t>
            </a:r>
            <a:r>
              <a:rPr lang="en-US" sz="1400" b="0" dirty="0" smtClean="0">
                <a:solidFill>
                  <a:schemeClr val="tx1"/>
                </a:solidFill>
                <a:cs typeface="+mn-cs"/>
              </a:rPr>
              <a:t>Scrub them for 10 to 15 seconds.</a:t>
            </a:r>
            <a:r>
              <a:rPr lang="en-US" sz="1400" dirty="0" smtClean="0">
                <a:solidFill>
                  <a:schemeClr val="tx1"/>
                </a:solidFill>
                <a:cs typeface="+mn-cs"/>
              </a:rPr>
              <a:t> </a:t>
            </a:r>
            <a:r>
              <a:rPr lang="en-US" sz="1400" b="0" dirty="0" smtClean="0">
                <a:solidFill>
                  <a:schemeClr val="tx1"/>
                </a:solidFill>
                <a:cs typeface="+mn-cs"/>
              </a:rPr>
              <a:t>Clean under fingernails and between fingers.</a:t>
            </a:r>
            <a:endParaRPr lang="en-US" sz="1400" b="0" dirty="0" smtClean="0">
              <a:solidFill>
                <a:schemeClr val="tx1"/>
              </a:solidFill>
              <a:cs typeface="Times New Roman" charset="0"/>
            </a:endParaRPr>
          </a:p>
        </p:txBody>
      </p:sp>
      <p:sp>
        <p:nvSpPr>
          <p:cNvPr id="92165" name="Text Box 5"/>
          <p:cNvSpPr txBox="1">
            <a:spLocks noChangeArrowheads="1"/>
          </p:cNvSpPr>
          <p:nvPr/>
        </p:nvSpPr>
        <p:spPr bwMode="auto">
          <a:xfrm>
            <a:off x="636953" y="5302250"/>
            <a:ext cx="2533650"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lvl1pPr eaLnBrk="0" hangingPunct="0">
              <a:tabLst>
                <a:tab pos="228600" algn="l"/>
              </a:tabLst>
              <a:defRPr sz="3200" b="1">
                <a:solidFill>
                  <a:srgbClr val="FFFFFF"/>
                </a:solidFill>
                <a:latin typeface="Arial" charset="0"/>
                <a:ea typeface="ＭＳ Ｐゴシック" charset="0"/>
              </a:defRPr>
            </a:lvl1pPr>
            <a:lvl2pPr marL="742950" indent="-285750" eaLnBrk="0" hangingPunct="0">
              <a:tabLst>
                <a:tab pos="228600" algn="l"/>
              </a:tabLst>
              <a:defRPr sz="3200" b="1">
                <a:solidFill>
                  <a:srgbClr val="FFFFFF"/>
                </a:solidFill>
                <a:latin typeface="Arial" charset="0"/>
                <a:ea typeface="ＭＳ Ｐゴシック" charset="0"/>
              </a:defRPr>
            </a:lvl2pPr>
            <a:lvl3pPr marL="1143000" indent="-228600" eaLnBrk="0" hangingPunct="0">
              <a:tabLst>
                <a:tab pos="228600" algn="l"/>
              </a:tabLst>
              <a:defRPr sz="3200" b="1">
                <a:solidFill>
                  <a:srgbClr val="FFFFFF"/>
                </a:solidFill>
                <a:latin typeface="Arial" charset="0"/>
                <a:ea typeface="ＭＳ Ｐゴシック" charset="0"/>
              </a:defRPr>
            </a:lvl3pPr>
            <a:lvl4pPr marL="1600200" indent="-228600" eaLnBrk="0" hangingPunct="0">
              <a:tabLst>
                <a:tab pos="228600" algn="l"/>
              </a:tabLst>
              <a:defRPr sz="3200" b="1">
                <a:solidFill>
                  <a:srgbClr val="FFFFFF"/>
                </a:solidFill>
                <a:latin typeface="Arial" charset="0"/>
                <a:ea typeface="ＭＳ Ｐゴシック" charset="0"/>
              </a:defRPr>
            </a:lvl4pPr>
            <a:lvl5pPr marL="2057400" indent="-228600" eaLnBrk="0" hangingPunct="0">
              <a:tabLst>
                <a:tab pos="228600" algn="l"/>
              </a:tabLst>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9pPr>
          </a:lstStyle>
          <a:p>
            <a:pPr>
              <a:spcBef>
                <a:spcPct val="30000"/>
              </a:spcBef>
              <a:defRPr/>
            </a:pPr>
            <a:r>
              <a:rPr lang="en-US" sz="1400" dirty="0" smtClean="0">
                <a:solidFill>
                  <a:schemeClr val="tx1"/>
                </a:solidFill>
                <a:cs typeface="+mn-cs"/>
              </a:rPr>
              <a:t>4. Rinse hands and arms thoroughly. </a:t>
            </a:r>
            <a:r>
              <a:rPr lang="en-US" sz="1400" b="0" dirty="0" smtClean="0">
                <a:solidFill>
                  <a:schemeClr val="tx1"/>
                </a:solidFill>
                <a:cs typeface="+mn-cs"/>
              </a:rPr>
              <a:t>Use running warm water. </a:t>
            </a:r>
            <a:endParaRPr lang="en-US" sz="1400" b="0" dirty="0" smtClean="0">
              <a:solidFill>
                <a:schemeClr val="tx1"/>
              </a:solidFill>
              <a:cs typeface="Times New Roman" charset="0"/>
            </a:endParaRPr>
          </a:p>
        </p:txBody>
      </p:sp>
      <p:sp>
        <p:nvSpPr>
          <p:cNvPr id="92166" name="Text Box 6"/>
          <p:cNvSpPr txBox="1">
            <a:spLocks noChangeArrowheads="1"/>
          </p:cNvSpPr>
          <p:nvPr/>
        </p:nvSpPr>
        <p:spPr bwMode="auto">
          <a:xfrm>
            <a:off x="3410712" y="5302250"/>
            <a:ext cx="2873379"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lvl1pPr eaLnBrk="0" hangingPunct="0">
              <a:tabLst>
                <a:tab pos="228600" algn="l"/>
              </a:tabLst>
              <a:defRPr sz="3200" b="1">
                <a:solidFill>
                  <a:srgbClr val="FFFFFF"/>
                </a:solidFill>
                <a:latin typeface="Arial" charset="0"/>
                <a:ea typeface="ＭＳ Ｐゴシック" charset="0"/>
              </a:defRPr>
            </a:lvl1pPr>
            <a:lvl2pPr marL="742950" indent="-285750" eaLnBrk="0" hangingPunct="0">
              <a:tabLst>
                <a:tab pos="228600" algn="l"/>
              </a:tabLst>
              <a:defRPr sz="3200" b="1">
                <a:solidFill>
                  <a:srgbClr val="FFFFFF"/>
                </a:solidFill>
                <a:latin typeface="Arial" charset="0"/>
                <a:ea typeface="ＭＳ Ｐゴシック" charset="0"/>
              </a:defRPr>
            </a:lvl2pPr>
            <a:lvl3pPr marL="1143000" indent="-228600" eaLnBrk="0" hangingPunct="0">
              <a:tabLst>
                <a:tab pos="228600" algn="l"/>
              </a:tabLst>
              <a:defRPr sz="3200" b="1">
                <a:solidFill>
                  <a:srgbClr val="FFFFFF"/>
                </a:solidFill>
                <a:latin typeface="Arial" charset="0"/>
                <a:ea typeface="ＭＳ Ｐゴシック" charset="0"/>
              </a:defRPr>
            </a:lvl3pPr>
            <a:lvl4pPr marL="1600200" indent="-228600" eaLnBrk="0" hangingPunct="0">
              <a:tabLst>
                <a:tab pos="228600" algn="l"/>
              </a:tabLst>
              <a:defRPr sz="3200" b="1">
                <a:solidFill>
                  <a:srgbClr val="FFFFFF"/>
                </a:solidFill>
                <a:latin typeface="Arial" charset="0"/>
                <a:ea typeface="ＭＳ Ｐゴシック" charset="0"/>
              </a:defRPr>
            </a:lvl4pPr>
            <a:lvl5pPr marL="2057400" indent="-228600" eaLnBrk="0" hangingPunct="0">
              <a:tabLst>
                <a:tab pos="228600" algn="l"/>
              </a:tabLst>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9pPr>
          </a:lstStyle>
          <a:p>
            <a:pPr>
              <a:spcBef>
                <a:spcPct val="30000"/>
              </a:spcBef>
              <a:defRPr/>
            </a:pPr>
            <a:r>
              <a:rPr lang="en-US" sz="1400" dirty="0" smtClean="0">
                <a:solidFill>
                  <a:schemeClr val="tx1"/>
                </a:solidFill>
                <a:cs typeface="+mn-cs"/>
              </a:rPr>
              <a:t>5. Dry hands and arms. </a:t>
            </a:r>
            <a:r>
              <a:rPr lang="en-US" sz="1400" b="0" dirty="0" smtClean="0">
                <a:solidFill>
                  <a:schemeClr val="tx1"/>
                </a:solidFill>
                <a:cs typeface="+mn-cs"/>
              </a:rPr>
              <a:t>Use a single-use paper towel or hand dryer</a:t>
            </a:r>
            <a:r>
              <a:rPr lang="en-US" sz="1400" dirty="0" smtClean="0">
                <a:solidFill>
                  <a:schemeClr val="tx1"/>
                </a:solidFill>
                <a:cs typeface="+mn-cs"/>
              </a:rPr>
              <a:t>. </a:t>
            </a:r>
            <a:r>
              <a:rPr lang="en-US" sz="1400" b="0" dirty="0" smtClean="0">
                <a:solidFill>
                  <a:schemeClr val="tx1"/>
                </a:solidFill>
                <a:cs typeface="+mn-cs"/>
              </a:rPr>
              <a:t>Consider using a paper towel to turn off the faucet and open the restroom door.</a:t>
            </a:r>
            <a:endParaRPr lang="en-US" sz="1400" b="0" dirty="0" smtClean="0">
              <a:solidFill>
                <a:schemeClr val="tx1"/>
              </a:solidFill>
              <a:cs typeface="Times New Roman" charset="0"/>
            </a:endParaRPr>
          </a:p>
        </p:txBody>
      </p:sp>
      <p:sp>
        <p:nvSpPr>
          <p:cNvPr id="92167" name="Rectangle 7"/>
          <p:cNvSpPr>
            <a:spLocks noGrp="1" noChangeArrowheads="1"/>
          </p:cNvSpPr>
          <p:nvPr>
            <p:ph type="title"/>
          </p:nvPr>
        </p:nvSpPr>
        <p:spPr>
          <a:xfrm>
            <a:off x="390525" y="158750"/>
            <a:ext cx="8307388" cy="519112"/>
          </a:xfrm>
        </p:spPr>
        <p:txBody>
          <a:bodyPr/>
          <a:lstStyle/>
          <a:p>
            <a:pPr eaLnBrk="1" hangingPunct="1">
              <a:defRPr/>
            </a:pPr>
            <a:r>
              <a:rPr lang="en-US" dirty="0" err="1">
                <a:latin typeface="Arial Narrow" charset="0"/>
                <a:cs typeface="+mj-cs"/>
              </a:rPr>
              <a:t>Handwashing</a:t>
            </a:r>
            <a:endParaRPr lang="en-US" dirty="0">
              <a:latin typeface="Arial Narrow" charset="0"/>
              <a:cs typeface="+mj-cs"/>
            </a:endParaRPr>
          </a:p>
        </p:txBody>
      </p:sp>
      <p:sp>
        <p:nvSpPr>
          <p:cNvPr id="92168" name="Text Box 8"/>
          <p:cNvSpPr txBox="1">
            <a:spLocks noChangeArrowheads="1"/>
          </p:cNvSpPr>
          <p:nvPr/>
        </p:nvSpPr>
        <p:spPr bwMode="auto">
          <a:xfrm>
            <a:off x="3413172" y="2709863"/>
            <a:ext cx="195897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lvl1pPr eaLnBrk="0" hangingPunct="0">
              <a:tabLst>
                <a:tab pos="228600" algn="l"/>
              </a:tabLst>
              <a:defRPr sz="3200" b="1">
                <a:solidFill>
                  <a:srgbClr val="FFFFFF"/>
                </a:solidFill>
                <a:latin typeface="Arial" charset="0"/>
                <a:ea typeface="ＭＳ Ｐゴシック" charset="0"/>
              </a:defRPr>
            </a:lvl1pPr>
            <a:lvl2pPr marL="742950" indent="-285750" eaLnBrk="0" hangingPunct="0">
              <a:tabLst>
                <a:tab pos="228600" algn="l"/>
              </a:tabLst>
              <a:defRPr sz="3200" b="1">
                <a:solidFill>
                  <a:srgbClr val="FFFFFF"/>
                </a:solidFill>
                <a:latin typeface="Arial" charset="0"/>
                <a:ea typeface="ＭＳ Ｐゴシック" charset="0"/>
              </a:defRPr>
            </a:lvl2pPr>
            <a:lvl3pPr marL="1143000" indent="-228600" eaLnBrk="0" hangingPunct="0">
              <a:tabLst>
                <a:tab pos="228600" algn="l"/>
              </a:tabLst>
              <a:defRPr sz="3200" b="1">
                <a:solidFill>
                  <a:srgbClr val="FFFFFF"/>
                </a:solidFill>
                <a:latin typeface="Arial" charset="0"/>
                <a:ea typeface="ＭＳ Ｐゴシック" charset="0"/>
              </a:defRPr>
            </a:lvl3pPr>
            <a:lvl4pPr marL="1600200" indent="-228600" eaLnBrk="0" hangingPunct="0">
              <a:tabLst>
                <a:tab pos="228600" algn="l"/>
              </a:tabLst>
              <a:defRPr sz="3200" b="1">
                <a:solidFill>
                  <a:srgbClr val="FFFFFF"/>
                </a:solidFill>
                <a:latin typeface="Arial" charset="0"/>
                <a:ea typeface="ＭＳ Ｐゴシック" charset="0"/>
              </a:defRPr>
            </a:lvl4pPr>
            <a:lvl5pPr marL="2057400" indent="-228600" eaLnBrk="0" hangingPunct="0">
              <a:tabLst>
                <a:tab pos="228600" algn="l"/>
              </a:tabLst>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9pPr>
          </a:lstStyle>
          <a:p>
            <a:pPr>
              <a:spcBef>
                <a:spcPct val="30000"/>
              </a:spcBef>
              <a:defRPr/>
            </a:pPr>
            <a:r>
              <a:rPr lang="en-US" sz="1400" dirty="0" smtClean="0">
                <a:solidFill>
                  <a:schemeClr val="tx1"/>
                </a:solidFill>
                <a:cs typeface="+mn-cs"/>
              </a:rPr>
              <a:t>2. Apply soap. </a:t>
            </a:r>
            <a:r>
              <a:rPr lang="en-US" sz="1400" b="0" dirty="0" smtClean="0">
                <a:solidFill>
                  <a:schemeClr val="tx1"/>
                </a:solidFill>
                <a:cs typeface="+mn-cs"/>
              </a:rPr>
              <a:t>Apply  enough to build up a good lather</a:t>
            </a:r>
            <a:r>
              <a:rPr lang="en-US" sz="1200" b="0" dirty="0" smtClean="0">
                <a:solidFill>
                  <a:schemeClr val="tx1"/>
                </a:solidFill>
                <a:cs typeface="+mn-cs"/>
              </a:rPr>
              <a:t>.</a:t>
            </a:r>
            <a:endParaRPr lang="en-US" sz="1200" b="0" dirty="0" smtClean="0">
              <a:solidFill>
                <a:schemeClr val="tx1"/>
              </a:solidFill>
              <a:cs typeface="Times New Roman" charset="0"/>
            </a:endParaRPr>
          </a:p>
        </p:txBody>
      </p:sp>
      <p:sp>
        <p:nvSpPr>
          <p:cNvPr id="92169" name="Text Box 24"/>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3-6</a:t>
            </a:r>
          </a:p>
        </p:txBody>
      </p:sp>
      <p:pic>
        <p:nvPicPr>
          <p:cNvPr id="2" name="Picture 1" descr="6e_c03_05_2_SoapDisp.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0997" y="1666875"/>
            <a:ext cx="1958975" cy="1036922"/>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6417" y="1666875"/>
            <a:ext cx="1955870" cy="1036922"/>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48682" y="1668427"/>
            <a:ext cx="1958975" cy="1033817"/>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56432" y="4264025"/>
            <a:ext cx="1953127" cy="1036922"/>
          </a:xfrm>
          <a:prstGeom prst="rect">
            <a:avLst/>
          </a:prstGeom>
        </p:spPr>
      </p:pic>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7789" y="4264025"/>
            <a:ext cx="1953127" cy="103692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1026"/>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When to Wash Hands</a:t>
            </a:r>
          </a:p>
        </p:txBody>
      </p:sp>
      <p:sp>
        <p:nvSpPr>
          <p:cNvPr id="93187" name="Rectangle 1027"/>
          <p:cNvSpPr>
            <a:spLocks noGrp="1" noChangeArrowheads="1"/>
          </p:cNvSpPr>
          <p:nvPr>
            <p:ph type="body" idx="1"/>
          </p:nvPr>
        </p:nvSpPr>
        <p:spPr>
          <a:xfrm>
            <a:off x="390525" y="1143000"/>
            <a:ext cx="5035550" cy="4983163"/>
          </a:xfrm>
        </p:spPr>
        <p:txBody>
          <a:bodyPr/>
          <a:lstStyle/>
          <a:p>
            <a:pPr marL="0" indent="0" eaLnBrk="1" hangingPunct="1">
              <a:defRPr/>
            </a:pPr>
            <a:r>
              <a:rPr lang="en-US" dirty="0">
                <a:latin typeface="Arial Narrow" charset="0"/>
                <a:cs typeface="+mn-cs"/>
              </a:rPr>
              <a:t>Food handlers must wash their hands </a:t>
            </a:r>
            <a:r>
              <a:rPr lang="en-US" i="1" dirty="0">
                <a:latin typeface="Arial Narrow" charset="0"/>
                <a:cs typeface="+mn-cs"/>
              </a:rPr>
              <a:t>before</a:t>
            </a:r>
            <a:r>
              <a:rPr lang="en-US" dirty="0">
                <a:latin typeface="Arial Narrow" charset="0"/>
                <a:cs typeface="+mn-cs"/>
              </a:rPr>
              <a:t> they start work and </a:t>
            </a:r>
            <a:r>
              <a:rPr lang="en-US" i="1" dirty="0">
                <a:latin typeface="Arial Narrow" charset="0"/>
                <a:cs typeface="+mn-cs"/>
              </a:rPr>
              <a:t>after</a:t>
            </a:r>
            <a:r>
              <a:rPr lang="en-US" dirty="0">
                <a:latin typeface="Arial Narrow" charset="0"/>
                <a:cs typeface="+mn-cs"/>
              </a:rPr>
              <a:t>:</a:t>
            </a:r>
          </a:p>
          <a:p>
            <a:pPr marL="347472" lvl="1" indent="-347472" eaLnBrk="1" hangingPunct="1">
              <a:lnSpc>
                <a:spcPct val="100000"/>
              </a:lnSpc>
              <a:spcBef>
                <a:spcPts val="900"/>
              </a:spcBef>
              <a:defRPr/>
            </a:pPr>
            <a:r>
              <a:rPr lang="en-US" dirty="0">
                <a:latin typeface="Arial Narrow" charset="0"/>
              </a:rPr>
              <a:t>Using the restroom</a:t>
            </a:r>
          </a:p>
          <a:p>
            <a:pPr marL="347472" lvl="1" indent="-347472" eaLnBrk="1" hangingPunct="1">
              <a:lnSpc>
                <a:spcPct val="100000"/>
              </a:lnSpc>
              <a:spcBef>
                <a:spcPts val="900"/>
              </a:spcBef>
              <a:defRPr/>
            </a:pPr>
            <a:r>
              <a:rPr lang="en-US" dirty="0">
                <a:latin typeface="Arial Narrow" charset="0"/>
              </a:rPr>
              <a:t>Handling raw meat, poultry, and </a:t>
            </a:r>
            <a:br>
              <a:rPr lang="en-US" dirty="0">
                <a:latin typeface="Arial Narrow" charset="0"/>
              </a:rPr>
            </a:br>
            <a:r>
              <a:rPr lang="en-US" dirty="0">
                <a:latin typeface="Arial Narrow" charset="0"/>
              </a:rPr>
              <a:t>seafood (before </a:t>
            </a:r>
            <a:r>
              <a:rPr lang="en-US" i="1" dirty="0">
                <a:latin typeface="Arial Narrow" charset="0"/>
              </a:rPr>
              <a:t>and</a:t>
            </a:r>
            <a:r>
              <a:rPr lang="en-US" dirty="0">
                <a:latin typeface="Arial Narrow" charset="0"/>
              </a:rPr>
              <a:t> after)</a:t>
            </a:r>
          </a:p>
          <a:p>
            <a:pPr marL="347472" lvl="1" indent="-347472" eaLnBrk="1" hangingPunct="1">
              <a:lnSpc>
                <a:spcPct val="100000"/>
              </a:lnSpc>
              <a:spcBef>
                <a:spcPts val="900"/>
              </a:spcBef>
              <a:defRPr/>
            </a:pPr>
            <a:r>
              <a:rPr lang="en-US" dirty="0">
                <a:latin typeface="Arial Narrow" charset="0"/>
              </a:rPr>
              <a:t>Touching the hair, face, or body</a:t>
            </a:r>
          </a:p>
          <a:p>
            <a:pPr marL="347472" lvl="1" indent="-347472" eaLnBrk="1" hangingPunct="1">
              <a:lnSpc>
                <a:spcPct val="100000"/>
              </a:lnSpc>
              <a:spcBef>
                <a:spcPts val="900"/>
              </a:spcBef>
              <a:defRPr/>
            </a:pPr>
            <a:r>
              <a:rPr lang="en-US" dirty="0">
                <a:latin typeface="Arial Narrow" charset="0"/>
              </a:rPr>
              <a:t>Sneezing, coughing, or using </a:t>
            </a:r>
            <a:br>
              <a:rPr lang="en-US" dirty="0">
                <a:latin typeface="Arial Narrow" charset="0"/>
              </a:rPr>
            </a:br>
            <a:r>
              <a:rPr lang="en-US" dirty="0">
                <a:latin typeface="Arial Narrow" charset="0"/>
              </a:rPr>
              <a:t>a tissue</a:t>
            </a:r>
          </a:p>
          <a:p>
            <a:pPr marL="347472" lvl="1" indent="-347472" eaLnBrk="1" hangingPunct="1">
              <a:lnSpc>
                <a:spcPct val="100000"/>
              </a:lnSpc>
              <a:spcBef>
                <a:spcPts val="900"/>
              </a:spcBef>
              <a:defRPr/>
            </a:pPr>
            <a:r>
              <a:rPr lang="en-US" dirty="0">
                <a:latin typeface="Arial Narrow" charset="0"/>
              </a:rPr>
              <a:t>Eating, drinking, smoking, or chewing gum or tobacco</a:t>
            </a:r>
          </a:p>
          <a:p>
            <a:pPr marL="347472" lvl="1" indent="-347472" eaLnBrk="1" hangingPunct="1">
              <a:lnSpc>
                <a:spcPct val="100000"/>
              </a:lnSpc>
              <a:spcBef>
                <a:spcPts val="900"/>
              </a:spcBef>
              <a:defRPr/>
            </a:pPr>
            <a:r>
              <a:rPr lang="en-US" dirty="0">
                <a:solidFill>
                  <a:srgbClr val="000000"/>
                </a:solidFill>
                <a:latin typeface="Arial Narrow" charset="0"/>
              </a:rPr>
              <a:t>Handling chemicals that might </a:t>
            </a:r>
            <a:br>
              <a:rPr lang="en-US" dirty="0">
                <a:solidFill>
                  <a:srgbClr val="000000"/>
                </a:solidFill>
                <a:latin typeface="Arial Narrow" charset="0"/>
              </a:rPr>
            </a:br>
            <a:r>
              <a:rPr lang="en-US" dirty="0">
                <a:solidFill>
                  <a:srgbClr val="000000"/>
                </a:solidFill>
                <a:latin typeface="Arial Narrow" charset="0"/>
              </a:rPr>
              <a:t>affect food safety</a:t>
            </a:r>
            <a:endParaRPr lang="en-US" dirty="0">
              <a:latin typeface="Arial Narrow" charset="0"/>
            </a:endParaRPr>
          </a:p>
          <a:p>
            <a:pPr marL="571500" lvl="1" indent="-457200" eaLnBrk="1" hangingPunct="1">
              <a:defRPr/>
            </a:pPr>
            <a:endParaRPr lang="en-US" dirty="0">
              <a:latin typeface="Arial Narrow" charset="0"/>
            </a:endParaRPr>
          </a:p>
        </p:txBody>
      </p:sp>
      <p:sp>
        <p:nvSpPr>
          <p:cNvPr id="93188" name="Text Box 205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3-7</a:t>
            </a:r>
          </a:p>
        </p:txBody>
      </p:sp>
      <p:pic>
        <p:nvPicPr>
          <p:cNvPr id="2" name="Picture 1" descr="6e_c03_07.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3355" y="1243013"/>
            <a:ext cx="2103120" cy="210312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390525" y="158750"/>
            <a:ext cx="8307388" cy="519112"/>
          </a:xfrm>
        </p:spPr>
        <p:txBody>
          <a:bodyPr/>
          <a:lstStyle/>
          <a:p>
            <a:pPr eaLnBrk="1" hangingPunct="1">
              <a:defRPr/>
            </a:pPr>
            <a:r>
              <a:rPr lang="en-US" dirty="0">
                <a:latin typeface="Arial Narrow" charset="0"/>
                <a:cs typeface="+mj-cs"/>
              </a:rPr>
              <a:t>When to Wash Hands</a:t>
            </a:r>
          </a:p>
        </p:txBody>
      </p:sp>
      <p:sp>
        <p:nvSpPr>
          <p:cNvPr id="97283" name="Rectangle 4"/>
          <p:cNvSpPr>
            <a:spLocks noChangeArrowheads="1"/>
          </p:cNvSpPr>
          <p:nvPr/>
        </p:nvSpPr>
        <p:spPr bwMode="auto">
          <a:xfrm>
            <a:off x="390524" y="1143000"/>
            <a:ext cx="5705475"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77800">
              <a:lnSpc>
                <a:spcPct val="90000"/>
              </a:lnSpc>
              <a:spcBef>
                <a:spcPct val="100000"/>
              </a:spcBef>
              <a:buClr>
                <a:srgbClr val="009DDC"/>
              </a:buClr>
              <a:buSzPct val="75000"/>
              <a:buFont typeface="Wingdings" pitchFamily="2" charset="2"/>
              <a:buNone/>
              <a:defRPr/>
            </a:pPr>
            <a:r>
              <a:rPr lang="en-US" sz="2400" dirty="0">
                <a:solidFill>
                  <a:srgbClr val="005CAB"/>
                </a:solidFill>
                <a:latin typeface="+mj-lt"/>
                <a:ea typeface="+mn-ea"/>
                <a:cs typeface="+mn-cs"/>
              </a:rPr>
              <a:t>Food handlers must wash their </a:t>
            </a:r>
            <a:r>
              <a:rPr lang="en-US" sz="2400" dirty="0" smtClean="0">
                <a:solidFill>
                  <a:srgbClr val="005CAB"/>
                </a:solidFill>
                <a:latin typeface="+mj-lt"/>
                <a:ea typeface="+mn-ea"/>
                <a:cs typeface="+mn-cs"/>
              </a:rPr>
              <a:t>hands after</a:t>
            </a:r>
            <a:r>
              <a:rPr lang="en-US" sz="2400" dirty="0">
                <a:solidFill>
                  <a:srgbClr val="005CAB"/>
                </a:solidFill>
                <a:latin typeface="+mj-lt"/>
                <a:ea typeface="+mn-ea"/>
                <a:cs typeface="+mn-cs"/>
              </a:rPr>
              <a:t>: </a:t>
            </a:r>
            <a:r>
              <a:rPr lang="en-US" sz="1800" i="1" dirty="0">
                <a:solidFill>
                  <a:srgbClr val="005CAB"/>
                </a:solidFill>
                <a:latin typeface="+mj-lt"/>
                <a:ea typeface="+mn-ea"/>
                <a:cs typeface="+mn-cs"/>
              </a:rPr>
              <a:t>continued</a:t>
            </a:r>
          </a:p>
          <a:p>
            <a:pPr marL="347472" lvl="1" indent="-347472">
              <a:spcBef>
                <a:spcPts val="900"/>
              </a:spcBef>
              <a:buClr>
                <a:schemeClr val="accent1"/>
              </a:buClr>
              <a:buSzPct val="75000"/>
              <a:buFont typeface="Wingdings" pitchFamily="2" charset="2"/>
              <a:buChar char="l"/>
              <a:defRPr/>
            </a:pPr>
            <a:r>
              <a:rPr lang="en-US" sz="2200" b="0" dirty="0">
                <a:solidFill>
                  <a:srgbClr val="000000"/>
                </a:solidFill>
                <a:latin typeface="+mj-lt"/>
                <a:ea typeface="+mn-ea"/>
                <a:cs typeface="+mn-cs"/>
              </a:rPr>
              <a:t>Taking out garbage</a:t>
            </a:r>
          </a:p>
          <a:p>
            <a:pPr marL="347472" lvl="1" indent="-347472">
              <a:spcBef>
                <a:spcPts val="900"/>
              </a:spcBef>
              <a:buClr>
                <a:schemeClr val="accent1"/>
              </a:buClr>
              <a:buSzPct val="75000"/>
              <a:buFont typeface="Wingdings" pitchFamily="2" charset="2"/>
              <a:buChar char="l"/>
              <a:defRPr/>
            </a:pPr>
            <a:r>
              <a:rPr lang="en-US" sz="2200" b="0" dirty="0">
                <a:solidFill>
                  <a:srgbClr val="000000"/>
                </a:solidFill>
                <a:latin typeface="+mj-lt"/>
                <a:ea typeface="+mn-ea"/>
                <a:cs typeface="+mn-cs"/>
              </a:rPr>
              <a:t>Clearing tables or busing </a:t>
            </a:r>
            <a:r>
              <a:rPr lang="en-US" sz="2200" b="0" dirty="0" smtClean="0">
                <a:solidFill>
                  <a:srgbClr val="000000"/>
                </a:solidFill>
                <a:latin typeface="+mj-lt"/>
                <a:ea typeface="+mn-ea"/>
                <a:cs typeface="+mn-cs"/>
              </a:rPr>
              <a:t>dirty dishes </a:t>
            </a:r>
            <a:endParaRPr lang="en-US" sz="2200" b="0" dirty="0">
              <a:solidFill>
                <a:srgbClr val="000000"/>
              </a:solidFill>
              <a:latin typeface="+mj-lt"/>
              <a:ea typeface="+mn-ea"/>
              <a:cs typeface="+mn-cs"/>
            </a:endParaRPr>
          </a:p>
          <a:p>
            <a:pPr marL="347472" lvl="1" indent="-347472">
              <a:spcBef>
                <a:spcPts val="900"/>
              </a:spcBef>
              <a:buClr>
                <a:schemeClr val="accent1"/>
              </a:buClr>
              <a:buSzPct val="75000"/>
              <a:buFont typeface="Wingdings" pitchFamily="2" charset="2"/>
              <a:buChar char="l"/>
              <a:defRPr/>
            </a:pPr>
            <a:r>
              <a:rPr lang="en-US" sz="2200" b="0" dirty="0">
                <a:solidFill>
                  <a:srgbClr val="000000"/>
                </a:solidFill>
                <a:latin typeface="+mj-lt"/>
                <a:ea typeface="+mn-ea"/>
                <a:cs typeface="+mn-cs"/>
              </a:rPr>
              <a:t>Touching clothing or aprons</a:t>
            </a:r>
          </a:p>
          <a:p>
            <a:pPr marL="347472" lvl="1" indent="-347472">
              <a:spcBef>
                <a:spcPts val="900"/>
              </a:spcBef>
              <a:buClr>
                <a:schemeClr val="accent1"/>
              </a:buClr>
              <a:buSzPct val="75000"/>
              <a:buFont typeface="Wingdings" pitchFamily="2" charset="2"/>
              <a:buChar char="l"/>
              <a:defRPr/>
            </a:pPr>
            <a:r>
              <a:rPr lang="en-US" sz="2200" b="0" dirty="0">
                <a:solidFill>
                  <a:srgbClr val="000000"/>
                </a:solidFill>
                <a:latin typeface="+mj-lt"/>
                <a:ea typeface="+mn-ea"/>
                <a:cs typeface="+mn-cs"/>
              </a:rPr>
              <a:t>Handling money</a:t>
            </a:r>
          </a:p>
          <a:p>
            <a:pPr marL="347472" lvl="1" indent="-347472">
              <a:spcBef>
                <a:spcPts val="900"/>
              </a:spcBef>
              <a:buClr>
                <a:schemeClr val="accent1"/>
              </a:buClr>
              <a:buSzPct val="75000"/>
              <a:buFont typeface="Wingdings" pitchFamily="2" charset="2"/>
              <a:buChar char="l"/>
              <a:defRPr/>
            </a:pPr>
            <a:r>
              <a:rPr lang="en-US" sz="2200" b="0" dirty="0">
                <a:solidFill>
                  <a:srgbClr val="000000"/>
                </a:solidFill>
                <a:latin typeface="+mj-lt"/>
                <a:ea typeface="+mn-ea"/>
                <a:cs typeface="+mn-cs"/>
              </a:rPr>
              <a:t>Leaving and returning to the kitchen/prep area.</a:t>
            </a:r>
          </a:p>
          <a:p>
            <a:pPr marL="347472" lvl="1" indent="-347472">
              <a:spcBef>
                <a:spcPts val="900"/>
              </a:spcBef>
              <a:buClr>
                <a:schemeClr val="accent1"/>
              </a:buClr>
              <a:buSzPct val="75000"/>
              <a:buFont typeface="Wingdings" pitchFamily="2" charset="2"/>
              <a:buChar char="l"/>
              <a:defRPr/>
            </a:pPr>
            <a:r>
              <a:rPr lang="en-US" sz="2200" b="0" dirty="0">
                <a:solidFill>
                  <a:srgbClr val="000000"/>
                </a:solidFill>
                <a:latin typeface="+mj-lt"/>
                <a:ea typeface="+mn-ea"/>
                <a:cs typeface="+mn-cs"/>
              </a:rPr>
              <a:t>Handling service animals or aquatic animals</a:t>
            </a:r>
          </a:p>
          <a:p>
            <a:pPr marL="347472" lvl="1" indent="-347472">
              <a:spcBef>
                <a:spcPts val="900"/>
              </a:spcBef>
              <a:buClr>
                <a:schemeClr val="accent1"/>
              </a:buClr>
              <a:buSzPct val="75000"/>
              <a:buFont typeface="Wingdings" pitchFamily="2" charset="2"/>
              <a:buChar char="l"/>
              <a:defRPr/>
            </a:pPr>
            <a:r>
              <a:rPr lang="en-US" sz="2200" b="0" dirty="0">
                <a:solidFill>
                  <a:srgbClr val="000000"/>
                </a:solidFill>
                <a:latin typeface="+mj-lt"/>
                <a:ea typeface="+mn-ea"/>
                <a:cs typeface="+mn-cs"/>
              </a:rPr>
              <a:t>Touching anything else that may                              contaminate hands</a:t>
            </a:r>
          </a:p>
        </p:txBody>
      </p:sp>
      <p:sp>
        <p:nvSpPr>
          <p:cNvPr id="94212" name="Text Box 2053"/>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3-8</a:t>
            </a:r>
          </a:p>
        </p:txBody>
      </p:sp>
      <p:pic>
        <p:nvPicPr>
          <p:cNvPr id="8" name="Picture 7" descr="6e_c03_07.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3355" y="1243013"/>
            <a:ext cx="2103120" cy="210312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393192" y="155448"/>
            <a:ext cx="8307388" cy="519112"/>
          </a:xfrm>
        </p:spPr>
        <p:txBody>
          <a:bodyPr/>
          <a:lstStyle/>
          <a:p>
            <a:pPr eaLnBrk="1" hangingPunct="1">
              <a:defRPr/>
            </a:pPr>
            <a:r>
              <a:rPr lang="en-US" dirty="0">
                <a:latin typeface="Arial Narrow" charset="0"/>
                <a:cs typeface="+mj-cs"/>
              </a:rPr>
              <a:t>Hand Antiseptics</a:t>
            </a:r>
          </a:p>
        </p:txBody>
      </p:sp>
      <p:sp>
        <p:nvSpPr>
          <p:cNvPr id="95235" name="Rectangle 3"/>
          <p:cNvSpPr>
            <a:spLocks noGrp="1" noChangeArrowheads="1"/>
          </p:cNvSpPr>
          <p:nvPr>
            <p:ph type="body" idx="1"/>
          </p:nvPr>
        </p:nvSpPr>
        <p:spPr>
          <a:xfrm>
            <a:off x="390525" y="1143000"/>
            <a:ext cx="5033962" cy="4983163"/>
          </a:xfrm>
        </p:spPr>
        <p:txBody>
          <a:bodyPr/>
          <a:lstStyle/>
          <a:p>
            <a:pPr eaLnBrk="1" hangingPunct="1">
              <a:defRPr/>
            </a:pPr>
            <a:r>
              <a:rPr lang="en-US" dirty="0">
                <a:latin typeface="Arial Narrow" charset="0"/>
                <a:cs typeface="+mn-cs"/>
              </a:rPr>
              <a:t>Hand Antiseptics</a:t>
            </a:r>
          </a:p>
          <a:p>
            <a:pPr marL="347472" lvl="1" indent="-347472" eaLnBrk="1" hangingPunct="1">
              <a:lnSpc>
                <a:spcPct val="100000"/>
              </a:lnSpc>
              <a:spcBef>
                <a:spcPts val="900"/>
              </a:spcBef>
              <a:defRPr/>
            </a:pPr>
            <a:r>
              <a:rPr lang="en-US" dirty="0">
                <a:latin typeface="Arial Narrow" charset="0"/>
              </a:rPr>
              <a:t>Liquids or gels used to lower the number </a:t>
            </a:r>
            <a:r>
              <a:rPr lang="en-US" dirty="0" smtClean="0">
                <a:latin typeface="Arial Narrow" charset="0"/>
              </a:rPr>
              <a:t/>
            </a:r>
            <a:br>
              <a:rPr lang="en-US" dirty="0" smtClean="0">
                <a:latin typeface="Arial Narrow" charset="0"/>
              </a:rPr>
            </a:br>
            <a:r>
              <a:rPr lang="en-US" dirty="0" smtClean="0">
                <a:latin typeface="Arial Narrow" charset="0"/>
              </a:rPr>
              <a:t>of </a:t>
            </a:r>
            <a:r>
              <a:rPr lang="en-US" dirty="0">
                <a:latin typeface="Arial Narrow" charset="0"/>
              </a:rPr>
              <a:t>pathogens on skin</a:t>
            </a:r>
          </a:p>
          <a:p>
            <a:pPr marL="347472" lvl="1" indent="-347472" eaLnBrk="1" hangingPunct="1">
              <a:lnSpc>
                <a:spcPct val="100000"/>
              </a:lnSpc>
              <a:spcBef>
                <a:spcPts val="900"/>
              </a:spcBef>
              <a:defRPr/>
            </a:pPr>
            <a:r>
              <a:rPr lang="en-US" dirty="0">
                <a:latin typeface="Arial Narrow" charset="0"/>
              </a:rPr>
              <a:t>Must comply with the CFR and </a:t>
            </a:r>
            <a:r>
              <a:rPr lang="en-US" dirty="0" smtClean="0">
                <a:latin typeface="Arial Narrow" charset="0"/>
              </a:rPr>
              <a:t/>
            </a:r>
            <a:br>
              <a:rPr lang="en-US" dirty="0" smtClean="0">
                <a:latin typeface="Arial Narrow" charset="0"/>
              </a:rPr>
            </a:br>
            <a:r>
              <a:rPr lang="en-US" dirty="0" smtClean="0">
                <a:latin typeface="Arial Narrow" charset="0"/>
              </a:rPr>
              <a:t>FDA </a:t>
            </a:r>
            <a:r>
              <a:rPr lang="en-US" dirty="0">
                <a:latin typeface="Arial Narrow" charset="0"/>
              </a:rPr>
              <a:t>standards</a:t>
            </a:r>
          </a:p>
          <a:p>
            <a:pPr marL="347472" lvl="1" indent="-347472" eaLnBrk="1" hangingPunct="1">
              <a:lnSpc>
                <a:spcPct val="100000"/>
              </a:lnSpc>
              <a:spcBef>
                <a:spcPts val="900"/>
              </a:spcBef>
              <a:defRPr/>
            </a:pPr>
            <a:r>
              <a:rPr lang="en-US" dirty="0">
                <a:latin typeface="Arial Narrow" charset="0"/>
              </a:rPr>
              <a:t>Should be used only </a:t>
            </a:r>
            <a:r>
              <a:rPr lang="en-US" i="1" dirty="0">
                <a:latin typeface="Arial Narrow" charset="0"/>
              </a:rPr>
              <a:t>after</a:t>
            </a:r>
            <a:r>
              <a:rPr lang="en-US" dirty="0">
                <a:latin typeface="Arial Narrow" charset="0"/>
              </a:rPr>
              <a:t> </a:t>
            </a:r>
            <a:r>
              <a:rPr lang="en-US" dirty="0" err="1">
                <a:latin typeface="Arial Narrow" charset="0"/>
              </a:rPr>
              <a:t>handwashing</a:t>
            </a:r>
            <a:r>
              <a:rPr lang="en-US" dirty="0">
                <a:latin typeface="Arial Narrow" charset="0"/>
              </a:rPr>
              <a:t> </a:t>
            </a:r>
          </a:p>
          <a:p>
            <a:pPr marL="347472" lvl="1" indent="-347472" eaLnBrk="1" hangingPunct="1">
              <a:lnSpc>
                <a:spcPct val="100000"/>
              </a:lnSpc>
              <a:spcBef>
                <a:spcPts val="900"/>
              </a:spcBef>
              <a:defRPr/>
            </a:pPr>
            <a:r>
              <a:rPr lang="en-US" dirty="0">
                <a:latin typeface="Arial Narrow" charset="0"/>
              </a:rPr>
              <a:t>Must </a:t>
            </a:r>
            <a:r>
              <a:rPr lang="en-US" b="1" i="1" dirty="0">
                <a:solidFill>
                  <a:srgbClr val="CC0000"/>
                </a:solidFill>
                <a:latin typeface="Arial Narrow" charset="0"/>
              </a:rPr>
              <a:t>never</a:t>
            </a:r>
            <a:r>
              <a:rPr lang="en-US" dirty="0">
                <a:latin typeface="Arial Narrow" charset="0"/>
              </a:rPr>
              <a:t> be used in place of </a:t>
            </a:r>
            <a:r>
              <a:rPr lang="en-US" dirty="0" err="1">
                <a:latin typeface="Arial Narrow" charset="0"/>
              </a:rPr>
              <a:t>handwashing</a:t>
            </a:r>
            <a:endParaRPr lang="en-US" dirty="0">
              <a:latin typeface="Arial Narrow" charset="0"/>
            </a:endParaRPr>
          </a:p>
          <a:p>
            <a:pPr marL="347472" lvl="1" indent="-347472" eaLnBrk="1" hangingPunct="1">
              <a:lnSpc>
                <a:spcPct val="100000"/>
              </a:lnSpc>
              <a:spcBef>
                <a:spcPts val="900"/>
              </a:spcBef>
              <a:defRPr/>
            </a:pPr>
            <a:r>
              <a:rPr lang="en-US" dirty="0">
                <a:latin typeface="Arial Narrow" charset="0"/>
              </a:rPr>
              <a:t>Should be allowed to dry before touching food or equipment</a:t>
            </a:r>
          </a:p>
        </p:txBody>
      </p:sp>
      <p:sp>
        <p:nvSpPr>
          <p:cNvPr id="95236" name="Text Box 102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3-9</a:t>
            </a:r>
          </a:p>
        </p:txBody>
      </p:sp>
      <p:pic>
        <p:nvPicPr>
          <p:cNvPr id="2" name="Picture 1" descr="6e_c03_09.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3355" y="1243013"/>
            <a:ext cx="2103120" cy="210312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18"/>
          <p:cNvSpPr>
            <a:spLocks noChangeArrowheads="1"/>
          </p:cNvSpPr>
          <p:nvPr/>
        </p:nvSpPr>
        <p:spPr bwMode="auto">
          <a:xfrm>
            <a:off x="4975225" y="1784350"/>
            <a:ext cx="1601788" cy="17907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cs typeface="+mn-cs"/>
            </a:endParaRPr>
          </a:p>
        </p:txBody>
      </p:sp>
      <p:sp>
        <p:nvSpPr>
          <p:cNvPr id="96259"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Hand Care</a:t>
            </a:r>
          </a:p>
        </p:txBody>
      </p:sp>
      <p:sp>
        <p:nvSpPr>
          <p:cNvPr id="96260" name="Rectangle 3"/>
          <p:cNvSpPr>
            <a:spLocks noGrp="1" noChangeArrowheads="1"/>
          </p:cNvSpPr>
          <p:nvPr>
            <p:ph type="body" idx="1"/>
          </p:nvPr>
        </p:nvSpPr>
        <p:spPr>
          <a:xfrm>
            <a:off x="390525" y="1143000"/>
            <a:ext cx="8235950" cy="552450"/>
          </a:xfrm>
        </p:spPr>
        <p:txBody>
          <a:bodyPr/>
          <a:lstStyle/>
          <a:p>
            <a:pPr marL="0" indent="0" eaLnBrk="1" hangingPunct="1">
              <a:defRPr/>
            </a:pPr>
            <a:r>
              <a:rPr lang="en-US" dirty="0">
                <a:latin typeface="Arial Narrow" charset="0"/>
                <a:cs typeface="+mn-cs"/>
              </a:rPr>
              <a:t>Requirements for </a:t>
            </a:r>
            <a:r>
              <a:rPr lang="en-US" dirty="0" err="1">
                <a:latin typeface="Arial Narrow" charset="0"/>
                <a:cs typeface="+mn-cs"/>
              </a:rPr>
              <a:t>Foodhandlers</a:t>
            </a:r>
            <a:endParaRPr lang="en-US" dirty="0">
              <a:latin typeface="Arial Narrow" charset="0"/>
              <a:cs typeface="+mn-cs"/>
            </a:endParaRPr>
          </a:p>
        </p:txBody>
      </p:sp>
      <p:sp>
        <p:nvSpPr>
          <p:cNvPr id="96261" name="Text Box 6"/>
          <p:cNvSpPr txBox="1">
            <a:spLocks noChangeArrowheads="1"/>
          </p:cNvSpPr>
          <p:nvPr/>
        </p:nvSpPr>
        <p:spPr bwMode="auto">
          <a:xfrm>
            <a:off x="544512" y="4101489"/>
            <a:ext cx="1909763"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lgn="ctr">
              <a:defRPr/>
            </a:pPr>
            <a:r>
              <a:rPr lang="en-US" sz="1800" dirty="0" smtClean="0">
                <a:solidFill>
                  <a:srgbClr val="005CAB"/>
                </a:solidFill>
                <a:latin typeface="+mj-lt"/>
                <a:ea typeface="+mn-ea"/>
                <a:cs typeface="+mn-cs"/>
              </a:rPr>
              <a:t>Keep fingernails </a:t>
            </a:r>
            <a:br>
              <a:rPr lang="en-US" sz="1800" dirty="0" smtClean="0">
                <a:solidFill>
                  <a:srgbClr val="005CAB"/>
                </a:solidFill>
                <a:latin typeface="+mj-lt"/>
                <a:ea typeface="+mn-ea"/>
                <a:cs typeface="+mn-cs"/>
              </a:rPr>
            </a:br>
            <a:r>
              <a:rPr lang="en-US" sz="1800" dirty="0" smtClean="0">
                <a:solidFill>
                  <a:srgbClr val="005CAB"/>
                </a:solidFill>
                <a:latin typeface="+mj-lt"/>
                <a:ea typeface="+mn-ea"/>
                <a:cs typeface="+mn-cs"/>
              </a:rPr>
              <a:t>short and clean</a:t>
            </a:r>
          </a:p>
        </p:txBody>
      </p:sp>
      <p:sp>
        <p:nvSpPr>
          <p:cNvPr id="96262" name="Text Box 7"/>
          <p:cNvSpPr txBox="1">
            <a:spLocks noChangeArrowheads="1"/>
          </p:cNvSpPr>
          <p:nvPr/>
        </p:nvSpPr>
        <p:spPr bwMode="auto">
          <a:xfrm>
            <a:off x="6556375" y="4101489"/>
            <a:ext cx="1914525" cy="1671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lgn="ctr">
              <a:defRPr/>
            </a:pPr>
            <a:r>
              <a:rPr lang="en-US" sz="1800" dirty="0" smtClean="0">
                <a:solidFill>
                  <a:srgbClr val="005CAB"/>
                </a:solidFill>
                <a:latin typeface="+mj-lt"/>
                <a:ea typeface="+mn-ea"/>
                <a:cs typeface="+mn-cs"/>
              </a:rPr>
              <a:t>Do not wear </a:t>
            </a:r>
            <a:br>
              <a:rPr lang="en-US" sz="1800" dirty="0" smtClean="0">
                <a:solidFill>
                  <a:srgbClr val="005CAB"/>
                </a:solidFill>
                <a:latin typeface="+mj-lt"/>
                <a:ea typeface="+mn-ea"/>
                <a:cs typeface="+mn-cs"/>
              </a:rPr>
            </a:br>
            <a:r>
              <a:rPr lang="en-US" sz="1800" dirty="0" smtClean="0">
                <a:solidFill>
                  <a:srgbClr val="005CAB"/>
                </a:solidFill>
                <a:latin typeface="+mj-lt"/>
                <a:ea typeface="+mn-ea"/>
                <a:cs typeface="+mn-cs"/>
              </a:rPr>
              <a:t>nail polish</a:t>
            </a:r>
          </a:p>
        </p:txBody>
      </p:sp>
      <p:sp>
        <p:nvSpPr>
          <p:cNvPr id="96265" name="Text Box 17"/>
          <p:cNvSpPr txBox="1">
            <a:spLocks noChangeArrowheads="1"/>
          </p:cNvSpPr>
          <p:nvPr/>
        </p:nvSpPr>
        <p:spPr bwMode="auto">
          <a:xfrm>
            <a:off x="3603625" y="4101489"/>
            <a:ext cx="1958976" cy="1651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lgn="ctr">
              <a:defRPr/>
            </a:pPr>
            <a:r>
              <a:rPr lang="en-US" sz="1800" dirty="0" smtClean="0">
                <a:solidFill>
                  <a:srgbClr val="005CAB"/>
                </a:solidFill>
                <a:latin typeface="+mj-lt"/>
                <a:ea typeface="+mn-ea"/>
                <a:cs typeface="+mn-cs"/>
              </a:rPr>
              <a:t>Do</a:t>
            </a:r>
            <a:r>
              <a:rPr lang="en-US" sz="1800" dirty="0" smtClean="0">
                <a:solidFill>
                  <a:srgbClr val="000000"/>
                </a:solidFill>
                <a:ea typeface="+mn-ea"/>
                <a:cs typeface="+mn-cs"/>
              </a:rPr>
              <a:t> </a:t>
            </a:r>
            <a:r>
              <a:rPr lang="en-US" sz="1800" dirty="0" smtClean="0">
                <a:solidFill>
                  <a:srgbClr val="005CAB"/>
                </a:solidFill>
                <a:latin typeface="+mj-lt"/>
                <a:ea typeface="+mn-ea"/>
                <a:cs typeface="+mn-cs"/>
              </a:rPr>
              <a:t>not wear </a:t>
            </a:r>
            <a:br>
              <a:rPr lang="en-US" sz="1800" dirty="0" smtClean="0">
                <a:solidFill>
                  <a:srgbClr val="005CAB"/>
                </a:solidFill>
                <a:latin typeface="+mj-lt"/>
                <a:ea typeface="+mn-ea"/>
                <a:cs typeface="+mn-cs"/>
              </a:rPr>
            </a:br>
            <a:r>
              <a:rPr lang="en-US" sz="1800" dirty="0" smtClean="0">
                <a:solidFill>
                  <a:srgbClr val="005CAB"/>
                </a:solidFill>
                <a:latin typeface="+mj-lt"/>
                <a:ea typeface="+mn-ea"/>
                <a:cs typeface="+mn-cs"/>
              </a:rPr>
              <a:t>false nails</a:t>
            </a:r>
          </a:p>
        </p:txBody>
      </p:sp>
      <p:sp>
        <p:nvSpPr>
          <p:cNvPr id="96267" name="Text Box 2059"/>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3-10</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3625" y="2052638"/>
            <a:ext cx="1958975" cy="2033841"/>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300" y="2052638"/>
            <a:ext cx="1958975" cy="2033840"/>
          </a:xfrm>
          <a:prstGeom prst="rect">
            <a:avLst/>
          </a:prstGeom>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56375" y="2052757"/>
            <a:ext cx="1958975" cy="203360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3"/>
          <p:cNvSpPr>
            <a:spLocks noGrp="1" noChangeArrowheads="1"/>
          </p:cNvSpPr>
          <p:nvPr>
            <p:ph type="body" idx="1"/>
          </p:nvPr>
        </p:nvSpPr>
        <p:spPr>
          <a:xfrm>
            <a:off x="393192" y="1143000"/>
            <a:ext cx="8231696" cy="5743575"/>
          </a:xfrm>
        </p:spPr>
        <p:txBody>
          <a:bodyPr/>
          <a:lstStyle/>
          <a:p>
            <a:pPr eaLnBrk="1" hangingPunct="1">
              <a:buFont typeface="Wingdings" pitchFamily="2" charset="2"/>
              <a:buNone/>
              <a:defRPr/>
            </a:pPr>
            <a:r>
              <a:rPr lang="en-US" dirty="0" smtClean="0">
                <a:ea typeface="+mn-ea"/>
                <a:cs typeface="+mn-cs"/>
              </a:rPr>
              <a:t>Infected wounds or cuts</a:t>
            </a:r>
          </a:p>
          <a:p>
            <a:pPr marL="347472" lvl="1" indent="-347472" eaLnBrk="1" hangingPunct="1">
              <a:lnSpc>
                <a:spcPct val="100000"/>
              </a:lnSpc>
              <a:spcBef>
                <a:spcPts val="900"/>
              </a:spcBef>
              <a:buFont typeface="Wingdings" pitchFamily="2" charset="2"/>
              <a:buChar char="l"/>
              <a:defRPr/>
            </a:pPr>
            <a:r>
              <a:rPr lang="en-US" dirty="0"/>
              <a:t>c</a:t>
            </a:r>
            <a:r>
              <a:rPr lang="en-US" dirty="0" smtClean="0"/>
              <a:t>ontain pus.</a:t>
            </a:r>
          </a:p>
          <a:p>
            <a:pPr marL="347472" lvl="1" indent="-347472" eaLnBrk="1" hangingPunct="1">
              <a:lnSpc>
                <a:spcPct val="100000"/>
              </a:lnSpc>
              <a:spcBef>
                <a:spcPts val="900"/>
              </a:spcBef>
              <a:buFont typeface="Wingdings" pitchFamily="2" charset="2"/>
              <a:buChar char="l"/>
              <a:defRPr/>
            </a:pPr>
            <a:r>
              <a:rPr lang="en-US" dirty="0" smtClean="0"/>
              <a:t>must be covered to prevent pathogens </a:t>
            </a:r>
            <a:r>
              <a:rPr lang="en-US" dirty="0" smtClean="0"/>
              <a:t/>
            </a:r>
            <a:br>
              <a:rPr lang="en-US" dirty="0" smtClean="0"/>
            </a:br>
            <a:r>
              <a:rPr lang="en-US" dirty="0" smtClean="0"/>
              <a:t>from </a:t>
            </a:r>
            <a:r>
              <a:rPr lang="en-US" dirty="0" smtClean="0"/>
              <a:t>contaminating </a:t>
            </a:r>
            <a:r>
              <a:rPr lang="en-US" dirty="0" smtClean="0"/>
              <a:t>food </a:t>
            </a:r>
            <a:r>
              <a:rPr lang="en-US" dirty="0" smtClean="0"/>
              <a:t>and food-contact surfaces.</a:t>
            </a:r>
          </a:p>
          <a:p>
            <a:pPr marL="0" indent="0" eaLnBrk="1" hangingPunct="1">
              <a:buFont typeface="Wingdings" pitchFamily="2" charset="2"/>
              <a:buNone/>
              <a:defRPr/>
            </a:pPr>
            <a:r>
              <a:rPr lang="en-US" dirty="0" smtClean="0">
                <a:ea typeface="+mn-ea"/>
                <a:cs typeface="+mn-cs"/>
              </a:rPr>
              <a:t>How a wound is covered depends upon </a:t>
            </a:r>
            <a:r>
              <a:rPr lang="en-US" dirty="0" smtClean="0">
                <a:ea typeface="+mn-ea"/>
                <a:cs typeface="+mn-cs"/>
              </a:rPr>
              <a:t/>
            </a:r>
            <a:br>
              <a:rPr lang="en-US" dirty="0" smtClean="0">
                <a:ea typeface="+mn-ea"/>
                <a:cs typeface="+mn-cs"/>
              </a:rPr>
            </a:br>
            <a:r>
              <a:rPr lang="en-US" dirty="0" smtClean="0">
                <a:ea typeface="+mn-ea"/>
                <a:cs typeface="+mn-cs"/>
              </a:rPr>
              <a:t>where </a:t>
            </a:r>
            <a:r>
              <a:rPr lang="en-US" dirty="0" smtClean="0">
                <a:ea typeface="+mn-ea"/>
                <a:cs typeface="+mn-cs"/>
              </a:rPr>
              <a:t>it is located</a:t>
            </a:r>
          </a:p>
          <a:p>
            <a:pPr marL="347472" lvl="1" indent="-347472" eaLnBrk="1" hangingPunct="1">
              <a:lnSpc>
                <a:spcPct val="100000"/>
              </a:lnSpc>
              <a:spcBef>
                <a:spcPts val="900"/>
              </a:spcBef>
              <a:buFont typeface="Wingdings" pitchFamily="2" charset="2"/>
              <a:buChar char="l"/>
              <a:defRPr/>
            </a:pPr>
            <a:r>
              <a:rPr lang="en-US" dirty="0" smtClean="0"/>
              <a:t>Cover wounds on the hand or wrist with an </a:t>
            </a:r>
            <a:r>
              <a:rPr lang="en-US" dirty="0" smtClean="0"/>
              <a:t/>
            </a:r>
            <a:br>
              <a:rPr lang="en-US" dirty="0" smtClean="0"/>
            </a:br>
            <a:r>
              <a:rPr lang="en-US" dirty="0" smtClean="0"/>
              <a:t>impermeable cover</a:t>
            </a:r>
            <a:r>
              <a:rPr lang="en-US" dirty="0" smtClean="0"/>
              <a:t>. </a:t>
            </a:r>
            <a:r>
              <a:rPr lang="en-US" dirty="0" smtClean="0"/>
              <a:t>(</a:t>
            </a:r>
            <a:r>
              <a:rPr lang="en-US" dirty="0" smtClean="0"/>
              <a:t>i.e. bandage or finger cot) and </a:t>
            </a:r>
            <a:r>
              <a:rPr lang="en-US" dirty="0" smtClean="0"/>
              <a:t/>
            </a:r>
            <a:br>
              <a:rPr lang="en-US" dirty="0" smtClean="0"/>
            </a:br>
            <a:r>
              <a:rPr lang="en-US" dirty="0" smtClean="0"/>
              <a:t>then </a:t>
            </a:r>
            <a:r>
              <a:rPr lang="en-US" dirty="0" smtClean="0"/>
              <a:t>a single-use glove.</a:t>
            </a:r>
          </a:p>
          <a:p>
            <a:pPr marL="347472" lvl="1" indent="-347472" eaLnBrk="1" hangingPunct="1">
              <a:lnSpc>
                <a:spcPct val="100000"/>
              </a:lnSpc>
              <a:spcBef>
                <a:spcPts val="900"/>
              </a:spcBef>
              <a:buFont typeface="Wingdings" pitchFamily="2" charset="2"/>
              <a:buChar char="l"/>
              <a:defRPr/>
            </a:pPr>
            <a:r>
              <a:rPr lang="en-US" dirty="0" smtClean="0"/>
              <a:t>Cover wounds on the arm with an impermeable cover, </a:t>
            </a:r>
            <a:r>
              <a:rPr lang="en-US" dirty="0" smtClean="0"/>
              <a:t/>
            </a:r>
            <a:br>
              <a:rPr lang="en-US" dirty="0" smtClean="0"/>
            </a:br>
            <a:r>
              <a:rPr lang="en-US" dirty="0" smtClean="0"/>
              <a:t>such as a </a:t>
            </a:r>
            <a:r>
              <a:rPr lang="en-US" dirty="0" smtClean="0"/>
              <a:t>bandage.</a:t>
            </a:r>
          </a:p>
          <a:p>
            <a:pPr marL="347472" lvl="1" indent="-347472" eaLnBrk="1" hangingPunct="1">
              <a:lnSpc>
                <a:spcPct val="100000"/>
              </a:lnSpc>
              <a:spcBef>
                <a:spcPts val="900"/>
              </a:spcBef>
              <a:buFont typeface="Wingdings" pitchFamily="2" charset="2"/>
              <a:buChar char="l"/>
              <a:defRPr/>
            </a:pPr>
            <a:r>
              <a:rPr lang="en-US" dirty="0" smtClean="0"/>
              <a:t>Cover wounds on other parts of the body with a dry, </a:t>
            </a:r>
            <a:r>
              <a:rPr lang="en-US" dirty="0" smtClean="0"/>
              <a:t/>
            </a:r>
            <a:br>
              <a:rPr lang="en-US" dirty="0" smtClean="0"/>
            </a:br>
            <a:r>
              <a:rPr lang="en-US" dirty="0" smtClean="0"/>
              <a:t>tight</a:t>
            </a:r>
            <a:r>
              <a:rPr lang="en-US" dirty="0" smtClean="0"/>
              <a:t>-fitting bandage.</a:t>
            </a:r>
            <a:endParaRPr lang="en-US" dirty="0"/>
          </a:p>
          <a:p>
            <a:pPr marL="114300" lvl="1" indent="0" eaLnBrk="1" hangingPunct="1">
              <a:buFont typeface="Wingdings" pitchFamily="2" charset="2"/>
              <a:buNone/>
              <a:defRPr/>
            </a:pPr>
            <a:endParaRPr lang="en-US" dirty="0" smtClean="0"/>
          </a:p>
        </p:txBody>
      </p:sp>
      <p:sp>
        <p:nvSpPr>
          <p:cNvPr id="97283" name="Rectangle 2"/>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Infected Wounds or Cuts</a:t>
            </a:r>
          </a:p>
        </p:txBody>
      </p:sp>
      <p:sp>
        <p:nvSpPr>
          <p:cNvPr id="97284" name="Text Box 102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3-11</a:t>
            </a:r>
          </a:p>
        </p:txBody>
      </p:sp>
      <p:pic>
        <p:nvPicPr>
          <p:cNvPr id="3" name="Picture 2" descr="6e_c03_1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393192" y="158750"/>
            <a:ext cx="8242300" cy="519112"/>
          </a:xfrm>
        </p:spPr>
        <p:txBody>
          <a:bodyPr/>
          <a:lstStyle/>
          <a:p>
            <a:pPr eaLnBrk="1" hangingPunct="1">
              <a:defRPr/>
            </a:pPr>
            <a:r>
              <a:rPr lang="en-US" dirty="0">
                <a:latin typeface="Arial Narrow" charset="0"/>
                <a:cs typeface="+mj-cs"/>
              </a:rPr>
              <a:t>Single-Use Gloves</a:t>
            </a:r>
          </a:p>
        </p:txBody>
      </p:sp>
      <p:sp>
        <p:nvSpPr>
          <p:cNvPr id="98307" name="Rectangle 3"/>
          <p:cNvSpPr>
            <a:spLocks noGrp="1" noChangeArrowheads="1"/>
          </p:cNvSpPr>
          <p:nvPr>
            <p:ph type="body" idx="1"/>
          </p:nvPr>
        </p:nvSpPr>
        <p:spPr>
          <a:xfrm>
            <a:off x="393192" y="1143000"/>
            <a:ext cx="5051425" cy="4983163"/>
          </a:xfrm>
        </p:spPr>
        <p:txBody>
          <a:bodyPr/>
          <a:lstStyle/>
          <a:p>
            <a:pPr marL="0" indent="0" eaLnBrk="1" hangingPunct="1">
              <a:defRPr/>
            </a:pPr>
            <a:r>
              <a:rPr lang="en-US" dirty="0">
                <a:latin typeface="Arial Narrow" charset="0"/>
                <a:cs typeface="+mn-cs"/>
              </a:rPr>
              <a:t>Single-use gloves:</a:t>
            </a:r>
          </a:p>
          <a:p>
            <a:pPr marL="347472" lvl="1" indent="-347472" eaLnBrk="1" hangingPunct="1">
              <a:lnSpc>
                <a:spcPct val="100000"/>
              </a:lnSpc>
              <a:spcBef>
                <a:spcPts val="900"/>
              </a:spcBef>
              <a:defRPr/>
            </a:pPr>
            <a:r>
              <a:rPr lang="en-US" dirty="0">
                <a:solidFill>
                  <a:srgbClr val="000000"/>
                </a:solidFill>
                <a:latin typeface="Arial Narrow" charset="0"/>
              </a:rPr>
              <a:t>Should  be used when handling </a:t>
            </a:r>
            <a:r>
              <a:rPr lang="en-US" dirty="0" smtClean="0">
                <a:solidFill>
                  <a:srgbClr val="000000"/>
                </a:solidFill>
                <a:latin typeface="Arial Narrow" charset="0"/>
              </a:rPr>
              <a:t/>
            </a:r>
            <a:br>
              <a:rPr lang="en-US" dirty="0" smtClean="0">
                <a:solidFill>
                  <a:srgbClr val="000000"/>
                </a:solidFill>
                <a:latin typeface="Arial Narrow" charset="0"/>
              </a:rPr>
            </a:br>
            <a:r>
              <a:rPr lang="en-US" dirty="0" smtClean="0">
                <a:solidFill>
                  <a:srgbClr val="000000"/>
                </a:solidFill>
                <a:latin typeface="Arial Narrow" charset="0"/>
              </a:rPr>
              <a:t>ready</a:t>
            </a:r>
            <a:r>
              <a:rPr lang="en-US" dirty="0">
                <a:solidFill>
                  <a:srgbClr val="000000"/>
                </a:solidFill>
                <a:latin typeface="Arial Narrow" charset="0"/>
              </a:rPr>
              <a:t>-to-eat food</a:t>
            </a:r>
          </a:p>
          <a:p>
            <a:pPr marL="694944" lvl="2" indent="-347472" eaLnBrk="1" hangingPunct="1">
              <a:lnSpc>
                <a:spcPct val="100000"/>
              </a:lnSpc>
              <a:spcBef>
                <a:spcPts val="900"/>
              </a:spcBef>
              <a:defRPr/>
            </a:pPr>
            <a:r>
              <a:rPr lang="en-US" dirty="0">
                <a:solidFill>
                  <a:srgbClr val="000000"/>
                </a:solidFill>
                <a:latin typeface="Arial Narrow" charset="0"/>
              </a:rPr>
              <a:t>Except when washing produce</a:t>
            </a:r>
          </a:p>
          <a:p>
            <a:pPr marL="694944" lvl="2" indent="-347472" eaLnBrk="1" hangingPunct="1">
              <a:lnSpc>
                <a:spcPct val="100000"/>
              </a:lnSpc>
              <a:spcBef>
                <a:spcPts val="900"/>
              </a:spcBef>
              <a:defRPr/>
            </a:pPr>
            <a:r>
              <a:rPr lang="en-US" dirty="0">
                <a:solidFill>
                  <a:srgbClr val="000000"/>
                </a:solidFill>
                <a:latin typeface="Arial Narrow" charset="0"/>
              </a:rPr>
              <a:t>Except when handling ready-to-eat ingredients for a dish that will be cooked</a:t>
            </a:r>
          </a:p>
          <a:p>
            <a:pPr marL="347472" lvl="1" indent="-347472" eaLnBrk="1" hangingPunct="1">
              <a:lnSpc>
                <a:spcPct val="100000"/>
              </a:lnSpc>
              <a:spcBef>
                <a:spcPts val="900"/>
              </a:spcBef>
              <a:defRPr/>
            </a:pPr>
            <a:r>
              <a:rPr lang="en-US" dirty="0">
                <a:solidFill>
                  <a:srgbClr val="000000"/>
                </a:solidFill>
                <a:latin typeface="Arial Narrow" charset="0"/>
              </a:rPr>
              <a:t>Must </a:t>
            </a:r>
            <a:r>
              <a:rPr lang="en-US" i="1" dirty="0">
                <a:solidFill>
                  <a:srgbClr val="000000"/>
                </a:solidFill>
                <a:latin typeface="Arial Narrow" charset="0"/>
              </a:rPr>
              <a:t>never</a:t>
            </a:r>
            <a:r>
              <a:rPr lang="en-US" dirty="0">
                <a:solidFill>
                  <a:srgbClr val="000000"/>
                </a:solidFill>
                <a:latin typeface="Arial Narrow" charset="0"/>
              </a:rPr>
              <a:t> be used in </a:t>
            </a:r>
            <a:r>
              <a:rPr lang="en-US" dirty="0" smtClean="0">
                <a:solidFill>
                  <a:srgbClr val="000000"/>
                </a:solidFill>
                <a:latin typeface="Arial Narrow" charset="0"/>
              </a:rPr>
              <a:t>place </a:t>
            </a:r>
            <a:br>
              <a:rPr lang="en-US" dirty="0" smtClean="0">
                <a:solidFill>
                  <a:srgbClr val="000000"/>
                </a:solidFill>
                <a:latin typeface="Arial Narrow" charset="0"/>
              </a:rPr>
            </a:br>
            <a:r>
              <a:rPr lang="en-US" dirty="0" smtClean="0">
                <a:solidFill>
                  <a:srgbClr val="000000"/>
                </a:solidFill>
                <a:latin typeface="Arial Narrow" charset="0"/>
              </a:rPr>
              <a:t>of </a:t>
            </a:r>
            <a:r>
              <a:rPr lang="en-US" dirty="0" err="1">
                <a:solidFill>
                  <a:srgbClr val="000000"/>
                </a:solidFill>
                <a:latin typeface="Arial Narrow" charset="0"/>
              </a:rPr>
              <a:t>handwashing</a:t>
            </a:r>
            <a:endParaRPr lang="en-US" dirty="0">
              <a:solidFill>
                <a:srgbClr val="000000"/>
              </a:solidFill>
              <a:latin typeface="Arial Narrow" charset="0"/>
            </a:endParaRPr>
          </a:p>
          <a:p>
            <a:pPr marL="347472" lvl="1" indent="-347472" eaLnBrk="1" hangingPunct="1">
              <a:lnSpc>
                <a:spcPct val="100000"/>
              </a:lnSpc>
              <a:spcBef>
                <a:spcPts val="900"/>
              </a:spcBef>
              <a:defRPr/>
            </a:pPr>
            <a:r>
              <a:rPr lang="en-US" dirty="0">
                <a:solidFill>
                  <a:srgbClr val="000000"/>
                </a:solidFill>
                <a:latin typeface="Arial Narrow" charset="0"/>
              </a:rPr>
              <a:t>Must never be washed and reused</a:t>
            </a:r>
          </a:p>
          <a:p>
            <a:pPr marL="347472" lvl="1" indent="-347472" eaLnBrk="1" hangingPunct="1">
              <a:lnSpc>
                <a:spcPct val="100000"/>
              </a:lnSpc>
              <a:spcBef>
                <a:spcPts val="900"/>
              </a:spcBef>
              <a:defRPr/>
            </a:pPr>
            <a:r>
              <a:rPr lang="en-US" dirty="0">
                <a:solidFill>
                  <a:srgbClr val="000000"/>
                </a:solidFill>
                <a:latin typeface="Arial Narrow" charset="0"/>
              </a:rPr>
              <a:t>Must fit properly</a:t>
            </a:r>
          </a:p>
          <a:p>
            <a:pPr marL="0" indent="0" eaLnBrk="1" hangingPunct="1">
              <a:defRPr/>
            </a:pPr>
            <a:endParaRPr lang="en-US" dirty="0">
              <a:solidFill>
                <a:srgbClr val="000000"/>
              </a:solidFill>
              <a:latin typeface="Arial Narrow" charset="0"/>
              <a:cs typeface="+mn-cs"/>
            </a:endParaRPr>
          </a:p>
        </p:txBody>
      </p:sp>
      <p:sp>
        <p:nvSpPr>
          <p:cNvPr id="98309" name="Text Box 205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3-12</a:t>
            </a:r>
          </a:p>
        </p:txBody>
      </p:sp>
      <p:pic>
        <p:nvPicPr>
          <p:cNvPr id="2" name="Picture 1" descr="6e_c03_08_glove us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6172" y="1243013"/>
            <a:ext cx="2100072" cy="183184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393192" y="158750"/>
            <a:ext cx="8242300" cy="519112"/>
          </a:xfrm>
        </p:spPr>
        <p:txBody>
          <a:bodyPr/>
          <a:lstStyle/>
          <a:p>
            <a:pPr eaLnBrk="1" hangingPunct="1">
              <a:defRPr/>
            </a:pPr>
            <a:r>
              <a:rPr lang="en-US" dirty="0">
                <a:latin typeface="Arial Narrow" charset="0"/>
                <a:cs typeface="+mj-cs"/>
              </a:rPr>
              <a:t>Single-Use Gloves</a:t>
            </a:r>
          </a:p>
        </p:txBody>
      </p:sp>
      <p:sp>
        <p:nvSpPr>
          <p:cNvPr id="99331" name="Rectangle 3"/>
          <p:cNvSpPr>
            <a:spLocks noGrp="1" noChangeArrowheads="1"/>
          </p:cNvSpPr>
          <p:nvPr>
            <p:ph type="body" idx="1"/>
          </p:nvPr>
        </p:nvSpPr>
        <p:spPr>
          <a:xfrm>
            <a:off x="393192" y="1143000"/>
            <a:ext cx="6068646" cy="4572000"/>
          </a:xfrm>
        </p:spPr>
        <p:txBody>
          <a:bodyPr/>
          <a:lstStyle/>
          <a:p>
            <a:pPr marL="0" indent="0" eaLnBrk="1" hangingPunct="1">
              <a:defRPr/>
            </a:pPr>
            <a:r>
              <a:rPr lang="en-US" dirty="0">
                <a:latin typeface="Arial Narrow" charset="0"/>
                <a:cs typeface="+mn-cs"/>
              </a:rPr>
              <a:t>How to Use Gloves:</a:t>
            </a:r>
          </a:p>
          <a:p>
            <a:pPr marL="347472" lvl="1" indent="-347472" eaLnBrk="1" hangingPunct="1">
              <a:lnSpc>
                <a:spcPct val="100000"/>
              </a:lnSpc>
              <a:spcBef>
                <a:spcPts val="900"/>
              </a:spcBef>
              <a:defRPr/>
            </a:pPr>
            <a:r>
              <a:rPr lang="en-US" dirty="0">
                <a:solidFill>
                  <a:srgbClr val="000000"/>
                </a:solidFill>
                <a:latin typeface="Arial Narrow" charset="0"/>
              </a:rPr>
              <a:t>Wash and dry hands before putting gloves on</a:t>
            </a:r>
          </a:p>
          <a:p>
            <a:pPr marL="347472" lvl="1" indent="-347472" eaLnBrk="1" hangingPunct="1">
              <a:lnSpc>
                <a:spcPct val="100000"/>
              </a:lnSpc>
              <a:spcBef>
                <a:spcPts val="900"/>
              </a:spcBef>
              <a:defRPr/>
            </a:pPr>
            <a:r>
              <a:rPr lang="en-US" dirty="0">
                <a:solidFill>
                  <a:srgbClr val="000000"/>
                </a:solidFill>
                <a:latin typeface="Arial Narrow" charset="0"/>
              </a:rPr>
              <a:t>Select the correct glove size</a:t>
            </a:r>
          </a:p>
          <a:p>
            <a:pPr marL="347472" lvl="1" indent="-347472" eaLnBrk="1" hangingPunct="1">
              <a:lnSpc>
                <a:spcPct val="100000"/>
              </a:lnSpc>
              <a:spcBef>
                <a:spcPts val="900"/>
              </a:spcBef>
              <a:defRPr/>
            </a:pPr>
            <a:r>
              <a:rPr lang="en-US" dirty="0">
                <a:solidFill>
                  <a:srgbClr val="000000"/>
                </a:solidFill>
                <a:latin typeface="Arial Narrow" charset="0"/>
              </a:rPr>
              <a:t>Hold gloves by the edge when putting them on.</a:t>
            </a:r>
          </a:p>
          <a:p>
            <a:pPr marL="347472" lvl="1" indent="-347472" eaLnBrk="1" hangingPunct="1">
              <a:lnSpc>
                <a:spcPct val="100000"/>
              </a:lnSpc>
              <a:spcBef>
                <a:spcPts val="900"/>
              </a:spcBef>
              <a:defRPr/>
            </a:pPr>
            <a:r>
              <a:rPr lang="en-US" dirty="0">
                <a:solidFill>
                  <a:srgbClr val="000000"/>
                </a:solidFill>
                <a:latin typeface="Arial Narrow" charset="0"/>
              </a:rPr>
              <a:t>Once gloves are on, check for rips or tears</a:t>
            </a:r>
          </a:p>
          <a:p>
            <a:pPr marL="347472" lvl="1" indent="-347472" eaLnBrk="1" hangingPunct="1">
              <a:lnSpc>
                <a:spcPct val="100000"/>
              </a:lnSpc>
              <a:spcBef>
                <a:spcPts val="900"/>
              </a:spcBef>
              <a:defRPr/>
            </a:pPr>
            <a:r>
              <a:rPr lang="en-US" b="1" dirty="0">
                <a:solidFill>
                  <a:srgbClr val="FF0000"/>
                </a:solidFill>
              </a:rPr>
              <a:t>NEVER</a:t>
            </a:r>
            <a:r>
              <a:rPr lang="en-US" dirty="0" smtClean="0">
                <a:solidFill>
                  <a:srgbClr val="000000"/>
                </a:solidFill>
                <a:latin typeface="Arial Narrow" charset="0"/>
              </a:rPr>
              <a:t> </a:t>
            </a:r>
            <a:r>
              <a:rPr lang="en-US" dirty="0">
                <a:solidFill>
                  <a:srgbClr val="000000"/>
                </a:solidFill>
                <a:latin typeface="Arial Narrow" charset="0"/>
              </a:rPr>
              <a:t>blow into gloves</a:t>
            </a:r>
          </a:p>
          <a:p>
            <a:pPr marL="347472" lvl="1" indent="-347472" eaLnBrk="1" hangingPunct="1">
              <a:lnSpc>
                <a:spcPct val="100000"/>
              </a:lnSpc>
              <a:spcBef>
                <a:spcPts val="900"/>
              </a:spcBef>
              <a:defRPr/>
            </a:pPr>
            <a:r>
              <a:rPr lang="en-US" b="1" dirty="0">
                <a:solidFill>
                  <a:srgbClr val="FF0000"/>
                </a:solidFill>
              </a:rPr>
              <a:t>NEVER</a:t>
            </a:r>
            <a:r>
              <a:rPr lang="en-US" dirty="0" smtClean="0">
                <a:solidFill>
                  <a:srgbClr val="000000"/>
                </a:solidFill>
                <a:latin typeface="Arial Narrow" charset="0"/>
              </a:rPr>
              <a:t> </a:t>
            </a:r>
            <a:r>
              <a:rPr lang="en-US" dirty="0">
                <a:solidFill>
                  <a:srgbClr val="000000"/>
                </a:solidFill>
                <a:latin typeface="Arial Narrow" charset="0"/>
              </a:rPr>
              <a:t>roll gloves to make them easier to put </a:t>
            </a:r>
            <a:r>
              <a:rPr lang="en-US" dirty="0" smtClean="0">
                <a:solidFill>
                  <a:srgbClr val="000000"/>
                </a:solidFill>
                <a:latin typeface="Arial Narrow" charset="0"/>
              </a:rPr>
              <a:t>on</a:t>
            </a:r>
            <a:endParaRPr lang="en-US" dirty="0">
              <a:solidFill>
                <a:srgbClr val="000000"/>
              </a:solidFill>
              <a:latin typeface="Arial Narrow" charset="0"/>
            </a:endParaRPr>
          </a:p>
        </p:txBody>
      </p:sp>
      <p:sp>
        <p:nvSpPr>
          <p:cNvPr id="99333" name="Text Box 205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3-13</a:t>
            </a:r>
          </a:p>
        </p:txBody>
      </p:sp>
      <p:pic>
        <p:nvPicPr>
          <p:cNvPr id="6" name="Picture 5" descr="6e_c03_08_glove us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6403" y="1243013"/>
            <a:ext cx="2100072" cy="183184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3"/>
          <p:cNvSpPr>
            <a:spLocks noGrp="1" noChangeArrowheads="1"/>
          </p:cNvSpPr>
          <p:nvPr>
            <p:ph type="body" idx="1"/>
          </p:nvPr>
        </p:nvSpPr>
        <p:spPr>
          <a:xfrm>
            <a:off x="393192" y="1143000"/>
            <a:ext cx="6102595" cy="3810000"/>
          </a:xfrm>
        </p:spPr>
        <p:txBody>
          <a:bodyPr/>
          <a:lstStyle/>
          <a:p>
            <a:pPr marL="0" indent="0" eaLnBrk="1" hangingPunct="1">
              <a:defRPr/>
            </a:pPr>
            <a:r>
              <a:rPr lang="en-US" dirty="0">
                <a:latin typeface="Arial Narrow" charset="0"/>
                <a:cs typeface="+mn-cs"/>
              </a:rPr>
              <a:t>When to Change Gloves</a:t>
            </a:r>
          </a:p>
          <a:p>
            <a:pPr marL="347472" lvl="1" indent="-347472" eaLnBrk="1" hangingPunct="1">
              <a:lnSpc>
                <a:spcPct val="100000"/>
              </a:lnSpc>
              <a:spcBef>
                <a:spcPts val="900"/>
              </a:spcBef>
              <a:defRPr/>
            </a:pPr>
            <a:r>
              <a:rPr lang="en-US" dirty="0">
                <a:solidFill>
                  <a:srgbClr val="000000"/>
                </a:solidFill>
                <a:latin typeface="Arial Narrow" charset="0"/>
              </a:rPr>
              <a:t>As soon as they become dirty or torn</a:t>
            </a:r>
          </a:p>
          <a:p>
            <a:pPr marL="347472" lvl="1" indent="-347472" eaLnBrk="1" hangingPunct="1">
              <a:lnSpc>
                <a:spcPct val="100000"/>
              </a:lnSpc>
              <a:spcBef>
                <a:spcPts val="900"/>
              </a:spcBef>
              <a:defRPr/>
            </a:pPr>
            <a:r>
              <a:rPr lang="en-US" dirty="0">
                <a:solidFill>
                  <a:srgbClr val="000000"/>
                </a:solidFill>
                <a:latin typeface="Arial Narrow" charset="0"/>
              </a:rPr>
              <a:t>Before beginning a different task</a:t>
            </a:r>
          </a:p>
          <a:p>
            <a:pPr marL="347472" lvl="1" indent="-347472" eaLnBrk="1" hangingPunct="1">
              <a:lnSpc>
                <a:spcPct val="100000"/>
              </a:lnSpc>
              <a:spcBef>
                <a:spcPts val="900"/>
              </a:spcBef>
              <a:defRPr/>
            </a:pPr>
            <a:r>
              <a:rPr lang="en-US" dirty="0">
                <a:solidFill>
                  <a:srgbClr val="000000"/>
                </a:solidFill>
                <a:latin typeface="Arial Narrow" charset="0"/>
              </a:rPr>
              <a:t>After an interruption, such as taking a phone call</a:t>
            </a:r>
          </a:p>
          <a:p>
            <a:pPr marL="347472" lvl="1" indent="-347472" eaLnBrk="1" hangingPunct="1">
              <a:lnSpc>
                <a:spcPct val="100000"/>
              </a:lnSpc>
              <a:spcBef>
                <a:spcPts val="900"/>
              </a:spcBef>
              <a:defRPr/>
            </a:pPr>
            <a:r>
              <a:rPr lang="en-US" dirty="0">
                <a:solidFill>
                  <a:srgbClr val="000000"/>
                </a:solidFill>
                <a:latin typeface="Arial Narrow" charset="0"/>
              </a:rPr>
              <a:t>After handling raw meat, seafood, or poultry and before handling ready-to-eat food</a:t>
            </a:r>
            <a:endParaRPr lang="en-US" dirty="0">
              <a:latin typeface="Arial Narrow" charset="0"/>
            </a:endParaRPr>
          </a:p>
        </p:txBody>
      </p:sp>
      <p:sp>
        <p:nvSpPr>
          <p:cNvPr id="100355" name="Rectangle 2054"/>
          <p:cNvSpPr>
            <a:spLocks noGrp="1" noChangeArrowheads="1"/>
          </p:cNvSpPr>
          <p:nvPr>
            <p:ph type="title"/>
          </p:nvPr>
        </p:nvSpPr>
        <p:spPr>
          <a:xfrm>
            <a:off x="393192" y="158750"/>
            <a:ext cx="8242300" cy="519112"/>
          </a:xfrm>
        </p:spPr>
        <p:txBody>
          <a:bodyPr/>
          <a:lstStyle/>
          <a:p>
            <a:pPr eaLnBrk="1" hangingPunct="1">
              <a:defRPr/>
            </a:pPr>
            <a:r>
              <a:rPr lang="en-US" dirty="0">
                <a:latin typeface="Arial Narrow" charset="0"/>
                <a:cs typeface="+mj-cs"/>
              </a:rPr>
              <a:t>Single-Use Gloves</a:t>
            </a:r>
          </a:p>
        </p:txBody>
      </p:sp>
      <p:sp>
        <p:nvSpPr>
          <p:cNvPr id="100357" name="Text Box 205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3-14</a:t>
            </a:r>
          </a:p>
        </p:txBody>
      </p:sp>
      <p:pic>
        <p:nvPicPr>
          <p:cNvPr id="6" name="Picture 5" descr="6e_c03_08_glove us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6403" y="1243013"/>
            <a:ext cx="2100072" cy="183184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393192" y="158750"/>
            <a:ext cx="8242300" cy="519112"/>
          </a:xfrm>
        </p:spPr>
        <p:txBody>
          <a:bodyPr/>
          <a:lstStyle/>
          <a:p>
            <a:pPr eaLnBrk="1" hangingPunct="1">
              <a:defRPr/>
            </a:pPr>
            <a:r>
              <a:rPr lang="en-US" dirty="0">
                <a:latin typeface="Arial Narrow" charset="0"/>
                <a:cs typeface="+mj-cs"/>
              </a:rPr>
              <a:t>Bare-Hand Contact with Ready-to-Eat Food</a:t>
            </a:r>
          </a:p>
        </p:txBody>
      </p:sp>
      <p:sp>
        <p:nvSpPr>
          <p:cNvPr id="15363" name="Rectangle 3"/>
          <p:cNvSpPr>
            <a:spLocks noGrp="1" noChangeArrowheads="1"/>
          </p:cNvSpPr>
          <p:nvPr>
            <p:ph type="body" idx="1"/>
          </p:nvPr>
        </p:nvSpPr>
        <p:spPr>
          <a:xfrm>
            <a:off x="393192" y="1143000"/>
            <a:ext cx="4916487" cy="3820319"/>
          </a:xfrm>
        </p:spPr>
        <p:txBody>
          <a:bodyPr/>
          <a:lstStyle/>
          <a:p>
            <a:pPr marL="0" indent="0" eaLnBrk="1" hangingPunct="1">
              <a:buFont typeface="Wingdings" pitchFamily="2" charset="2"/>
              <a:buNone/>
              <a:defRPr/>
            </a:pPr>
            <a:r>
              <a:rPr lang="en-US" dirty="0" smtClean="0">
                <a:ea typeface="+mn-ea"/>
                <a:cs typeface="+mn-cs"/>
              </a:rPr>
              <a:t>Bare hand contact with ready-to-eat food must be avoided.</a:t>
            </a:r>
          </a:p>
          <a:p>
            <a:pPr marL="347472" lvl="1" indent="-347472" eaLnBrk="1" hangingPunct="1">
              <a:lnSpc>
                <a:spcPct val="100000"/>
              </a:lnSpc>
              <a:spcBef>
                <a:spcPts val="900"/>
              </a:spcBef>
              <a:buFont typeface="Wingdings" pitchFamily="2" charset="2"/>
              <a:buChar char="l"/>
              <a:defRPr/>
            </a:pPr>
            <a:r>
              <a:rPr lang="en-US" dirty="0" smtClean="0"/>
              <a:t>Some jurisdictions allow it but require:</a:t>
            </a:r>
          </a:p>
          <a:p>
            <a:pPr marL="694944" lvl="2" indent="-347472" eaLnBrk="1" hangingPunct="1">
              <a:lnSpc>
                <a:spcPct val="100000"/>
              </a:lnSpc>
              <a:spcBef>
                <a:spcPts val="900"/>
              </a:spcBef>
              <a:buFont typeface="Courier New" pitchFamily="49" charset="0"/>
              <a:buChar char="o"/>
              <a:defRPr/>
            </a:pPr>
            <a:r>
              <a:rPr lang="en-US" dirty="0" smtClean="0">
                <a:solidFill>
                  <a:srgbClr val="000000"/>
                </a:solidFill>
              </a:rPr>
              <a:t>Policies on employee health</a:t>
            </a:r>
          </a:p>
          <a:p>
            <a:pPr marL="694944" lvl="2" indent="-347472" eaLnBrk="1" hangingPunct="1">
              <a:lnSpc>
                <a:spcPct val="100000"/>
              </a:lnSpc>
              <a:spcBef>
                <a:spcPts val="900"/>
              </a:spcBef>
              <a:buFont typeface="Courier New" pitchFamily="49" charset="0"/>
              <a:buChar char="o"/>
              <a:defRPr/>
            </a:pPr>
            <a:r>
              <a:rPr lang="en-US" dirty="0" smtClean="0">
                <a:solidFill>
                  <a:srgbClr val="000000"/>
                </a:solidFill>
              </a:rPr>
              <a:t>Training in </a:t>
            </a:r>
            <a:r>
              <a:rPr lang="en-US" dirty="0" err="1" smtClean="0">
                <a:solidFill>
                  <a:srgbClr val="000000"/>
                </a:solidFill>
              </a:rPr>
              <a:t>handwashing</a:t>
            </a:r>
            <a:r>
              <a:rPr lang="en-US" dirty="0" smtClean="0">
                <a:solidFill>
                  <a:srgbClr val="000000"/>
                </a:solidFill>
              </a:rPr>
              <a:t> and                                       personal hygiene practices</a:t>
            </a:r>
            <a:endParaRPr lang="en-US" dirty="0"/>
          </a:p>
          <a:p>
            <a:pPr marL="347472" lvl="1" indent="-347472" eaLnBrk="1" hangingPunct="1">
              <a:lnSpc>
                <a:spcPct val="100000"/>
              </a:lnSpc>
              <a:spcBef>
                <a:spcPts val="900"/>
              </a:spcBef>
              <a:buFont typeface="Wingdings" pitchFamily="2" charset="2"/>
              <a:buChar char="l"/>
              <a:defRPr/>
            </a:pPr>
            <a:r>
              <a:rPr lang="en-US" b="1" dirty="0" smtClean="0">
                <a:solidFill>
                  <a:srgbClr val="FF0000"/>
                </a:solidFill>
              </a:rPr>
              <a:t>NEVER</a:t>
            </a:r>
            <a:r>
              <a:rPr lang="en-US" dirty="0" smtClean="0"/>
              <a:t> handle ready-to-eat food with bare hands when  you primarily serve a high-risk population</a:t>
            </a:r>
          </a:p>
          <a:p>
            <a:pPr marL="495300" eaLnBrk="1" hangingPunct="1">
              <a:buFont typeface="Wingdings" pitchFamily="2" charset="2"/>
              <a:buNone/>
              <a:defRPr/>
            </a:pPr>
            <a:endParaRPr lang="en-US" dirty="0" smtClean="0">
              <a:solidFill>
                <a:srgbClr val="000000"/>
              </a:solidFill>
              <a:ea typeface="+mn-ea"/>
              <a:cs typeface="+mn-cs"/>
            </a:endParaRPr>
          </a:p>
          <a:p>
            <a:pPr marL="571500" lvl="1" indent="-457200" eaLnBrk="1" hangingPunct="1">
              <a:buFont typeface="Wingdings" pitchFamily="2" charset="2"/>
              <a:buNone/>
              <a:defRPr/>
            </a:pPr>
            <a:endParaRPr lang="en-US" dirty="0" smtClean="0"/>
          </a:p>
        </p:txBody>
      </p:sp>
      <p:sp>
        <p:nvSpPr>
          <p:cNvPr id="101381" name="Text Box 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3-15</a:t>
            </a:r>
          </a:p>
        </p:txBody>
      </p:sp>
      <p:pic>
        <p:nvPicPr>
          <p:cNvPr id="2" name="Picture 1" descr="6e_c03_1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Contaminants</a:t>
            </a:r>
          </a:p>
        </p:txBody>
      </p:sp>
      <p:sp>
        <p:nvSpPr>
          <p:cNvPr id="21507" name="Rectangle 3"/>
          <p:cNvSpPr>
            <a:spLocks noGrp="1" noChangeArrowheads="1"/>
          </p:cNvSpPr>
          <p:nvPr>
            <p:ph idx="1"/>
          </p:nvPr>
        </p:nvSpPr>
        <p:spPr>
          <a:xfrm>
            <a:off x="390525" y="1143000"/>
            <a:ext cx="4343400" cy="4953000"/>
          </a:xfrm>
        </p:spPr>
        <p:txBody>
          <a:bodyPr/>
          <a:lstStyle/>
          <a:p>
            <a:pPr marL="0" indent="0" eaLnBrk="1" hangingPunct="1">
              <a:defRPr/>
            </a:pPr>
            <a:r>
              <a:rPr lang="en-US" dirty="0">
                <a:latin typeface="Arial Narrow" charset="0"/>
                <a:cs typeface="+mn-cs"/>
              </a:rPr>
              <a:t>Chemical Contaminants</a:t>
            </a:r>
          </a:p>
          <a:p>
            <a:pPr marL="347472" lvl="1" indent="-347472" eaLnBrk="1" hangingPunct="1">
              <a:lnSpc>
                <a:spcPct val="100000"/>
              </a:lnSpc>
              <a:spcBef>
                <a:spcPts val="900"/>
              </a:spcBef>
              <a:defRPr/>
            </a:pPr>
            <a:r>
              <a:rPr lang="en-US" dirty="0">
                <a:latin typeface="Arial Narrow" charset="0"/>
              </a:rPr>
              <a:t>Cleaners </a:t>
            </a:r>
          </a:p>
          <a:p>
            <a:pPr marL="347472" lvl="1" indent="-347472" eaLnBrk="1" hangingPunct="1">
              <a:lnSpc>
                <a:spcPct val="100000"/>
              </a:lnSpc>
              <a:spcBef>
                <a:spcPts val="900"/>
              </a:spcBef>
              <a:defRPr/>
            </a:pPr>
            <a:r>
              <a:rPr lang="en-US" dirty="0">
                <a:latin typeface="Arial Narrow" charset="0"/>
              </a:rPr>
              <a:t>Sanitizers</a:t>
            </a:r>
          </a:p>
          <a:p>
            <a:pPr marL="347472" lvl="1" indent="-347472" eaLnBrk="1" hangingPunct="1">
              <a:lnSpc>
                <a:spcPct val="100000"/>
              </a:lnSpc>
              <a:spcBef>
                <a:spcPts val="900"/>
              </a:spcBef>
              <a:defRPr/>
            </a:pPr>
            <a:r>
              <a:rPr lang="en-US" dirty="0">
                <a:latin typeface="Arial Narrow" charset="0"/>
              </a:rPr>
              <a:t>Polishes</a:t>
            </a:r>
          </a:p>
        </p:txBody>
      </p:sp>
      <p:sp>
        <p:nvSpPr>
          <p:cNvPr id="21508"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1-9</a:t>
            </a:r>
          </a:p>
        </p:txBody>
      </p:sp>
      <p:pic>
        <p:nvPicPr>
          <p:cNvPr id="7" name="Picture 6" descr="6e_c01_4_SprayCleaning.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9451" y="1243013"/>
            <a:ext cx="2097024" cy="90830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3"/>
          <p:cNvSpPr>
            <a:spLocks noGrp="1" noChangeArrowheads="1"/>
          </p:cNvSpPr>
          <p:nvPr>
            <p:ph type="title"/>
          </p:nvPr>
        </p:nvSpPr>
        <p:spPr>
          <a:xfrm>
            <a:off x="393192" y="158750"/>
            <a:ext cx="8242300" cy="519112"/>
          </a:xfrm>
        </p:spPr>
        <p:txBody>
          <a:bodyPr/>
          <a:lstStyle/>
          <a:p>
            <a:pPr eaLnBrk="1" hangingPunct="1">
              <a:defRPr/>
            </a:pPr>
            <a:r>
              <a:rPr lang="en-US" dirty="0">
                <a:latin typeface="Arial Narrow" charset="0"/>
                <a:cs typeface="+mj-cs"/>
              </a:rPr>
              <a:t>Work Attire</a:t>
            </a:r>
          </a:p>
        </p:txBody>
      </p:sp>
      <p:sp>
        <p:nvSpPr>
          <p:cNvPr id="102403" name="Rectangle 4"/>
          <p:cNvSpPr>
            <a:spLocks noGrp="1" noChangeArrowheads="1"/>
          </p:cNvSpPr>
          <p:nvPr>
            <p:ph type="body" idx="1"/>
          </p:nvPr>
        </p:nvSpPr>
        <p:spPr>
          <a:xfrm>
            <a:off x="393192" y="1143000"/>
            <a:ext cx="4297680" cy="3810000"/>
          </a:xfrm>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a:lstStyle/>
          <a:p>
            <a:pPr marL="571500" indent="-571500" eaLnBrk="1" hangingPunct="1">
              <a:defRPr/>
            </a:pPr>
            <a:r>
              <a:rPr lang="en-US" dirty="0">
                <a:latin typeface="Arial Narrow" charset="0"/>
                <a:cs typeface="+mn-cs"/>
              </a:rPr>
              <a:t>Food handlers must: </a:t>
            </a:r>
          </a:p>
          <a:p>
            <a:pPr marL="347472" lvl="1" indent="-347472" eaLnBrk="1" hangingPunct="1">
              <a:lnSpc>
                <a:spcPct val="100000"/>
              </a:lnSpc>
              <a:spcBef>
                <a:spcPts val="900"/>
              </a:spcBef>
              <a:defRPr/>
            </a:pPr>
            <a:r>
              <a:rPr lang="en-US" dirty="0">
                <a:latin typeface="Arial Narrow" charset="0"/>
              </a:rPr>
              <a:t>Wear a clean hat or other </a:t>
            </a:r>
            <a:br>
              <a:rPr lang="en-US" dirty="0">
                <a:latin typeface="Arial Narrow" charset="0"/>
              </a:rPr>
            </a:br>
            <a:r>
              <a:rPr lang="en-US" dirty="0">
                <a:latin typeface="Arial Narrow" charset="0"/>
              </a:rPr>
              <a:t>hair restraint </a:t>
            </a:r>
          </a:p>
          <a:p>
            <a:pPr marL="347472" lvl="1" indent="-347472" eaLnBrk="1" hangingPunct="1">
              <a:lnSpc>
                <a:spcPct val="100000"/>
              </a:lnSpc>
              <a:spcBef>
                <a:spcPts val="900"/>
              </a:spcBef>
              <a:defRPr/>
            </a:pPr>
            <a:r>
              <a:rPr lang="en-US" dirty="0">
                <a:latin typeface="Arial Narrow" charset="0"/>
              </a:rPr>
              <a:t>Wear clean clothing daily</a:t>
            </a:r>
          </a:p>
          <a:p>
            <a:pPr marL="347472" lvl="1" indent="-347472" eaLnBrk="1" hangingPunct="1">
              <a:lnSpc>
                <a:spcPct val="100000"/>
              </a:lnSpc>
              <a:spcBef>
                <a:spcPts val="900"/>
              </a:spcBef>
              <a:defRPr/>
            </a:pPr>
            <a:r>
              <a:rPr lang="en-US" dirty="0">
                <a:latin typeface="Arial Narrow" charset="0"/>
              </a:rPr>
              <a:t>Remove aprons when leaving food-preparation areas </a:t>
            </a:r>
          </a:p>
          <a:p>
            <a:pPr marL="347472" lvl="1" indent="-347472" eaLnBrk="1" hangingPunct="1">
              <a:lnSpc>
                <a:spcPct val="100000"/>
              </a:lnSpc>
              <a:spcBef>
                <a:spcPts val="900"/>
              </a:spcBef>
              <a:defRPr/>
            </a:pPr>
            <a:r>
              <a:rPr lang="en-US" dirty="0">
                <a:latin typeface="Arial Narrow" charset="0"/>
              </a:rPr>
              <a:t>Remove jewelry from hands and arms before prepping food or when working around prep areas</a:t>
            </a:r>
          </a:p>
        </p:txBody>
      </p:sp>
      <p:sp>
        <p:nvSpPr>
          <p:cNvPr id="102408" name="Text Box 2063"/>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3-16</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8718" y="1243013"/>
            <a:ext cx="1243584" cy="1197864"/>
          </a:xfrm>
          <a:prstGeom prst="rect">
            <a:avLst/>
          </a:prstGeom>
        </p:spPr>
      </p:pic>
      <p:pic>
        <p:nvPicPr>
          <p:cNvPr id="10" name="Picture 9" descr="6e_c03_11_hair restraints.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3600" y="1243013"/>
            <a:ext cx="1249680" cy="1197864"/>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68718" y="2505080"/>
            <a:ext cx="1243584" cy="1197864"/>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43600" y="2505143"/>
            <a:ext cx="1249680" cy="119773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3"/>
          <p:cNvSpPr>
            <a:spLocks noGrp="1" noChangeArrowheads="1"/>
          </p:cNvSpPr>
          <p:nvPr>
            <p:ph type="body" idx="1"/>
          </p:nvPr>
        </p:nvSpPr>
        <p:spPr>
          <a:xfrm>
            <a:off x="393192" y="1143000"/>
            <a:ext cx="8240715" cy="4480367"/>
          </a:xfrm>
        </p:spPr>
        <p:txBody>
          <a:bodyPr/>
          <a:lstStyle/>
          <a:p>
            <a:pPr marL="0" indent="0" eaLnBrk="1" hangingPunct="1">
              <a:defRPr/>
            </a:pPr>
            <a:r>
              <a:rPr lang="en-US" dirty="0" err="1">
                <a:latin typeface="Arial Narrow" charset="0"/>
                <a:cs typeface="+mn-cs"/>
              </a:rPr>
              <a:t>Foodhandlers</a:t>
            </a:r>
            <a:r>
              <a:rPr lang="en-US" dirty="0">
                <a:latin typeface="Arial Narrow" charset="0"/>
                <a:cs typeface="+mn-cs"/>
              </a:rPr>
              <a:t> must not:</a:t>
            </a:r>
          </a:p>
          <a:p>
            <a:pPr marL="347472" lvl="1" indent="-347472" eaLnBrk="1" hangingPunct="1">
              <a:lnSpc>
                <a:spcPct val="100000"/>
              </a:lnSpc>
              <a:spcBef>
                <a:spcPts val="900"/>
              </a:spcBef>
              <a:defRPr/>
            </a:pPr>
            <a:r>
              <a:rPr lang="en-US" dirty="0">
                <a:latin typeface="Arial Narrow" charset="0"/>
              </a:rPr>
              <a:t>Eat, drink, smoke, or chew gum or tobacco </a:t>
            </a:r>
          </a:p>
          <a:p>
            <a:pPr marL="0" indent="0" eaLnBrk="1" hangingPunct="1">
              <a:defRPr/>
            </a:pPr>
            <a:r>
              <a:rPr lang="en-US" dirty="0">
                <a:latin typeface="Arial Narrow" charset="0"/>
                <a:cs typeface="+mn-cs"/>
              </a:rPr>
              <a:t>When:</a:t>
            </a:r>
          </a:p>
          <a:p>
            <a:pPr marL="347472" lvl="1" indent="-347472" eaLnBrk="1" hangingPunct="1">
              <a:lnSpc>
                <a:spcPct val="100000"/>
              </a:lnSpc>
              <a:spcBef>
                <a:spcPts val="900"/>
              </a:spcBef>
              <a:buFont typeface="Wingdings" charset="2"/>
              <a:buChar char="l"/>
              <a:defRPr/>
            </a:pPr>
            <a:r>
              <a:rPr lang="en-US" dirty="0">
                <a:latin typeface="Arial Narrow" charset="0"/>
              </a:rPr>
              <a:t>Prepping or serving food</a:t>
            </a:r>
          </a:p>
          <a:p>
            <a:pPr marL="347472" lvl="1" indent="-347472" eaLnBrk="1" hangingPunct="1">
              <a:lnSpc>
                <a:spcPct val="100000"/>
              </a:lnSpc>
              <a:spcBef>
                <a:spcPts val="900"/>
              </a:spcBef>
              <a:defRPr/>
            </a:pPr>
            <a:r>
              <a:rPr lang="en-US" dirty="0">
                <a:latin typeface="Arial Narrow" charset="0"/>
              </a:rPr>
              <a:t>Working in prep areas</a:t>
            </a:r>
          </a:p>
          <a:p>
            <a:pPr marL="347472" lvl="1" indent="-347472" eaLnBrk="1" hangingPunct="1">
              <a:lnSpc>
                <a:spcPct val="100000"/>
              </a:lnSpc>
              <a:spcBef>
                <a:spcPts val="900"/>
              </a:spcBef>
              <a:defRPr/>
            </a:pPr>
            <a:r>
              <a:rPr lang="en-US" dirty="0">
                <a:latin typeface="Arial Narrow" charset="0"/>
              </a:rPr>
              <a:t>Working in areas used to clean utensils </a:t>
            </a:r>
            <a:r>
              <a:rPr lang="en-US" dirty="0" smtClean="0">
                <a:latin typeface="Arial Narrow" charset="0"/>
              </a:rPr>
              <a:t>and </a:t>
            </a:r>
            <a:r>
              <a:rPr lang="en-US" dirty="0">
                <a:latin typeface="Arial Narrow" charset="0"/>
              </a:rPr>
              <a:t>equipment </a:t>
            </a:r>
          </a:p>
          <a:p>
            <a:pPr marL="571500" lvl="1" indent="-457200" eaLnBrk="1" hangingPunct="1">
              <a:buFont typeface="Wingdings" charset="0"/>
              <a:buNone/>
              <a:defRPr/>
            </a:pPr>
            <a:endParaRPr lang="en-US" dirty="0">
              <a:latin typeface="Arial Narrow" charset="0"/>
            </a:endParaRPr>
          </a:p>
        </p:txBody>
      </p:sp>
      <p:sp>
        <p:nvSpPr>
          <p:cNvPr id="103426" name="Rectangle 2"/>
          <p:cNvSpPr>
            <a:spLocks noGrp="1" noChangeArrowheads="1"/>
          </p:cNvSpPr>
          <p:nvPr>
            <p:ph type="title"/>
          </p:nvPr>
        </p:nvSpPr>
        <p:spPr>
          <a:xfrm>
            <a:off x="393192" y="158750"/>
            <a:ext cx="8242300" cy="523875"/>
          </a:xfrm>
        </p:spPr>
        <p:txBody>
          <a:bodyPr/>
          <a:lstStyle/>
          <a:p>
            <a:pPr eaLnBrk="1" hangingPunct="1">
              <a:defRPr/>
            </a:pPr>
            <a:r>
              <a:rPr lang="en-US" dirty="0">
                <a:latin typeface="Arial Narrow" charset="0"/>
                <a:cs typeface="+mj-cs"/>
              </a:rPr>
              <a:t>Eating, Drinking, Smoking, and Chewing Gum or Tobacco</a:t>
            </a:r>
          </a:p>
        </p:txBody>
      </p:sp>
      <p:sp>
        <p:nvSpPr>
          <p:cNvPr id="103428" name="Oval 9"/>
          <p:cNvSpPr>
            <a:spLocks noChangeArrowheads="1"/>
          </p:cNvSpPr>
          <p:nvPr/>
        </p:nvSpPr>
        <p:spPr bwMode="auto">
          <a:xfrm>
            <a:off x="6896100" y="2263775"/>
            <a:ext cx="868363" cy="70485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cs typeface="+mn-cs"/>
            </a:endParaRPr>
          </a:p>
        </p:txBody>
      </p:sp>
      <p:sp>
        <p:nvSpPr>
          <p:cNvPr id="103429" name="Text Box 2054"/>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3-17</a:t>
            </a:r>
          </a:p>
        </p:txBody>
      </p:sp>
      <p:pic>
        <p:nvPicPr>
          <p:cNvPr id="2" name="Picture 1" descr="6e_c03_12_drinking ba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1179" y="1243013"/>
            <a:ext cx="1225296" cy="1377696"/>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0760" y="1244722"/>
            <a:ext cx="1225296" cy="137427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Handling Staff Illnesses</a:t>
            </a:r>
          </a:p>
        </p:txBody>
      </p:sp>
      <p:sp>
        <p:nvSpPr>
          <p:cNvPr id="104451" name="Rectangle 3"/>
          <p:cNvSpPr>
            <a:spLocks noChangeArrowheads="1"/>
          </p:cNvSpPr>
          <p:nvPr/>
        </p:nvSpPr>
        <p:spPr bwMode="auto">
          <a:xfrm>
            <a:off x="393192" y="1143000"/>
            <a:ext cx="5399088" cy="4001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lvl="1" eaLnBrk="0" hangingPunct="0">
              <a:defRPr/>
            </a:pPr>
            <a:r>
              <a:rPr lang="en-US" sz="2400" dirty="0">
                <a:solidFill>
                  <a:srgbClr val="005CAB"/>
                </a:solidFill>
                <a:latin typeface="+mj-lt"/>
                <a:ea typeface="+mn-ea"/>
                <a:cs typeface="+mn-cs"/>
              </a:rPr>
              <a:t>IF</a:t>
            </a:r>
            <a:r>
              <a:rPr lang="en-US" sz="2400" dirty="0" smtClean="0">
                <a:solidFill>
                  <a:srgbClr val="005CAB"/>
                </a:solidFill>
                <a:latin typeface="+mj-lt"/>
                <a:ea typeface="+mn-ea"/>
                <a:cs typeface="+mn-cs"/>
              </a:rPr>
              <a:t>:</a:t>
            </a:r>
          </a:p>
          <a:p>
            <a:pPr marL="0" lvl="1" eaLnBrk="0" hangingPunct="0">
              <a:spcBef>
                <a:spcPts val="900"/>
              </a:spcBef>
              <a:defRPr/>
            </a:pPr>
            <a:r>
              <a:rPr lang="en-US" sz="2200" b="0" dirty="0">
                <a:solidFill>
                  <a:srgbClr val="231F20"/>
                </a:solidFill>
                <a:latin typeface="Arial Narrow"/>
                <a:cs typeface="Arial Narrow"/>
              </a:rPr>
              <a:t>The food handler has a sore throat with a fever</a:t>
            </a:r>
            <a:r>
              <a:rPr lang="en-US" sz="2200" b="0" dirty="0" smtClean="0">
                <a:solidFill>
                  <a:srgbClr val="231F20"/>
                </a:solidFill>
                <a:latin typeface="Arial Narrow"/>
                <a:cs typeface="Arial Narrow"/>
              </a:rPr>
              <a:t>.</a:t>
            </a:r>
          </a:p>
          <a:p>
            <a:pPr marL="0" lvl="1" eaLnBrk="0" hangingPunct="0">
              <a:defRPr/>
            </a:pPr>
            <a:endParaRPr lang="en-US" sz="2200" b="0" dirty="0" smtClean="0">
              <a:solidFill>
                <a:srgbClr val="231F20"/>
              </a:solidFill>
              <a:latin typeface="Arial Narrow"/>
              <a:cs typeface="Arial Narrow"/>
            </a:endParaRPr>
          </a:p>
          <a:p>
            <a:pPr eaLnBrk="1" hangingPunct="1">
              <a:defRPr/>
            </a:pPr>
            <a:r>
              <a:rPr lang="en-US" sz="2400" dirty="0">
                <a:solidFill>
                  <a:srgbClr val="005CAB"/>
                </a:solidFill>
              </a:rPr>
              <a:t>THEN:</a:t>
            </a:r>
          </a:p>
          <a:p>
            <a:pPr marL="347472" lvl="1" indent="-419100">
              <a:spcBef>
                <a:spcPts val="900"/>
              </a:spcBef>
              <a:buClr>
                <a:schemeClr val="accent1"/>
              </a:buClr>
              <a:buSzPct val="75000"/>
              <a:buFont typeface="Wingdings" pitchFamily="2" charset="2"/>
              <a:buChar char="l"/>
              <a:defRPr/>
            </a:pPr>
            <a:r>
              <a:rPr lang="en-US" sz="2200" dirty="0">
                <a:solidFill>
                  <a:schemeClr val="accent1"/>
                </a:solidFill>
                <a:latin typeface="Arial Narrow"/>
                <a:cs typeface="Arial Narrow"/>
              </a:rPr>
              <a:t>Restrict</a:t>
            </a:r>
            <a:r>
              <a:rPr lang="en-US" sz="2200" b="0" dirty="0">
                <a:solidFill>
                  <a:srgbClr val="000000"/>
                </a:solidFill>
                <a:latin typeface="Arial Narrow"/>
                <a:cs typeface="Arial Narrow"/>
              </a:rPr>
              <a:t> </a:t>
            </a:r>
            <a:r>
              <a:rPr lang="en-US" sz="2200" b="0" dirty="0">
                <a:solidFill>
                  <a:srgbClr val="231F20"/>
                </a:solidFill>
                <a:latin typeface="Arial Narrow"/>
                <a:cs typeface="Arial Narrow"/>
              </a:rPr>
              <a:t>the food handler from working with or around food. </a:t>
            </a:r>
          </a:p>
          <a:p>
            <a:pPr marL="347472" lvl="1" indent="-419100">
              <a:spcBef>
                <a:spcPts val="900"/>
              </a:spcBef>
              <a:buClr>
                <a:schemeClr val="accent1"/>
              </a:buClr>
              <a:buSzPct val="75000"/>
              <a:buFont typeface="Wingdings" pitchFamily="2" charset="2"/>
              <a:buChar char="l"/>
              <a:defRPr/>
            </a:pPr>
            <a:r>
              <a:rPr lang="en-US" sz="2200" dirty="0">
                <a:solidFill>
                  <a:schemeClr val="accent1"/>
                </a:solidFill>
                <a:latin typeface="Arial Narrow"/>
                <a:cs typeface="Arial Narrow"/>
              </a:rPr>
              <a:t>Exclude</a:t>
            </a:r>
            <a:r>
              <a:rPr lang="en-US" sz="2200" b="0" dirty="0">
                <a:solidFill>
                  <a:srgbClr val="231F20"/>
                </a:solidFill>
                <a:latin typeface="Arial Narrow"/>
                <a:cs typeface="Arial Narrow"/>
              </a:rPr>
              <a:t> the food handler from the operation if you primarily serve a high-risk population. </a:t>
            </a:r>
          </a:p>
          <a:p>
            <a:pPr marL="347472" lvl="1" indent="-419100">
              <a:spcBef>
                <a:spcPts val="900"/>
              </a:spcBef>
              <a:buClr>
                <a:schemeClr val="accent1"/>
              </a:buClr>
              <a:buSzPct val="75000"/>
              <a:buFont typeface="Wingdings" pitchFamily="2" charset="2"/>
              <a:buChar char="l"/>
              <a:defRPr/>
            </a:pPr>
            <a:r>
              <a:rPr lang="en-US" sz="2200" b="0" dirty="0">
                <a:solidFill>
                  <a:srgbClr val="231F20"/>
                </a:solidFill>
                <a:latin typeface="Arial Narrow"/>
                <a:cs typeface="Arial Narrow"/>
              </a:rPr>
              <a:t>A written release from a medical practitioner is required before returning to </a:t>
            </a:r>
            <a:r>
              <a:rPr lang="en-US" sz="2200" b="0" dirty="0" smtClean="0">
                <a:solidFill>
                  <a:srgbClr val="231F20"/>
                </a:solidFill>
                <a:latin typeface="Arial Narrow"/>
                <a:cs typeface="Arial Narrow"/>
              </a:rPr>
              <a:t>work</a:t>
            </a:r>
            <a:endParaRPr lang="en-US" sz="2200" b="0" dirty="0">
              <a:solidFill>
                <a:srgbClr val="231F20"/>
              </a:solidFill>
              <a:latin typeface="Arial Narrow"/>
              <a:cs typeface="Arial Narrow"/>
            </a:endParaRPr>
          </a:p>
        </p:txBody>
      </p:sp>
      <p:sp>
        <p:nvSpPr>
          <p:cNvPr id="104453"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3-18</a:t>
            </a:r>
          </a:p>
        </p:txBody>
      </p:sp>
      <p:pic>
        <p:nvPicPr>
          <p:cNvPr id="3" name="Picture 2" descr="6e_c03_12_sorethroa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3355" y="1243013"/>
            <a:ext cx="2103120" cy="180746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Handling Staff Illnesses</a:t>
            </a:r>
          </a:p>
        </p:txBody>
      </p:sp>
      <p:sp>
        <p:nvSpPr>
          <p:cNvPr id="105478" name="Text Box 9"/>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3-19</a:t>
            </a:r>
          </a:p>
        </p:txBody>
      </p:sp>
      <p:pic>
        <p:nvPicPr>
          <p:cNvPr id="2" name="Picture 1" descr="6e_c03_19.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3355" y="1243013"/>
            <a:ext cx="2103120" cy="1051560"/>
          </a:xfrm>
          <a:prstGeom prst="rect">
            <a:avLst/>
          </a:prstGeom>
        </p:spPr>
      </p:pic>
      <p:sp>
        <p:nvSpPr>
          <p:cNvPr id="10" name="Rectangle 3"/>
          <p:cNvSpPr>
            <a:spLocks noChangeArrowheads="1"/>
          </p:cNvSpPr>
          <p:nvPr/>
        </p:nvSpPr>
        <p:spPr bwMode="auto">
          <a:xfrm>
            <a:off x="393192" y="1143000"/>
            <a:ext cx="6151555" cy="4721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lvl="1" eaLnBrk="0" hangingPunct="0">
              <a:spcBef>
                <a:spcPts val="0"/>
              </a:spcBef>
              <a:defRPr/>
            </a:pPr>
            <a:r>
              <a:rPr lang="en-US" sz="2400" dirty="0">
                <a:solidFill>
                  <a:srgbClr val="005CAB"/>
                </a:solidFill>
                <a:latin typeface="+mj-lt"/>
                <a:ea typeface="+mn-ea"/>
                <a:cs typeface="+mn-cs"/>
              </a:rPr>
              <a:t>IF</a:t>
            </a:r>
            <a:r>
              <a:rPr lang="en-US" sz="2400" dirty="0" smtClean="0">
                <a:solidFill>
                  <a:srgbClr val="005CAB"/>
                </a:solidFill>
                <a:latin typeface="+mj-lt"/>
                <a:ea typeface="+mn-ea"/>
                <a:cs typeface="+mn-cs"/>
              </a:rPr>
              <a:t>:</a:t>
            </a:r>
          </a:p>
          <a:p>
            <a:pPr marL="0" lvl="1" eaLnBrk="0" hangingPunct="0">
              <a:spcBef>
                <a:spcPts val="900"/>
              </a:spcBef>
              <a:buClr>
                <a:schemeClr val="accent6"/>
              </a:buClr>
              <a:defRPr/>
            </a:pPr>
            <a:r>
              <a:rPr lang="en-US" sz="2200" b="0" dirty="0" smtClean="0">
                <a:solidFill>
                  <a:srgbClr val="231F20"/>
                </a:solidFill>
                <a:latin typeface="Arial Narrow"/>
                <a:cs typeface="Arial Narrow"/>
              </a:rPr>
              <a:t>The food handler has at least one of these symptoms:</a:t>
            </a:r>
          </a:p>
          <a:p>
            <a:pPr marL="342900" lvl="1" indent="-342900" eaLnBrk="0" hangingPunct="0">
              <a:spcBef>
                <a:spcPts val="900"/>
              </a:spcBef>
              <a:buClr>
                <a:schemeClr val="accent6"/>
              </a:buClr>
              <a:buFont typeface="Lucida Grande"/>
              <a:buChar char="●"/>
              <a:defRPr/>
            </a:pPr>
            <a:r>
              <a:rPr lang="en-US" sz="2200" b="0" dirty="0" smtClean="0">
                <a:solidFill>
                  <a:schemeClr val="tx1"/>
                </a:solidFill>
                <a:latin typeface="Arial Narrow"/>
                <a:cs typeface="Arial Narrow"/>
              </a:rPr>
              <a:t>Vomiting</a:t>
            </a:r>
          </a:p>
          <a:p>
            <a:pPr marL="342900" lvl="1" indent="-342900" eaLnBrk="0" hangingPunct="0">
              <a:spcBef>
                <a:spcPts val="900"/>
              </a:spcBef>
              <a:buClr>
                <a:schemeClr val="accent6"/>
              </a:buClr>
              <a:buFont typeface="Lucida Grande"/>
              <a:buChar char="●"/>
              <a:defRPr/>
            </a:pPr>
            <a:r>
              <a:rPr lang="en-US" sz="2200" b="0" dirty="0" smtClean="0">
                <a:solidFill>
                  <a:schemeClr val="tx1"/>
                </a:solidFill>
                <a:latin typeface="Arial Narrow"/>
                <a:cs typeface="Arial Narrow"/>
              </a:rPr>
              <a:t>Diarrhea</a:t>
            </a:r>
            <a:endParaRPr lang="en-US" sz="2200" dirty="0" smtClean="0">
              <a:solidFill>
                <a:srgbClr val="231F20"/>
              </a:solidFill>
              <a:latin typeface="Arial Narrow"/>
              <a:cs typeface="Arial Narrow"/>
            </a:endParaRPr>
          </a:p>
          <a:p>
            <a:pPr marL="0" lvl="1" eaLnBrk="0" hangingPunct="0">
              <a:spcBef>
                <a:spcPts val="0"/>
              </a:spcBef>
              <a:defRPr/>
            </a:pPr>
            <a:endParaRPr lang="en-US" sz="2200" b="0" dirty="0" smtClean="0">
              <a:solidFill>
                <a:srgbClr val="231F20"/>
              </a:solidFill>
              <a:latin typeface="Arial Narrow"/>
              <a:cs typeface="Arial Narrow"/>
            </a:endParaRPr>
          </a:p>
          <a:p>
            <a:pPr marL="0" lvl="1" eaLnBrk="0" hangingPunct="0">
              <a:spcBef>
                <a:spcPts val="0"/>
              </a:spcBef>
              <a:defRPr/>
            </a:pPr>
            <a:r>
              <a:rPr lang="en-US" sz="2400" dirty="0" smtClean="0">
                <a:solidFill>
                  <a:srgbClr val="005CAB"/>
                </a:solidFill>
              </a:rPr>
              <a:t>THEN:</a:t>
            </a:r>
            <a:endParaRPr lang="en-US" sz="2400" dirty="0">
              <a:solidFill>
                <a:srgbClr val="005CAB"/>
              </a:solidFill>
            </a:endParaRPr>
          </a:p>
          <a:p>
            <a:pPr>
              <a:spcBef>
                <a:spcPts val="900"/>
              </a:spcBef>
              <a:buClr>
                <a:schemeClr val="accent6"/>
              </a:buClr>
            </a:pPr>
            <a:r>
              <a:rPr lang="en-US" sz="2200" dirty="0" smtClean="0">
                <a:solidFill>
                  <a:schemeClr val="accent1"/>
                </a:solidFill>
                <a:latin typeface="Arial Narrow"/>
                <a:cs typeface="Arial Narrow"/>
              </a:rPr>
              <a:t>Exclude</a:t>
            </a:r>
            <a:r>
              <a:rPr lang="en-US" sz="2200" b="0" dirty="0" smtClean="0">
                <a:solidFill>
                  <a:schemeClr val="tx1"/>
                </a:solidFill>
                <a:latin typeface="Arial Narrow"/>
                <a:cs typeface="Arial Narrow"/>
              </a:rPr>
              <a:t> </a:t>
            </a:r>
            <a:r>
              <a:rPr lang="en-US" sz="2200" b="0" dirty="0">
                <a:solidFill>
                  <a:schemeClr val="tx1"/>
                </a:solidFill>
                <a:latin typeface="Arial Narrow"/>
                <a:cs typeface="Arial Narrow"/>
              </a:rPr>
              <a:t>the food handler from the operation</a:t>
            </a:r>
          </a:p>
          <a:p>
            <a:pPr marL="342900" indent="-342900">
              <a:spcBef>
                <a:spcPts val="900"/>
              </a:spcBef>
              <a:buClr>
                <a:schemeClr val="accent6"/>
              </a:buClr>
              <a:buFont typeface="Lucida Grande"/>
              <a:buChar char="●"/>
            </a:pPr>
            <a:r>
              <a:rPr lang="en-US" sz="2200" b="0" dirty="0">
                <a:solidFill>
                  <a:schemeClr val="tx1"/>
                </a:solidFill>
                <a:latin typeface="Arial Narrow"/>
                <a:cs typeface="Arial Narrow"/>
              </a:rPr>
              <a:t>Before returning to work, food handlers who vomited </a:t>
            </a:r>
            <a:r>
              <a:rPr lang="en-US" sz="2200" b="0" dirty="0" smtClean="0">
                <a:solidFill>
                  <a:schemeClr val="tx1"/>
                </a:solidFill>
                <a:latin typeface="Arial Narrow"/>
                <a:cs typeface="Arial Narrow"/>
              </a:rPr>
              <a:t/>
            </a:r>
            <a:br>
              <a:rPr lang="en-US" sz="2200" b="0" dirty="0" smtClean="0">
                <a:solidFill>
                  <a:schemeClr val="tx1"/>
                </a:solidFill>
                <a:latin typeface="Arial Narrow"/>
                <a:cs typeface="Arial Narrow"/>
              </a:rPr>
            </a:br>
            <a:r>
              <a:rPr lang="en-US" sz="2200" b="0" dirty="0" smtClean="0">
                <a:solidFill>
                  <a:schemeClr val="tx1"/>
                </a:solidFill>
                <a:latin typeface="Arial Narrow"/>
                <a:cs typeface="Arial Narrow"/>
              </a:rPr>
              <a:t>or </a:t>
            </a:r>
            <a:r>
              <a:rPr lang="en-US" sz="2200" b="0" dirty="0">
                <a:solidFill>
                  <a:schemeClr val="tx1"/>
                </a:solidFill>
                <a:latin typeface="Arial Narrow"/>
                <a:cs typeface="Arial Narrow"/>
              </a:rPr>
              <a:t>had diarrhea must meet one of </a:t>
            </a:r>
            <a:r>
              <a:rPr lang="en-US" sz="2200" b="0" dirty="0" smtClean="0">
                <a:solidFill>
                  <a:schemeClr val="tx1"/>
                </a:solidFill>
                <a:latin typeface="Arial Narrow"/>
                <a:cs typeface="Arial Narrow"/>
              </a:rPr>
              <a:t>these </a:t>
            </a:r>
            <a:r>
              <a:rPr lang="en-US" sz="2200" b="0" dirty="0">
                <a:solidFill>
                  <a:schemeClr val="tx1"/>
                </a:solidFill>
                <a:latin typeface="Arial Narrow"/>
                <a:cs typeface="Arial Narrow"/>
              </a:rPr>
              <a:t>requirements:</a:t>
            </a:r>
          </a:p>
          <a:p>
            <a:pPr marL="342900" indent="-342900">
              <a:spcBef>
                <a:spcPts val="900"/>
              </a:spcBef>
              <a:buClr>
                <a:schemeClr val="accent6"/>
              </a:buClr>
              <a:buFont typeface="Lucida Grande"/>
              <a:buChar char="●"/>
            </a:pPr>
            <a:r>
              <a:rPr lang="en-US" sz="2200" b="0" dirty="0">
                <a:solidFill>
                  <a:schemeClr val="tx1"/>
                </a:solidFill>
                <a:latin typeface="Arial Narrow"/>
                <a:cs typeface="Arial Narrow"/>
              </a:rPr>
              <a:t>Have had no symptoms for at least 24 hours</a:t>
            </a:r>
          </a:p>
          <a:p>
            <a:pPr marL="342900" indent="-342900">
              <a:spcBef>
                <a:spcPts val="900"/>
              </a:spcBef>
              <a:buClr>
                <a:schemeClr val="accent6"/>
              </a:buClr>
              <a:buFont typeface="Lucida Grande"/>
              <a:buChar char="●"/>
            </a:pPr>
            <a:r>
              <a:rPr lang="en-US" sz="2200" b="0" dirty="0">
                <a:solidFill>
                  <a:schemeClr val="tx1"/>
                </a:solidFill>
                <a:latin typeface="Arial Narrow"/>
                <a:cs typeface="Arial Narrow"/>
              </a:rPr>
              <a:t>Have a written release from a medical practitioner</a:t>
            </a:r>
          </a:p>
        </p:txBody>
      </p:sp>
    </p:spTree>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393192" y="158750"/>
            <a:ext cx="8242300" cy="519112"/>
          </a:xfrm>
        </p:spPr>
        <p:txBody>
          <a:bodyPr/>
          <a:lstStyle/>
          <a:p>
            <a:pPr eaLnBrk="1" hangingPunct="1">
              <a:defRPr/>
            </a:pPr>
            <a:r>
              <a:rPr lang="en-US" dirty="0">
                <a:latin typeface="Arial Narrow" charset="0"/>
                <a:cs typeface="+mj-cs"/>
              </a:rPr>
              <a:t>Handling Staff Illnesses</a:t>
            </a:r>
          </a:p>
        </p:txBody>
      </p:sp>
      <p:sp>
        <p:nvSpPr>
          <p:cNvPr id="106501" name="Rectangle 6"/>
          <p:cNvSpPr>
            <a:spLocks noChangeArrowheads="1"/>
          </p:cNvSpPr>
          <p:nvPr/>
        </p:nvSpPr>
        <p:spPr bwMode="auto">
          <a:xfrm>
            <a:off x="393192" y="1143000"/>
            <a:ext cx="6687990" cy="4370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defRPr/>
            </a:pPr>
            <a:r>
              <a:rPr lang="en-US" sz="2400" dirty="0">
                <a:solidFill>
                  <a:srgbClr val="005CAB"/>
                </a:solidFill>
                <a:latin typeface="+mj-lt"/>
                <a:ea typeface="+mn-ea"/>
                <a:cs typeface="+mn-cs"/>
              </a:rPr>
              <a:t>IF</a:t>
            </a:r>
            <a:r>
              <a:rPr lang="en-US" sz="2400" dirty="0" smtClean="0">
                <a:solidFill>
                  <a:srgbClr val="005CAB"/>
                </a:solidFill>
                <a:latin typeface="+mj-lt"/>
                <a:ea typeface="+mn-ea"/>
                <a:cs typeface="+mn-cs"/>
              </a:rPr>
              <a:t>:</a:t>
            </a:r>
          </a:p>
          <a:p>
            <a:pPr marL="0" lvl="1" eaLnBrk="0" hangingPunct="0">
              <a:spcBef>
                <a:spcPts val="900"/>
              </a:spcBef>
              <a:defRPr/>
            </a:pPr>
            <a:r>
              <a:rPr lang="en-US" sz="2200" b="0" dirty="0">
                <a:solidFill>
                  <a:schemeClr val="tx1"/>
                </a:solidFill>
                <a:latin typeface="Arial Narrow"/>
                <a:cs typeface="Arial Narrow"/>
              </a:rPr>
              <a:t>The food handler has </a:t>
            </a:r>
            <a:r>
              <a:rPr lang="en-US" sz="2200" b="0" dirty="0" smtClean="0">
                <a:solidFill>
                  <a:schemeClr val="tx1"/>
                </a:solidFill>
                <a:latin typeface="Arial Narrow"/>
                <a:cs typeface="Arial Narrow"/>
              </a:rPr>
              <a:t>Jaundice</a:t>
            </a:r>
          </a:p>
          <a:p>
            <a:pPr marL="0" lvl="1" eaLnBrk="0" hangingPunct="0">
              <a:defRPr/>
            </a:pPr>
            <a:endParaRPr lang="en-US" sz="2400" dirty="0" smtClean="0">
              <a:solidFill>
                <a:srgbClr val="005CAB"/>
              </a:solidFill>
              <a:latin typeface="+mj-lt"/>
              <a:ea typeface="+mn-ea"/>
              <a:cs typeface="+mn-cs"/>
            </a:endParaRPr>
          </a:p>
          <a:p>
            <a:pPr eaLnBrk="0" hangingPunct="0">
              <a:defRPr/>
            </a:pPr>
            <a:r>
              <a:rPr lang="en-US" sz="2400" dirty="0" smtClean="0">
                <a:solidFill>
                  <a:srgbClr val="005CAB"/>
                </a:solidFill>
                <a:latin typeface="+mj-lt"/>
                <a:ea typeface="+mn-ea"/>
                <a:cs typeface="+mn-cs"/>
              </a:rPr>
              <a:t>THEN:</a:t>
            </a:r>
          </a:p>
          <a:p>
            <a:pPr marL="347472" lvl="1" indent="-342900">
              <a:spcBef>
                <a:spcPts val="900"/>
              </a:spcBef>
              <a:buClr>
                <a:schemeClr val="accent1"/>
              </a:buClr>
              <a:buSzPct val="100000"/>
              <a:buFont typeface="Lucida Grande"/>
              <a:buChar char="●"/>
              <a:defRPr/>
            </a:pPr>
            <a:r>
              <a:rPr lang="en-US" sz="2200" b="0" dirty="0">
                <a:solidFill>
                  <a:srgbClr val="231F20"/>
                </a:solidFill>
                <a:latin typeface="Arial Narrow"/>
                <a:cs typeface="Arial Narrow"/>
              </a:rPr>
              <a:t>Food handlers with jaundice must be reported to the regulatory authority</a:t>
            </a:r>
          </a:p>
          <a:p>
            <a:pPr marL="347472" lvl="1" indent="-342900">
              <a:spcBef>
                <a:spcPts val="900"/>
              </a:spcBef>
              <a:buClr>
                <a:schemeClr val="accent1"/>
              </a:buClr>
              <a:buSzPct val="100000"/>
              <a:buFont typeface="Lucida Grande"/>
              <a:buChar char="●"/>
              <a:defRPr/>
            </a:pPr>
            <a:r>
              <a:rPr lang="en-US" sz="2200" dirty="0">
                <a:solidFill>
                  <a:schemeClr val="accent1"/>
                </a:solidFill>
                <a:latin typeface="Arial Narrow"/>
                <a:cs typeface="Arial Narrow"/>
              </a:rPr>
              <a:t>Exclude</a:t>
            </a:r>
            <a:r>
              <a:rPr lang="en-US" sz="2200" b="0" dirty="0">
                <a:solidFill>
                  <a:srgbClr val="000000"/>
                </a:solidFill>
                <a:latin typeface="Arial Narrow"/>
                <a:cs typeface="Arial Narrow"/>
              </a:rPr>
              <a:t> </a:t>
            </a:r>
            <a:r>
              <a:rPr lang="en-US" sz="2200" b="0" dirty="0">
                <a:solidFill>
                  <a:srgbClr val="231F20"/>
                </a:solidFill>
                <a:latin typeface="Arial Narrow"/>
                <a:cs typeface="Arial Narrow"/>
              </a:rPr>
              <a:t>food handlers with jaundice for less than </a:t>
            </a:r>
            <a:r>
              <a:rPr lang="en-US" sz="2200" b="0" dirty="0" smtClean="0">
                <a:solidFill>
                  <a:srgbClr val="231F20"/>
                </a:solidFill>
                <a:latin typeface="Arial Narrow"/>
                <a:cs typeface="Arial Narrow"/>
              </a:rPr>
              <a:t/>
            </a:r>
            <a:br>
              <a:rPr lang="en-US" sz="2200" b="0" dirty="0" smtClean="0">
                <a:solidFill>
                  <a:srgbClr val="231F20"/>
                </a:solidFill>
                <a:latin typeface="Arial Narrow"/>
                <a:cs typeface="Arial Narrow"/>
              </a:rPr>
            </a:br>
            <a:r>
              <a:rPr lang="en-US" sz="2200" b="0" dirty="0" smtClean="0">
                <a:solidFill>
                  <a:srgbClr val="231F20"/>
                </a:solidFill>
                <a:latin typeface="Arial Narrow"/>
                <a:cs typeface="Arial Narrow"/>
              </a:rPr>
              <a:t>7 </a:t>
            </a:r>
            <a:r>
              <a:rPr lang="en-US" sz="2200" b="0" dirty="0">
                <a:solidFill>
                  <a:srgbClr val="231F20"/>
                </a:solidFill>
                <a:latin typeface="Arial Narrow"/>
                <a:cs typeface="Arial Narrow"/>
              </a:rPr>
              <a:t>days from the operation.</a:t>
            </a:r>
          </a:p>
          <a:p>
            <a:pPr marL="347472" lvl="1" indent="-342900">
              <a:spcBef>
                <a:spcPts val="900"/>
              </a:spcBef>
              <a:buClr>
                <a:schemeClr val="accent1"/>
              </a:buClr>
              <a:buSzPct val="100000"/>
              <a:buFont typeface="Lucida Grande"/>
              <a:buChar char="●"/>
              <a:defRPr/>
            </a:pPr>
            <a:r>
              <a:rPr lang="en-US" sz="2200" b="0" dirty="0">
                <a:solidFill>
                  <a:srgbClr val="231F20"/>
                </a:solidFill>
                <a:latin typeface="Arial Narrow"/>
                <a:cs typeface="Arial Narrow"/>
              </a:rPr>
              <a:t>Food handlers must have a written release from a </a:t>
            </a:r>
            <a:r>
              <a:rPr lang="en-US" sz="2200" b="0" dirty="0" smtClean="0">
                <a:solidFill>
                  <a:srgbClr val="231F20"/>
                </a:solidFill>
                <a:latin typeface="Arial Narrow"/>
                <a:cs typeface="Arial Narrow"/>
              </a:rPr>
              <a:t/>
            </a:r>
            <a:br>
              <a:rPr lang="en-US" sz="2200" b="0" dirty="0" smtClean="0">
                <a:solidFill>
                  <a:srgbClr val="231F20"/>
                </a:solidFill>
                <a:latin typeface="Arial Narrow"/>
                <a:cs typeface="Arial Narrow"/>
              </a:rPr>
            </a:br>
            <a:r>
              <a:rPr lang="en-US" sz="2200" b="0" dirty="0" smtClean="0">
                <a:solidFill>
                  <a:srgbClr val="231F20"/>
                </a:solidFill>
                <a:latin typeface="Arial Narrow"/>
                <a:cs typeface="Arial Narrow"/>
              </a:rPr>
              <a:t>medical </a:t>
            </a:r>
            <a:r>
              <a:rPr lang="en-US" sz="2200" b="0" dirty="0">
                <a:solidFill>
                  <a:srgbClr val="231F20"/>
                </a:solidFill>
                <a:latin typeface="Arial Narrow"/>
                <a:cs typeface="Arial Narrow"/>
              </a:rPr>
              <a:t>practitioner and approval from the regulatory authority before returning to work.</a:t>
            </a:r>
            <a:endParaRPr lang="en-US" sz="2400" b="0" dirty="0">
              <a:solidFill>
                <a:srgbClr val="005CAB"/>
              </a:solidFill>
              <a:latin typeface="Arial Narrow"/>
              <a:ea typeface="+mn-ea"/>
              <a:cs typeface="Arial Narrow"/>
            </a:endParaRPr>
          </a:p>
        </p:txBody>
      </p:sp>
      <p:sp>
        <p:nvSpPr>
          <p:cNvPr id="106502"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3-20</a:t>
            </a:r>
          </a:p>
        </p:txBody>
      </p:sp>
    </p:spTree>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3"/>
          <p:cNvSpPr>
            <a:spLocks noChangeArrowheads="1"/>
          </p:cNvSpPr>
          <p:nvPr/>
        </p:nvSpPr>
        <p:spPr bwMode="auto">
          <a:xfrm>
            <a:off x="457200" y="2590800"/>
            <a:ext cx="4572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spcAft>
                <a:spcPct val="25000"/>
              </a:spcAft>
              <a:buClr>
                <a:srgbClr val="000000"/>
              </a:buClr>
              <a:buFont typeface="Symbol" charset="0"/>
              <a:buNone/>
              <a:defRPr/>
            </a:pPr>
            <a:endParaRPr lang="en-US" sz="2000">
              <a:solidFill>
                <a:srgbClr val="CC0000"/>
              </a:solidFill>
              <a:cs typeface="+mn-cs"/>
            </a:endParaRPr>
          </a:p>
          <a:p>
            <a:pPr eaLnBrk="0" hangingPunct="0">
              <a:spcBef>
                <a:spcPct val="50000"/>
              </a:spcBef>
              <a:spcAft>
                <a:spcPct val="25000"/>
              </a:spcAft>
              <a:buClr>
                <a:srgbClr val="000000"/>
              </a:buClr>
              <a:buFont typeface="Symbol" charset="0"/>
              <a:buNone/>
              <a:defRPr/>
            </a:pPr>
            <a:endParaRPr lang="en-US" sz="2000" b="0">
              <a:solidFill>
                <a:srgbClr val="CC0000"/>
              </a:solidFill>
              <a:cs typeface="+mn-cs"/>
            </a:endParaRPr>
          </a:p>
        </p:txBody>
      </p:sp>
      <p:sp>
        <p:nvSpPr>
          <p:cNvPr id="107525" name="Rectangle 9"/>
          <p:cNvSpPr>
            <a:spLocks noChangeArrowheads="1"/>
          </p:cNvSpPr>
          <p:nvPr/>
        </p:nvSpPr>
        <p:spPr bwMode="auto">
          <a:xfrm>
            <a:off x="393192" y="1143000"/>
            <a:ext cx="8240713" cy="507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defRPr/>
            </a:pPr>
            <a:r>
              <a:rPr lang="en-US" sz="2400" dirty="0" smtClean="0">
                <a:solidFill>
                  <a:srgbClr val="005CAB"/>
                </a:solidFill>
                <a:latin typeface="+mj-lt"/>
                <a:ea typeface="+mn-ea"/>
                <a:cs typeface="+mn-cs"/>
              </a:rPr>
              <a:t>IF:</a:t>
            </a:r>
          </a:p>
          <a:p>
            <a:pPr marL="0" lvl="1">
              <a:spcBef>
                <a:spcPts val="900"/>
              </a:spcBef>
              <a:buClr>
                <a:srgbClr val="0093D3"/>
              </a:buClr>
              <a:buSzPct val="75000"/>
              <a:defRPr/>
            </a:pPr>
            <a:r>
              <a:rPr lang="en-US" sz="2200" b="0" dirty="0">
                <a:solidFill>
                  <a:srgbClr val="231F20"/>
                </a:solidFill>
                <a:latin typeface="Arial Narrow"/>
                <a:cs typeface="Arial Narrow"/>
              </a:rPr>
              <a:t>The food handler has been diagnosed with a foodborne illness </a:t>
            </a:r>
            <a:r>
              <a:rPr lang="en-US" sz="2200" b="0" dirty="0" smtClean="0">
                <a:solidFill>
                  <a:srgbClr val="231F20"/>
                </a:solidFill>
                <a:latin typeface="Arial Narrow"/>
                <a:cs typeface="Arial Narrow"/>
              </a:rPr>
              <a:t/>
            </a:r>
            <a:br>
              <a:rPr lang="en-US" sz="2200" b="0" dirty="0" smtClean="0">
                <a:solidFill>
                  <a:srgbClr val="231F20"/>
                </a:solidFill>
                <a:latin typeface="Arial Narrow"/>
                <a:cs typeface="Arial Narrow"/>
              </a:rPr>
            </a:br>
            <a:r>
              <a:rPr lang="en-US" sz="2200" b="0" dirty="0" smtClean="0">
                <a:solidFill>
                  <a:srgbClr val="231F20"/>
                </a:solidFill>
                <a:latin typeface="Arial Narrow"/>
                <a:cs typeface="Arial Narrow"/>
              </a:rPr>
              <a:t>caused </a:t>
            </a:r>
            <a:r>
              <a:rPr lang="en-US" sz="2200" b="0" dirty="0">
                <a:solidFill>
                  <a:srgbClr val="231F20"/>
                </a:solidFill>
                <a:latin typeface="Arial Narrow"/>
                <a:cs typeface="Arial Narrow"/>
              </a:rPr>
              <a:t>by one of these pathogens and has symptoms.</a:t>
            </a:r>
          </a:p>
          <a:p>
            <a:pPr marL="342900" lvl="2" indent="-342900">
              <a:spcBef>
                <a:spcPts val="300"/>
              </a:spcBef>
              <a:buClr>
                <a:schemeClr val="accent1"/>
              </a:buClr>
              <a:buSzPct val="100000"/>
              <a:buFont typeface="Lucida Grande"/>
              <a:buChar char="●"/>
              <a:defRPr/>
            </a:pPr>
            <a:r>
              <a:rPr lang="en-US" sz="2200" b="0" dirty="0">
                <a:solidFill>
                  <a:srgbClr val="231F20"/>
                </a:solidFill>
                <a:latin typeface="Arial Narrow"/>
                <a:cs typeface="Arial Narrow"/>
              </a:rPr>
              <a:t>Hepatitis A </a:t>
            </a:r>
          </a:p>
          <a:p>
            <a:pPr marL="342900" lvl="2" indent="-342900">
              <a:spcBef>
                <a:spcPts val="300"/>
              </a:spcBef>
              <a:buClr>
                <a:schemeClr val="accent1"/>
              </a:buClr>
              <a:buSzPct val="100000"/>
              <a:buFont typeface="Lucida Grande"/>
              <a:buChar char="●"/>
              <a:defRPr/>
            </a:pPr>
            <a:r>
              <a:rPr lang="en-US" sz="2200" b="0" dirty="0">
                <a:solidFill>
                  <a:srgbClr val="231F20"/>
                </a:solidFill>
                <a:latin typeface="Arial Narrow"/>
                <a:cs typeface="Arial Narrow"/>
              </a:rPr>
              <a:t>Salmonella </a:t>
            </a:r>
            <a:r>
              <a:rPr lang="en-US" sz="2200" b="0" dirty="0" err="1">
                <a:solidFill>
                  <a:srgbClr val="231F20"/>
                </a:solidFill>
                <a:latin typeface="Arial Narrow"/>
                <a:cs typeface="Arial Narrow"/>
              </a:rPr>
              <a:t>Typhi</a:t>
            </a:r>
            <a:endParaRPr lang="en-US" sz="2200" b="0" dirty="0">
              <a:solidFill>
                <a:srgbClr val="231F20"/>
              </a:solidFill>
              <a:latin typeface="Arial Narrow"/>
              <a:cs typeface="Arial Narrow"/>
            </a:endParaRPr>
          </a:p>
          <a:p>
            <a:pPr marL="342900" lvl="2" indent="-342900">
              <a:spcBef>
                <a:spcPts val="300"/>
              </a:spcBef>
              <a:buClr>
                <a:schemeClr val="accent1"/>
              </a:buClr>
              <a:buSzPct val="100000"/>
              <a:buFont typeface="Lucida Grande"/>
              <a:buChar char="●"/>
              <a:defRPr/>
            </a:pPr>
            <a:r>
              <a:rPr lang="en-US" sz="2200" b="0" dirty="0" err="1">
                <a:solidFill>
                  <a:srgbClr val="231F20"/>
                </a:solidFill>
                <a:latin typeface="Arial Narrow"/>
                <a:cs typeface="Arial Narrow"/>
              </a:rPr>
              <a:t>Enterohemorrhagic</a:t>
            </a:r>
            <a:r>
              <a:rPr lang="en-US" sz="2200" b="0" dirty="0">
                <a:solidFill>
                  <a:srgbClr val="231F20"/>
                </a:solidFill>
                <a:latin typeface="Arial Narrow"/>
                <a:cs typeface="Arial Narrow"/>
              </a:rPr>
              <a:t> and </a:t>
            </a:r>
            <a:r>
              <a:rPr lang="en-US" sz="2200" b="0" dirty="0" err="1">
                <a:solidFill>
                  <a:srgbClr val="231F20"/>
                </a:solidFill>
                <a:latin typeface="Arial Narrow"/>
                <a:cs typeface="Arial Narrow"/>
              </a:rPr>
              <a:t>shiga</a:t>
            </a:r>
            <a:r>
              <a:rPr lang="en-US" sz="2200" b="0" dirty="0">
                <a:solidFill>
                  <a:srgbClr val="231F20"/>
                </a:solidFill>
                <a:latin typeface="Arial Narrow"/>
                <a:cs typeface="Arial Narrow"/>
              </a:rPr>
              <a:t> toxin-producing  E. coli</a:t>
            </a:r>
          </a:p>
          <a:p>
            <a:pPr marL="342900" lvl="2" indent="-342900">
              <a:spcBef>
                <a:spcPts val="300"/>
              </a:spcBef>
              <a:buClr>
                <a:schemeClr val="accent1"/>
              </a:buClr>
              <a:buSzPct val="100000"/>
              <a:buFont typeface="Lucida Grande"/>
              <a:buChar char="●"/>
              <a:defRPr/>
            </a:pPr>
            <a:r>
              <a:rPr lang="en-US" sz="2200" b="0" dirty="0" err="1">
                <a:solidFill>
                  <a:srgbClr val="231F20"/>
                </a:solidFill>
                <a:latin typeface="Arial Narrow"/>
                <a:cs typeface="Arial Narrow"/>
              </a:rPr>
              <a:t>Norovirus</a:t>
            </a:r>
            <a:endParaRPr lang="en-US" sz="2200" b="0" dirty="0">
              <a:solidFill>
                <a:srgbClr val="231F20"/>
              </a:solidFill>
              <a:latin typeface="Arial Narrow"/>
              <a:cs typeface="Arial Narrow"/>
            </a:endParaRPr>
          </a:p>
          <a:p>
            <a:pPr marL="342900" lvl="2" indent="-342900">
              <a:spcBef>
                <a:spcPts val="300"/>
              </a:spcBef>
              <a:buClr>
                <a:schemeClr val="accent1"/>
              </a:buClr>
              <a:buSzPct val="100000"/>
              <a:buFont typeface="Lucida Grande"/>
              <a:buChar char="●"/>
              <a:defRPr/>
            </a:pPr>
            <a:r>
              <a:rPr lang="en-US" sz="2200" b="0" dirty="0" err="1">
                <a:solidFill>
                  <a:srgbClr val="231F20"/>
                </a:solidFill>
                <a:latin typeface="Arial Narrow"/>
                <a:cs typeface="Arial Narrow"/>
              </a:rPr>
              <a:t>Shigella</a:t>
            </a:r>
            <a:r>
              <a:rPr lang="en-US" sz="2200" b="0" dirty="0">
                <a:solidFill>
                  <a:srgbClr val="000000"/>
                </a:solidFill>
                <a:latin typeface="Arial Narrow"/>
                <a:cs typeface="Arial Narrow"/>
              </a:rPr>
              <a:t> </a:t>
            </a:r>
            <a:r>
              <a:rPr lang="en-US" sz="2200" b="0" dirty="0">
                <a:solidFill>
                  <a:srgbClr val="231F20"/>
                </a:solidFill>
                <a:latin typeface="Arial Narrow"/>
                <a:cs typeface="Arial Narrow"/>
              </a:rPr>
              <a:t>spp</a:t>
            </a:r>
            <a:r>
              <a:rPr lang="en-US" sz="2200" b="0" dirty="0" smtClean="0">
                <a:solidFill>
                  <a:srgbClr val="000000"/>
                </a:solidFill>
                <a:latin typeface="Arial Narrow"/>
                <a:cs typeface="Arial Narrow"/>
              </a:rPr>
              <a:t>.</a:t>
            </a:r>
          </a:p>
          <a:p>
            <a:pPr marL="342900" lvl="2" indent="-342900">
              <a:spcBef>
                <a:spcPts val="0"/>
              </a:spcBef>
              <a:buClr>
                <a:schemeClr val="accent1"/>
              </a:buClr>
              <a:buSzPct val="100000"/>
              <a:buFont typeface="Lucida Grande"/>
              <a:buChar char="●"/>
              <a:defRPr/>
            </a:pPr>
            <a:endParaRPr lang="en-US" sz="2400" dirty="0">
              <a:solidFill>
                <a:srgbClr val="005CAB"/>
              </a:solidFill>
              <a:latin typeface="+mj-lt"/>
              <a:ea typeface="+mn-ea"/>
              <a:cs typeface="+mn-cs"/>
            </a:endParaRPr>
          </a:p>
          <a:p>
            <a:pPr eaLnBrk="0" hangingPunct="0">
              <a:defRPr/>
            </a:pPr>
            <a:r>
              <a:rPr lang="en-US" sz="2400" dirty="0" smtClean="0">
                <a:solidFill>
                  <a:srgbClr val="005CAB"/>
                </a:solidFill>
                <a:latin typeface="+mj-lt"/>
                <a:ea typeface="+mn-ea"/>
                <a:cs typeface="+mn-cs"/>
              </a:rPr>
              <a:t>THEN:</a:t>
            </a:r>
          </a:p>
          <a:p>
            <a:pPr marL="347472" lvl="1" indent="-347472">
              <a:spcBef>
                <a:spcPts val="600"/>
              </a:spcBef>
              <a:buClr>
                <a:schemeClr val="accent1"/>
              </a:buClr>
              <a:buSzPct val="75000"/>
              <a:buFont typeface="Wingdings" charset="0"/>
              <a:buChar char="l"/>
            </a:pPr>
            <a:r>
              <a:rPr lang="en-US" sz="2200" dirty="0">
                <a:solidFill>
                  <a:schemeClr val="accent1"/>
                </a:solidFill>
                <a:latin typeface="Arial Narrow"/>
                <a:cs typeface="Arial Narrow"/>
              </a:rPr>
              <a:t>Exclude</a:t>
            </a:r>
            <a:r>
              <a:rPr lang="en-US" sz="2200" b="0" dirty="0">
                <a:solidFill>
                  <a:srgbClr val="000000"/>
                </a:solidFill>
                <a:latin typeface="Arial Narrow"/>
                <a:cs typeface="Arial Narrow"/>
              </a:rPr>
              <a:t> </a:t>
            </a:r>
            <a:r>
              <a:rPr lang="en-US" sz="2200" b="0" dirty="0">
                <a:solidFill>
                  <a:srgbClr val="231F20"/>
                </a:solidFill>
                <a:latin typeface="Arial Narrow"/>
                <a:cs typeface="Arial Narrow"/>
              </a:rPr>
              <a:t>the food handler from the operation. </a:t>
            </a:r>
          </a:p>
          <a:p>
            <a:pPr marL="347472" lvl="1" indent="-347472">
              <a:spcBef>
                <a:spcPts val="600"/>
              </a:spcBef>
              <a:buClr>
                <a:schemeClr val="accent1"/>
              </a:buClr>
              <a:buSzPct val="75000"/>
              <a:buFont typeface="Wingdings" charset="0"/>
              <a:buChar char="l"/>
            </a:pPr>
            <a:r>
              <a:rPr lang="en-US" sz="2200" b="0" dirty="0">
                <a:solidFill>
                  <a:srgbClr val="231F20"/>
                </a:solidFill>
                <a:latin typeface="Arial Narrow"/>
                <a:cs typeface="Arial Narrow"/>
              </a:rPr>
              <a:t>Work with the food handler</a:t>
            </a:r>
            <a:r>
              <a:rPr lang="ja-JP" altLang="en-US" sz="2200" b="0" dirty="0">
                <a:solidFill>
                  <a:srgbClr val="231F20"/>
                </a:solidFill>
                <a:latin typeface="Arial Narrow"/>
                <a:cs typeface="Arial Narrow"/>
              </a:rPr>
              <a:t>’</a:t>
            </a:r>
            <a:r>
              <a:rPr lang="en-US" altLang="ja-JP" sz="2200" b="0" dirty="0">
                <a:solidFill>
                  <a:srgbClr val="231F20"/>
                </a:solidFill>
                <a:latin typeface="Arial Narrow"/>
                <a:cs typeface="Arial Narrow"/>
              </a:rPr>
              <a:t>s medical practitioner and/or the local regulatory authority to decide when the person can go back to work.</a:t>
            </a:r>
            <a:r>
              <a:rPr lang="en-US" sz="2400" dirty="0" smtClean="0">
                <a:solidFill>
                  <a:srgbClr val="009DDC"/>
                </a:solidFill>
                <a:ea typeface="+mn-ea"/>
                <a:cs typeface="+mn-cs"/>
              </a:rPr>
              <a:t> </a:t>
            </a:r>
            <a:endParaRPr lang="en-US" sz="2400" dirty="0">
              <a:solidFill>
                <a:srgbClr val="009DDC"/>
              </a:solidFill>
              <a:ea typeface="+mn-ea"/>
              <a:cs typeface="+mn-cs"/>
            </a:endParaRPr>
          </a:p>
        </p:txBody>
      </p:sp>
      <p:sp>
        <p:nvSpPr>
          <p:cNvPr id="107526" name="Rectangle 11"/>
          <p:cNvSpPr>
            <a:spLocks noGrp="1" noChangeArrowheads="1"/>
          </p:cNvSpPr>
          <p:nvPr>
            <p:ph type="title"/>
          </p:nvPr>
        </p:nvSpPr>
        <p:spPr>
          <a:xfrm>
            <a:off x="393192" y="158750"/>
            <a:ext cx="8242300" cy="519112"/>
          </a:xfrm>
        </p:spPr>
        <p:txBody>
          <a:bodyPr/>
          <a:lstStyle/>
          <a:p>
            <a:pPr eaLnBrk="1" hangingPunct="1">
              <a:defRPr/>
            </a:pPr>
            <a:r>
              <a:rPr lang="en-US" dirty="0">
                <a:latin typeface="Arial Narrow" charset="0"/>
                <a:cs typeface="+mj-cs"/>
              </a:rPr>
              <a:t>Handling Staff Illnesses</a:t>
            </a:r>
          </a:p>
        </p:txBody>
      </p:sp>
      <p:sp>
        <p:nvSpPr>
          <p:cNvPr id="107527" name="Text Box 1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3-21</a:t>
            </a:r>
          </a:p>
        </p:txBody>
      </p:sp>
    </p:spTree>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3"/>
          <p:cNvSpPr>
            <a:spLocks noGrp="1" noChangeArrowheads="1"/>
          </p:cNvSpPr>
          <p:nvPr>
            <p:ph type="body" idx="1"/>
          </p:nvPr>
        </p:nvSpPr>
        <p:spPr>
          <a:xfrm>
            <a:off x="393192" y="1143000"/>
            <a:ext cx="7772400" cy="4983163"/>
          </a:xfrm>
        </p:spPr>
        <p:txBody>
          <a:bodyPr/>
          <a:lstStyle/>
          <a:p>
            <a:pPr marL="0" indent="0" eaLnBrk="1" hangingPunct="1">
              <a:defRPr/>
            </a:pPr>
            <a:r>
              <a:rPr lang="en-US" dirty="0">
                <a:latin typeface="Arial Narrow" charset="0"/>
                <a:cs typeface="+mn-cs"/>
              </a:rPr>
              <a:t>Objectives:</a:t>
            </a:r>
          </a:p>
          <a:p>
            <a:pPr marL="347472" lvl="1" indent="-347472" eaLnBrk="1" hangingPunct="1">
              <a:lnSpc>
                <a:spcPct val="100000"/>
              </a:lnSpc>
              <a:spcBef>
                <a:spcPts val="900"/>
              </a:spcBef>
              <a:defRPr/>
            </a:pPr>
            <a:r>
              <a:rPr lang="en-US" dirty="0">
                <a:latin typeface="Arial Narrow" charset="0"/>
              </a:rPr>
              <a:t>How to prevent cross-contamination</a:t>
            </a:r>
          </a:p>
          <a:p>
            <a:pPr marL="347472" lvl="1" indent="-347472" eaLnBrk="1" hangingPunct="1">
              <a:lnSpc>
                <a:spcPct val="100000"/>
              </a:lnSpc>
              <a:spcBef>
                <a:spcPts val="900"/>
              </a:spcBef>
              <a:defRPr/>
            </a:pPr>
            <a:r>
              <a:rPr lang="en-US" dirty="0">
                <a:latin typeface="Arial Narrow" charset="0"/>
              </a:rPr>
              <a:t>How to prevent time-temperature abuse</a:t>
            </a:r>
          </a:p>
          <a:p>
            <a:pPr marL="347472" lvl="1" indent="-347472" eaLnBrk="1" hangingPunct="1">
              <a:lnSpc>
                <a:spcPct val="100000"/>
              </a:lnSpc>
              <a:spcBef>
                <a:spcPts val="900"/>
              </a:spcBef>
              <a:defRPr/>
            </a:pPr>
            <a:r>
              <a:rPr lang="en-US" dirty="0">
                <a:latin typeface="Arial Narrow" charset="0"/>
              </a:rPr>
              <a:t>How to use the correct kinds of thermometers to take temperatures</a:t>
            </a:r>
          </a:p>
          <a:p>
            <a:pPr marL="571500" lvl="1" indent="-457200" eaLnBrk="1" hangingPunct="1">
              <a:defRPr/>
            </a:pPr>
            <a:endParaRPr lang="en-US" dirty="0">
              <a:latin typeface="Arial Narrow" charset="0"/>
            </a:endParaRPr>
          </a:p>
        </p:txBody>
      </p:sp>
      <p:sp>
        <p:nvSpPr>
          <p:cNvPr id="108547" name="Rectangle 4"/>
          <p:cNvSpPr>
            <a:spLocks noChangeArrowheads="1"/>
          </p:cNvSpPr>
          <p:nvPr/>
        </p:nvSpPr>
        <p:spPr bwMode="auto">
          <a:xfrm>
            <a:off x="1066800" y="5775325"/>
            <a:ext cx="6400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spcAft>
                <a:spcPct val="25000"/>
              </a:spcAft>
              <a:tabLst>
                <a:tab pos="228600" algn="l"/>
              </a:tabLst>
              <a:defRPr/>
            </a:pPr>
            <a:endParaRPr lang="en-US" sz="2000" b="0">
              <a:solidFill>
                <a:srgbClr val="000000"/>
              </a:solidFill>
              <a:cs typeface="Times New Roman" charset="0"/>
            </a:endParaRPr>
          </a:p>
          <a:p>
            <a:pPr>
              <a:spcBef>
                <a:spcPct val="50000"/>
              </a:spcBef>
              <a:spcAft>
                <a:spcPct val="25000"/>
              </a:spcAft>
              <a:tabLst>
                <a:tab pos="228600" algn="l"/>
              </a:tabLst>
              <a:defRPr/>
            </a:pPr>
            <a:endParaRPr lang="en-US" sz="2000" b="0">
              <a:solidFill>
                <a:srgbClr val="000000"/>
              </a:solidFill>
              <a:cs typeface="Times New Roman" charset="0"/>
            </a:endParaRPr>
          </a:p>
        </p:txBody>
      </p:sp>
      <p:sp>
        <p:nvSpPr>
          <p:cNvPr id="108548"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4-2</a:t>
            </a:r>
          </a:p>
        </p:txBody>
      </p:sp>
      <p:sp>
        <p:nvSpPr>
          <p:cNvPr id="108549" name="Rectangle 11"/>
          <p:cNvSpPr>
            <a:spLocks noGrp="1" noChangeArrowheads="1"/>
          </p:cNvSpPr>
          <p:nvPr>
            <p:ph type="title"/>
          </p:nvPr>
        </p:nvSpPr>
        <p:spPr>
          <a:xfrm>
            <a:off x="393192" y="158750"/>
            <a:ext cx="8242300" cy="519112"/>
          </a:xfrm>
        </p:spPr>
        <p:txBody>
          <a:bodyPr/>
          <a:lstStyle/>
          <a:p>
            <a:pPr eaLnBrk="1" hangingPunct="1">
              <a:defRPr/>
            </a:pPr>
            <a:r>
              <a:rPr lang="en-US" dirty="0">
                <a:latin typeface="Arial Narrow" charset="0"/>
                <a:cs typeface="+mj-cs"/>
              </a:rPr>
              <a:t>The Flow of Food</a:t>
            </a:r>
          </a:p>
        </p:txBody>
      </p:sp>
    </p:spTree>
  </p:cSld>
  <p:clrMapOvr>
    <a:masterClrMapping/>
  </p:clrMapOvr>
  <p:timing>
    <p:tnLst>
      <p:par>
        <p:cTn xmlns:p14="http://schemas.microsoft.com/office/powerpoint/2010/main" id="1" dur="indefinite" restart="never" nodeType="tmRoot"/>
      </p:par>
    </p:tnLst>
  </p:timing>
</p:sld>
</file>

<file path=ppt/slides/slide9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109570" name="Rectangle 3"/>
          <p:cNvSpPr>
            <a:spLocks noChangeArrowheads="1" noGrp="1"/>
          </p:cNvSpPr>
          <p:nvPr>
            <p:ph idx="1" type="body"/>
          </p:nvPr>
        </p:nvSpPr>
        <p:spPr>
          <a:xfrm>
            <a:off x="393192" y="1143000"/>
            <a:ext cx="6118225" cy="3820319"/>
          </a:xfrm>
        </p:spPr>
        <p:txBody>
          <a:bodyPr/>
          <a:lstStyle/>
          <a:p>
            <a:pPr eaLnBrk="1" hangingPunct="1" indent="0" marL="0">
              <a:defRPr/>
            </a:pPr>
            <a:r>
              <a:rPr dirty="0" lang="en-US">
                <a:latin charset="0" typeface="Arial Narrow"/>
                <a:cs typeface="+mn-cs"/>
              </a:rPr>
              <a:t>To keep food safe throughout the flow of food:</a:t>
            </a:r>
          </a:p>
          <a:p>
            <a:pPr eaLnBrk="1" hangingPunct="1" indent="-347472" lvl="1" marL="347472">
              <a:lnSpc>
                <a:spcPct val="100000"/>
              </a:lnSpc>
              <a:spcBef>
                <a:spcPts val="900"/>
              </a:spcBef>
              <a:defRPr/>
            </a:pPr>
            <a:r>
              <a:rPr dirty="0" lang="en-US">
                <a:latin charset="0" typeface="Arial Narrow"/>
              </a:rPr>
              <a:t>Prevent cross-contamination</a:t>
            </a:r>
          </a:p>
          <a:p>
            <a:pPr eaLnBrk="1" hangingPunct="1" indent="-347472" lvl="1" marL="347472">
              <a:lnSpc>
                <a:spcPct val="100000"/>
              </a:lnSpc>
              <a:spcBef>
                <a:spcPts val="900"/>
              </a:spcBef>
              <a:defRPr/>
            </a:pPr>
            <a:r>
              <a:rPr dirty="0" lang="en-US">
                <a:latin charset="0" typeface="Arial Narrow"/>
              </a:rPr>
              <a:t>Prevent time-temperature </a:t>
            </a:r>
            <a:r>
              <a:rPr dirty="0" lang="en-US" smtClean="0">
                <a:latin charset="0" typeface="Arial Narrow"/>
              </a:rPr>
              <a:t>abuse</a:t>
            </a:r>
            <a:endParaRPr dirty="0" lang="en-US">
              <a:latin charset="0" typeface="Arial Narrow"/>
            </a:endParaRPr>
          </a:p>
          <a:p>
            <a:pPr eaLnBrk="1" hangingPunct="1" indent="-457200" lvl="1" marL="571500">
              <a:defRPr/>
            </a:pPr>
            <a:endParaRPr dirty="0" lang="en-US">
              <a:latin charset="0" typeface="Arial Narrow"/>
            </a:endParaRPr>
          </a:p>
        </p:txBody>
      </p:sp>
      <p:sp>
        <p:nvSpPr>
          <p:cNvPr id="109572"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blurRad="63500" dir="2700000" dist="38099" rotWithShape="0">
                    <a:schemeClr val="bg2">
                      <a:alpha val="74998"/>
                    </a:schemeClr>
                  </a:outerShdw>
                </a:effectLst>
              </a14:hiddenEffects>
            </a:ext>
          </a:extLst>
        </p:spPr>
        <p:txBody>
          <a:bodyPr anchor="b">
            <a:spAutoFit/>
          </a:bodyPr>
          <a:lstStyle>
            <a:lvl1pPr eaLnBrk="0" hangingPunct="0">
              <a:defRPr b="1" sz="3200">
                <a:solidFill>
                  <a:srgbClr val="FFFFFF"/>
                </a:solidFill>
                <a:latin charset="0" typeface="Arial"/>
                <a:ea charset="0" typeface="ＭＳ Ｐゴシック"/>
              </a:defRPr>
            </a:lvl1pPr>
            <a:lvl2pPr eaLnBrk="0" hangingPunct="0" indent="-285750" marL="742950">
              <a:defRPr b="1" sz="3200">
                <a:solidFill>
                  <a:srgbClr val="FFFFFF"/>
                </a:solidFill>
                <a:latin charset="0" typeface="Arial"/>
                <a:ea charset="0" typeface="ＭＳ Ｐゴシック"/>
              </a:defRPr>
            </a:lvl2pPr>
            <a:lvl3pPr eaLnBrk="0" hangingPunct="0" indent="-228600" marL="1143000">
              <a:defRPr b="1" sz="3200">
                <a:solidFill>
                  <a:srgbClr val="FFFFFF"/>
                </a:solidFill>
                <a:latin charset="0" typeface="Arial"/>
                <a:ea charset="0" typeface="ＭＳ Ｐゴシック"/>
              </a:defRPr>
            </a:lvl3pPr>
            <a:lvl4pPr eaLnBrk="0" hangingPunct="0" indent="-228600" marL="1600200">
              <a:defRPr b="1" sz="3200">
                <a:solidFill>
                  <a:srgbClr val="FFFFFF"/>
                </a:solidFill>
                <a:latin charset="0" typeface="Arial"/>
                <a:ea charset="0" typeface="ＭＳ Ｐゴシック"/>
              </a:defRPr>
            </a:lvl4pPr>
            <a:lvl5pPr eaLnBrk="0" hangingPunct="0" indent="-228600" marL="2057400">
              <a:defRPr b="1" sz="3200">
                <a:solidFill>
                  <a:srgbClr val="FFFFFF"/>
                </a:solidFill>
                <a:latin charset="0" typeface="Arial"/>
                <a:ea charset="0" typeface="ＭＳ Ｐゴシック"/>
              </a:defRPr>
            </a:lvl5pPr>
            <a:lvl6pPr eaLnBrk="0" fontAlgn="base" hangingPunct="0" indent="-228600" marL="2514600">
              <a:spcBef>
                <a:spcPct val="0"/>
              </a:spcBef>
              <a:spcAft>
                <a:spcPct val="0"/>
              </a:spcAft>
              <a:defRPr b="1" sz="3200">
                <a:solidFill>
                  <a:srgbClr val="FFFFFF"/>
                </a:solidFill>
                <a:latin charset="0" typeface="Arial"/>
                <a:ea charset="0" typeface="ＭＳ Ｐゴシック"/>
              </a:defRPr>
            </a:lvl6pPr>
            <a:lvl7pPr eaLnBrk="0" fontAlgn="base" hangingPunct="0" indent="-228600" marL="2971800">
              <a:spcBef>
                <a:spcPct val="0"/>
              </a:spcBef>
              <a:spcAft>
                <a:spcPct val="0"/>
              </a:spcAft>
              <a:defRPr b="1" sz="3200">
                <a:solidFill>
                  <a:srgbClr val="FFFFFF"/>
                </a:solidFill>
                <a:latin charset="0" typeface="Arial"/>
                <a:ea charset="0" typeface="ＭＳ Ｐゴシック"/>
              </a:defRPr>
            </a:lvl7pPr>
            <a:lvl8pPr eaLnBrk="0" fontAlgn="base" hangingPunct="0" indent="-228600" marL="3429000">
              <a:spcBef>
                <a:spcPct val="0"/>
              </a:spcBef>
              <a:spcAft>
                <a:spcPct val="0"/>
              </a:spcAft>
              <a:defRPr b="1" sz="3200">
                <a:solidFill>
                  <a:srgbClr val="FFFFFF"/>
                </a:solidFill>
                <a:latin charset="0" typeface="Arial"/>
                <a:ea charset="0" typeface="ＭＳ Ｐゴシック"/>
              </a:defRPr>
            </a:lvl8pPr>
            <a:lvl9pPr eaLnBrk="0" fontAlgn="base" hangingPunct="0" indent="-228600" marL="3886200">
              <a:spcBef>
                <a:spcPct val="0"/>
              </a:spcBef>
              <a:spcAft>
                <a:spcPct val="0"/>
              </a:spcAft>
              <a:defRPr b="1" sz="3200">
                <a:solidFill>
                  <a:srgbClr val="FFFFFF"/>
                </a:solidFill>
                <a:latin charset="0" typeface="Arial"/>
                <a:ea charset="0" typeface="ＭＳ Ｐゴシック"/>
              </a:defRPr>
            </a:lvl9pPr>
          </a:lstStyle>
          <a:p>
            <a:pPr eaLnBrk="1" hangingPunct="1">
              <a:spcBef>
                <a:spcPct val="50000"/>
              </a:spcBef>
              <a:defRPr/>
            </a:pPr>
            <a:r>
              <a:rPr b="0" lang="en-US" smtClean="0" sz="1200">
                <a:solidFill>
                  <a:schemeClr val="tx1"/>
                </a:solidFill>
                <a:cs typeface="+mn-cs"/>
              </a:rPr>
              <a:t>4-3</a:t>
            </a:r>
          </a:p>
        </p:txBody>
      </p:sp>
      <p:sp>
        <p:nvSpPr>
          <p:cNvPr id="109573" name="Rectangle 11"/>
          <p:cNvSpPr>
            <a:spLocks noChangeArrowheads="1" noGrp="1"/>
          </p:cNvSpPr>
          <p:nvPr>
            <p:ph type="title"/>
          </p:nvPr>
        </p:nvSpPr>
        <p:spPr>
          <a:xfrm>
            <a:off x="393192" y="158750"/>
            <a:ext cx="8307388" cy="519112"/>
          </a:xfrm>
        </p:spPr>
        <p:txBody>
          <a:bodyPr/>
          <a:lstStyle/>
          <a:p>
            <a:pPr eaLnBrk="1" hangingPunct="1">
              <a:defRPr/>
            </a:pPr>
            <a:r>
              <a:rPr dirty="0" lang="en-US">
                <a:latin charset="0" typeface="Arial Narrow"/>
                <a:cs typeface="+mj-cs"/>
              </a:rPr>
              <a:t>The Flow of Food</a:t>
            </a:r>
          </a:p>
        </p:txBody>
      </p:sp>
      <p:pic>
        <p:nvPicPr>
          <p:cNvPr descr="6e_c04_02_Flow of Food_01.jpg" id="2" name="Picture 1"/>
          <p:cNvPicPr>
            <a:picLocks noChangeAspect="1"/>
          </p:cNvPicPr>
          <p:nvPr/>
        </p:nvPicPr>
        <p:blipFill rotWithShape="1">
          <a:blip cstate="print" r:embed="rId3">
            <a:extLst>
              <a:ext uri="{28A0092B-C50C-407E-A947-70E740481C1C}">
                <a14:useLocalDpi xmlns:a14="http://schemas.microsoft.com/office/drawing/2010/main" val="0"/>
              </a:ext>
            </a:extLst>
          </a:blip>
          <a:stretch/>
        </p:blipFill>
        <p:spPr>
          <a:xfrm>
            <a:off x="6951198" y="1214589"/>
            <a:ext cx="1673689" cy="4673712"/>
          </a:xfrm>
          <a:prstGeom prst="rect">
            <a:avLst/>
          </a:prstGeom>
        </p:spPr>
      </p:pic>
    </p:spTree>
  </p:cSld>
  <p:clrMapOvr>
    <a:masterClrMapping/>
  </p:clrMapOvr>
  <p:timing>
    <p:tnLst>
      <p:par>
        <p:cTn xmlns:p14="http://schemas.microsoft.com/office/powerpoint/2010/main" dur="indefinite" id="1" nodeType="tmRoot" restart="never"/>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3"/>
          <p:cNvSpPr>
            <a:spLocks noGrp="1" noChangeArrowheads="1"/>
          </p:cNvSpPr>
          <p:nvPr>
            <p:ph type="body" idx="1"/>
          </p:nvPr>
        </p:nvSpPr>
        <p:spPr>
          <a:xfrm>
            <a:off x="393192" y="1143000"/>
            <a:ext cx="5891994" cy="3820319"/>
          </a:xfrm>
        </p:spPr>
        <p:txBody>
          <a:bodyPr/>
          <a:lstStyle/>
          <a:p>
            <a:pPr marL="0" indent="0" eaLnBrk="1" hangingPunct="1">
              <a:defRPr/>
            </a:pPr>
            <a:r>
              <a:rPr lang="en-US" dirty="0">
                <a:latin typeface="Arial Narrow" charset="0"/>
                <a:cs typeface="+mn-cs"/>
              </a:rPr>
              <a:t>Separate Equipment</a:t>
            </a:r>
          </a:p>
          <a:p>
            <a:pPr marL="347472" lvl="1" indent="-347472" eaLnBrk="1" hangingPunct="1">
              <a:lnSpc>
                <a:spcPct val="100000"/>
              </a:lnSpc>
              <a:spcBef>
                <a:spcPts val="900"/>
              </a:spcBef>
              <a:defRPr/>
            </a:pPr>
            <a:r>
              <a:rPr lang="en-US" dirty="0">
                <a:solidFill>
                  <a:srgbClr val="000000"/>
                </a:solidFill>
                <a:latin typeface="Arial Narrow" charset="0"/>
              </a:rPr>
              <a:t>Use separate equipment for each type of food</a:t>
            </a:r>
          </a:p>
          <a:p>
            <a:pPr marL="0" indent="0" eaLnBrk="1" hangingPunct="1">
              <a:defRPr/>
            </a:pPr>
            <a:r>
              <a:rPr lang="en-US" dirty="0">
                <a:latin typeface="Arial Narrow" charset="0"/>
                <a:cs typeface="+mn-cs"/>
              </a:rPr>
              <a:t>Clean and Sanitize</a:t>
            </a:r>
          </a:p>
          <a:p>
            <a:pPr marL="347472" lvl="1" indent="-347472" eaLnBrk="1" hangingPunct="1">
              <a:lnSpc>
                <a:spcPct val="100000"/>
              </a:lnSpc>
              <a:spcBef>
                <a:spcPts val="900"/>
              </a:spcBef>
              <a:defRPr/>
            </a:pPr>
            <a:r>
              <a:rPr lang="en-US" dirty="0">
                <a:solidFill>
                  <a:srgbClr val="000000"/>
                </a:solidFill>
                <a:latin typeface="Arial Narrow" charset="0"/>
              </a:rPr>
              <a:t>Clean and sanitize all work surfaces, equipment, and utensils after each task</a:t>
            </a:r>
          </a:p>
          <a:p>
            <a:pPr marL="0" indent="0" eaLnBrk="1" hangingPunct="1">
              <a:defRPr/>
            </a:pPr>
            <a:endParaRPr lang="en-US" dirty="0">
              <a:solidFill>
                <a:srgbClr val="000000"/>
              </a:solidFill>
              <a:latin typeface="Arial Narrow" charset="0"/>
              <a:cs typeface="+mn-cs"/>
            </a:endParaRPr>
          </a:p>
        </p:txBody>
      </p:sp>
      <p:sp>
        <p:nvSpPr>
          <p:cNvPr id="110595"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smtClean="0">
                <a:solidFill>
                  <a:schemeClr val="tx1"/>
                </a:solidFill>
                <a:cs typeface="+mn-cs"/>
              </a:rPr>
              <a:t>4-4</a:t>
            </a:r>
          </a:p>
        </p:txBody>
      </p:sp>
      <p:sp>
        <p:nvSpPr>
          <p:cNvPr id="110596"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Preventing Cross-Contamination</a:t>
            </a:r>
          </a:p>
        </p:txBody>
      </p:sp>
      <p:pic>
        <p:nvPicPr>
          <p:cNvPr id="2" name="Picture 1" descr="6e_c04_03_cuttingproduce_FNL.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7864" y="1243013"/>
            <a:ext cx="2097024" cy="1246632"/>
          </a:xfrm>
          <a:prstGeom prst="rect">
            <a:avLst/>
          </a:prstGeom>
        </p:spPr>
      </p:pic>
    </p:spTree>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2_SS5e_08_16hr">
  <a:themeElements>
    <a:clrScheme name="2_SS5e_08_16h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SS5e_08_16hr">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lnDef>
  </a:objectDefaults>
  <a:extraClrSchemeLst>
    <a:extraClrScheme>
      <a:clrScheme name="2_SS5e_08_16h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S5e_08_16h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S5e_08_16h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S5e_08_16h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S5e_08_16h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S5e_08_16h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S5e_08_16h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S5e_08_16h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S5e_08_16h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S5e_08_16h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S5e_08_16h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S5e_08_16h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SS5e_08_16hr">
  <a:themeElements>
    <a:clrScheme name="manager colors">
      <a:dk1>
        <a:srgbClr val="000000"/>
      </a:dk1>
      <a:lt1>
        <a:srgbClr val="FFFFFF"/>
      </a:lt1>
      <a:dk2>
        <a:srgbClr val="000000"/>
      </a:dk2>
      <a:lt2>
        <a:srgbClr val="808080"/>
      </a:lt2>
      <a:accent1>
        <a:srgbClr val="005CAB"/>
      </a:accent1>
      <a:accent2>
        <a:srgbClr val="B5121B"/>
      </a:accent2>
      <a:accent3>
        <a:srgbClr val="00AEEF"/>
      </a:accent3>
      <a:accent4>
        <a:srgbClr val="00B9F2"/>
      </a:accent4>
      <a:accent5>
        <a:srgbClr val="DAEDEF"/>
      </a:accent5>
      <a:accent6>
        <a:srgbClr val="2D2D8A"/>
      </a:accent6>
      <a:hlink>
        <a:srgbClr val="009999"/>
      </a:hlink>
      <a:folHlink>
        <a:srgbClr val="99CC00"/>
      </a:folHlink>
    </a:clrScheme>
    <a:fontScheme name="2_SS5e_08_16hr">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lnDef>
  </a:objectDefaults>
  <a:extraClrSchemeLst>
    <a:extraClrScheme>
      <a:clrScheme name="2_SS5e_08_16h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S5e_08_16h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S5e_08_16h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S5e_08_16h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S5e_08_16h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S5e_08_16h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S5e_08_16h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S5e_08_16h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S5e_08_16h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S5e_08_16h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S5e_08_16h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S5e_08_16h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17257</TotalTime>
  <Words>27371</Words>
  <Application>Microsoft Macintosh PowerPoint</Application>
  <PresentationFormat>On-screen Show (4:3)</PresentationFormat>
  <Paragraphs>3171</Paragraphs>
  <Slides>278</Slides>
  <Notes>277</Notes>
  <HiddenSlides>0</HiddenSlides>
  <MMClips>0</MMClips>
  <ScaleCrop>false</ScaleCrop>
  <HeadingPairs>
    <vt:vector size="4" baseType="variant">
      <vt:variant>
        <vt:lpstr>Theme</vt:lpstr>
      </vt:variant>
      <vt:variant>
        <vt:i4>2</vt:i4>
      </vt:variant>
      <vt:variant>
        <vt:lpstr>Slide Titles</vt:lpstr>
      </vt:variant>
      <vt:variant>
        <vt:i4>278</vt:i4>
      </vt:variant>
    </vt:vector>
  </HeadingPairs>
  <TitlesOfParts>
    <vt:vector size="280" baseType="lpstr">
      <vt:lpstr>2_SS5e_08_16hr</vt:lpstr>
      <vt:lpstr>3_SS5e_08_16hr</vt:lpstr>
      <vt:lpstr>PowerPoint Presentation</vt:lpstr>
      <vt:lpstr>Providing Safe Food</vt:lpstr>
      <vt:lpstr>Challenges to Food Safety</vt:lpstr>
      <vt:lpstr>Challenges to Food Safety</vt:lpstr>
      <vt:lpstr>Costs of Foodborne Illness</vt:lpstr>
      <vt:lpstr>Costs of Foodborne Illness</vt:lpstr>
      <vt:lpstr>How Foodborne Illnesses Occur</vt:lpstr>
      <vt:lpstr>Contaminants</vt:lpstr>
      <vt:lpstr>Contaminants</vt:lpstr>
      <vt:lpstr>Contaminants</vt:lpstr>
      <vt:lpstr>How Food Becomes Unsafe</vt:lpstr>
      <vt:lpstr>How Food Becomes Unsafe </vt:lpstr>
      <vt:lpstr>How Food Becomes Unsafe </vt:lpstr>
      <vt:lpstr>How Food Becomes Unsafe </vt:lpstr>
      <vt:lpstr>How Food Becomes Unsafe </vt:lpstr>
      <vt:lpstr>How Food Becomes Unsafe </vt:lpstr>
      <vt:lpstr>How Food Becomes Unsafe </vt:lpstr>
      <vt:lpstr>How Food Becomes Unsafe </vt:lpstr>
      <vt:lpstr>Food Most Likely to Become Unsafe</vt:lpstr>
      <vt:lpstr>Food Most Likely to Become Unsafe</vt:lpstr>
      <vt:lpstr>Ready-to-Eat Food</vt:lpstr>
      <vt:lpstr>Populations at High Risk for Foodborne Illnesses</vt:lpstr>
      <vt:lpstr>Keeping Food Safe</vt:lpstr>
      <vt:lpstr>Keeping Food Safe</vt:lpstr>
      <vt:lpstr>Keeping Food Safe</vt:lpstr>
      <vt:lpstr>PowerPoint Presentation</vt:lpstr>
      <vt:lpstr>You Can Prevent Contamination</vt:lpstr>
      <vt:lpstr>How Contamination Happens</vt:lpstr>
      <vt:lpstr>How Contamination Happens</vt:lpstr>
      <vt:lpstr>Biological Contamination</vt:lpstr>
      <vt:lpstr>Biological Contamination</vt:lpstr>
      <vt:lpstr>Biological Contamination</vt:lpstr>
      <vt:lpstr>Bacteria: Basic Characteristics</vt:lpstr>
      <vt:lpstr>What Bacteria Need to Grow</vt:lpstr>
      <vt:lpstr>What Bacteria Need to Grow</vt:lpstr>
      <vt:lpstr>What Bacteria Need to Grow</vt:lpstr>
      <vt:lpstr>What Bacteria Need to Grow</vt:lpstr>
      <vt:lpstr>What Bacteria Need to Grow</vt:lpstr>
      <vt:lpstr>What Bacteria Need to Grow</vt:lpstr>
      <vt:lpstr>What Bacteria Need to Grow</vt:lpstr>
      <vt:lpstr>Control FAT TOM</vt:lpstr>
      <vt:lpstr>Major Bacteria That Cause Foodborne Illness</vt:lpstr>
      <vt:lpstr>Major Bacteria That Cause Foodborne Illness </vt:lpstr>
      <vt:lpstr>Major Bacteria That Cause Foodborne Illness </vt:lpstr>
      <vt:lpstr>Major Bacteria That Cause Foodborne Illness </vt:lpstr>
      <vt:lpstr>Viruses: Basic Characteristics</vt:lpstr>
      <vt:lpstr>Viruses: Basic Characteristics</vt:lpstr>
      <vt:lpstr>Major Viruses that Cause Foodborne Illnesses</vt:lpstr>
      <vt:lpstr>Major Viruses That Cause Foodborne Illness </vt:lpstr>
      <vt:lpstr>Major Viruses That Cause Foodborne Illness </vt:lpstr>
      <vt:lpstr>Parasites: Basic characteristics </vt:lpstr>
      <vt:lpstr>Parasites: Basic characteristics </vt:lpstr>
      <vt:lpstr>Fungi: Basic Characteristics</vt:lpstr>
      <vt:lpstr>Biological Toxins</vt:lpstr>
      <vt:lpstr>Biological Toxins</vt:lpstr>
      <vt:lpstr>Chemical Contaminants</vt:lpstr>
      <vt:lpstr>Chemical Contaminants</vt:lpstr>
      <vt:lpstr>Chemical Contaminants</vt:lpstr>
      <vt:lpstr>Chemical Contaminants</vt:lpstr>
      <vt:lpstr>Physical Contaminants</vt:lpstr>
      <vt:lpstr>Physical Contaminants</vt:lpstr>
      <vt:lpstr>Deliberate Contamination of Food</vt:lpstr>
      <vt:lpstr>Deliberate Contamination of Food</vt:lpstr>
      <vt:lpstr>Responding to a Foodborne-Illness Outbreak</vt:lpstr>
      <vt:lpstr>Responding to a Foodborne-Illness Outbreak</vt:lpstr>
      <vt:lpstr>Responding to a Foodborne-Illness Outbreak</vt:lpstr>
      <vt:lpstr>Responding to a Foodborne-Illness Outbreak</vt:lpstr>
      <vt:lpstr>Food Allergens</vt:lpstr>
      <vt:lpstr>Food Allergens</vt:lpstr>
      <vt:lpstr>Food Allergens</vt:lpstr>
      <vt:lpstr>Prevent Allergic Reactions</vt:lpstr>
      <vt:lpstr>Prevent Allergic Reactions</vt:lpstr>
      <vt:lpstr>Prevent Allergic Reactions</vt:lpstr>
      <vt:lpstr>Avoid Cross-Contact</vt:lpstr>
      <vt:lpstr>PowerPoint Presentation</vt:lpstr>
      <vt:lpstr>The Safe Food handler</vt:lpstr>
      <vt:lpstr>How Food Handlers Can Contaminate Food</vt:lpstr>
      <vt:lpstr>How Foodhandlers Can Contaminate Food</vt:lpstr>
      <vt:lpstr>Managing a Personal Hygiene Program</vt:lpstr>
      <vt:lpstr>Handwashing</vt:lpstr>
      <vt:lpstr>When to Wash Hands</vt:lpstr>
      <vt:lpstr>When to Wash Hands</vt:lpstr>
      <vt:lpstr>Hand Antiseptics</vt:lpstr>
      <vt:lpstr>Hand Care</vt:lpstr>
      <vt:lpstr>Infected Wounds or Cuts</vt:lpstr>
      <vt:lpstr>Single-Use Gloves</vt:lpstr>
      <vt:lpstr>Single-Use Gloves</vt:lpstr>
      <vt:lpstr>Single-Use Gloves</vt:lpstr>
      <vt:lpstr>Bare-Hand Contact with Ready-to-Eat Food</vt:lpstr>
      <vt:lpstr>Work Attire</vt:lpstr>
      <vt:lpstr>Eating, Drinking, Smoking, and Chewing Gum or Tobacco</vt:lpstr>
      <vt:lpstr>Handling Staff Illnesses</vt:lpstr>
      <vt:lpstr>Handling Staff Illnesses</vt:lpstr>
      <vt:lpstr>Handling Staff Illnesses</vt:lpstr>
      <vt:lpstr>Handling Staff Illnesses</vt:lpstr>
      <vt:lpstr>PowerPoint Presentation</vt:lpstr>
      <vt:lpstr>The Flow of Food</vt:lpstr>
      <vt:lpstr>The Flow of Food</vt:lpstr>
      <vt:lpstr>Preventing Cross-Contamination</vt:lpstr>
      <vt:lpstr>Preventing Cross-Contamination</vt:lpstr>
      <vt:lpstr>Preventing Time-Temperature Abuse</vt:lpstr>
      <vt:lpstr>Preventing Time-Temperature Abuse</vt:lpstr>
      <vt:lpstr>Monitoring Time and Temperature</vt:lpstr>
      <vt:lpstr>Monitoring Time and Temperature</vt:lpstr>
      <vt:lpstr>Monitoring Time and Temperature</vt:lpstr>
      <vt:lpstr>Monitoring Time and Temperature</vt:lpstr>
      <vt:lpstr>General Thermometer Guidelines</vt:lpstr>
      <vt:lpstr>General Thermometer Guidelines</vt:lpstr>
      <vt:lpstr>PowerPoint Presentation</vt:lpstr>
      <vt:lpstr>The Flow of Food: Purchasing, Receiving, and Storage</vt:lpstr>
      <vt:lpstr>General Purchasing and Receiving Principles</vt:lpstr>
      <vt:lpstr>General Purchasing and Receiving Principles</vt:lpstr>
      <vt:lpstr>Receiving and Inspecting</vt:lpstr>
      <vt:lpstr>Receiving and Inspecting</vt:lpstr>
      <vt:lpstr>Receiving and Inspecting</vt:lpstr>
      <vt:lpstr>PowerPoint Presentation</vt:lpstr>
      <vt:lpstr>Receiving and Inspecting</vt:lpstr>
      <vt:lpstr>Receiving and Inspecting</vt:lpstr>
      <vt:lpstr>Receiving and Inspecting</vt:lpstr>
      <vt:lpstr>Receiving and Inspecting</vt:lpstr>
      <vt:lpstr>Receiving and Inspecting</vt:lpstr>
      <vt:lpstr>Receiving and Inspecting</vt:lpstr>
      <vt:lpstr>Receiving and Inspecting</vt:lpstr>
      <vt:lpstr>Receiving and Inspecting</vt:lpstr>
      <vt:lpstr>Receiving and Inspecting</vt:lpstr>
      <vt:lpstr>Storage</vt:lpstr>
      <vt:lpstr>Storage</vt:lpstr>
      <vt:lpstr>Storage</vt:lpstr>
      <vt:lpstr>Storage</vt:lpstr>
      <vt:lpstr>Storage</vt:lpstr>
      <vt:lpstr>Storage</vt:lpstr>
      <vt:lpstr>Storage</vt:lpstr>
      <vt:lpstr>Storage</vt:lpstr>
      <vt:lpstr>Storage</vt:lpstr>
      <vt:lpstr>Storage</vt:lpstr>
      <vt:lpstr>Storage</vt:lpstr>
      <vt:lpstr>Storage</vt:lpstr>
      <vt:lpstr>Storage</vt:lpstr>
      <vt:lpstr>Storage</vt:lpstr>
      <vt:lpstr>Storage</vt:lpstr>
      <vt:lpstr>PowerPoint Presentation</vt:lpstr>
      <vt:lpstr>General Preparation Practices</vt:lpstr>
      <vt:lpstr>General Preparation Practices</vt:lpstr>
      <vt:lpstr>General Preparation Practices</vt:lpstr>
      <vt:lpstr>General Preparation Practices</vt:lpstr>
      <vt:lpstr>General Preparation Practices</vt:lpstr>
      <vt:lpstr>Thawing</vt:lpstr>
      <vt:lpstr>Prepping Specific Food</vt:lpstr>
      <vt:lpstr>Prepping Specific Food</vt:lpstr>
      <vt:lpstr>Prepping Specific Food</vt:lpstr>
      <vt:lpstr>Prepping Specific Food</vt:lpstr>
      <vt:lpstr>Prepping Specific Food</vt:lpstr>
      <vt:lpstr>Prepping Specific Food</vt:lpstr>
      <vt:lpstr>Prepping Specific Food</vt:lpstr>
      <vt:lpstr>Prepping Specific Food</vt:lpstr>
      <vt:lpstr>Preparation Practices That Have Special Requirements</vt:lpstr>
      <vt:lpstr>Preparation Practices</vt:lpstr>
      <vt:lpstr>Cooking Food</vt:lpstr>
      <vt:lpstr>Cooking Food</vt:lpstr>
      <vt:lpstr>Cooking Requirements for Specific Food</vt:lpstr>
      <vt:lpstr>Cooking Requirements for Specific Food</vt:lpstr>
      <vt:lpstr>Cooking Requirements for Specific Food</vt:lpstr>
      <vt:lpstr>Cooking Requirements for Specific Food</vt:lpstr>
      <vt:lpstr>Cooking Requirements for Specific Food</vt:lpstr>
      <vt:lpstr>Cooking TCS Food in a Microwave</vt:lpstr>
      <vt:lpstr>Cooking TCS Food in a Microwave</vt:lpstr>
      <vt:lpstr>Partial Cooking During Preparation</vt:lpstr>
      <vt:lpstr>Consumer Advisories</vt:lpstr>
      <vt:lpstr>Consumer Advisories</vt:lpstr>
      <vt:lpstr>Operations That Mainly Serve High-Risk Populations</vt:lpstr>
      <vt:lpstr>Cooling Food</vt:lpstr>
      <vt:lpstr>Cooling Food</vt:lpstr>
      <vt:lpstr>Methods for Cooling Food</vt:lpstr>
      <vt:lpstr>Methods for Cooling Food</vt:lpstr>
      <vt:lpstr>Storing Food for Further Cooling</vt:lpstr>
      <vt:lpstr>Reheating Food</vt:lpstr>
      <vt:lpstr>PowerPoint Presentation</vt:lpstr>
      <vt:lpstr>Service</vt:lpstr>
      <vt:lpstr>Guidelines for Holding Food</vt:lpstr>
      <vt:lpstr>Guidelines for Holding Food</vt:lpstr>
      <vt:lpstr>Guidelines for Holding Food</vt:lpstr>
      <vt:lpstr>Holding Food Without Temperature Control</vt:lpstr>
      <vt:lpstr>Holding Food Without Temperature Control</vt:lpstr>
      <vt:lpstr>Kitchen Staff Guidelines</vt:lpstr>
      <vt:lpstr>Kitchen Staff Guidelines for Serving Food</vt:lpstr>
      <vt:lpstr>Service Staff Guidelines for Serving Food</vt:lpstr>
      <vt:lpstr>Preset Tableware</vt:lpstr>
      <vt:lpstr>Re-serving Food</vt:lpstr>
      <vt:lpstr>Self-Service Areas</vt:lpstr>
      <vt:lpstr>Self-Service Areas</vt:lpstr>
      <vt:lpstr>Self-Service Areas</vt:lpstr>
      <vt:lpstr>Labeling Bulk Food in Self-Service Areas</vt:lpstr>
      <vt:lpstr>Labeling Bulk Food in Self-Service Areas</vt:lpstr>
      <vt:lpstr>Off-Site Service</vt:lpstr>
      <vt:lpstr>Off-Site Service</vt:lpstr>
      <vt:lpstr>Vending Machines</vt:lpstr>
      <vt:lpstr>PowerPoint Presentation</vt:lpstr>
      <vt:lpstr>Service</vt:lpstr>
      <vt:lpstr>Food Safety Management Systems</vt:lpstr>
      <vt:lpstr>Food Safety Programs</vt:lpstr>
      <vt:lpstr>Food Safety Programs</vt:lpstr>
      <vt:lpstr>Active Managerial Control</vt:lpstr>
      <vt:lpstr>Active Managerial Control</vt:lpstr>
      <vt:lpstr>Active Managerial Control</vt:lpstr>
      <vt:lpstr>HACCP</vt:lpstr>
      <vt:lpstr>HACCP</vt:lpstr>
      <vt:lpstr>The 7 HACCP Principles</vt:lpstr>
      <vt:lpstr>The 7 HACCP Principles</vt:lpstr>
      <vt:lpstr>The 7 HACCP Principles</vt:lpstr>
      <vt:lpstr>The 7 HACCP Principles</vt:lpstr>
      <vt:lpstr>The 7 HACCP Principles</vt:lpstr>
      <vt:lpstr>The 7 HACCP Principles</vt:lpstr>
      <vt:lpstr>The 7 HACCP Principles</vt:lpstr>
      <vt:lpstr>The 7 HACCP Principles</vt:lpstr>
      <vt:lpstr>HACCP</vt:lpstr>
      <vt:lpstr>HACCP</vt:lpstr>
      <vt:lpstr>PowerPoint Presentation</vt:lpstr>
      <vt:lpstr>Safe Facilities and Pest Management</vt:lpstr>
      <vt:lpstr>Interior Requirements for a Safe Operation</vt:lpstr>
      <vt:lpstr>Equipment Selection</vt:lpstr>
      <vt:lpstr>Installing and Maintaining Equipment</vt:lpstr>
      <vt:lpstr>Installing and Maintaining Equipment</vt:lpstr>
      <vt:lpstr>Installing and Maintaining Equipment</vt:lpstr>
      <vt:lpstr>Dishwashing Machines</vt:lpstr>
      <vt:lpstr>Dishwashing Machines</vt:lpstr>
      <vt:lpstr>Three-Compartment Sinks</vt:lpstr>
      <vt:lpstr>Handwashing Stations</vt:lpstr>
      <vt:lpstr>Handwashing Stations</vt:lpstr>
      <vt:lpstr>Water and Plumbing</vt:lpstr>
      <vt:lpstr>Water and Plumbing</vt:lpstr>
      <vt:lpstr>Water and Plumbing</vt:lpstr>
      <vt:lpstr>Water and Plumbing</vt:lpstr>
      <vt:lpstr>Lighting</vt:lpstr>
      <vt:lpstr>Ventilation</vt:lpstr>
      <vt:lpstr>Garbage</vt:lpstr>
      <vt:lpstr>Garbage</vt:lpstr>
      <vt:lpstr>Garbage</vt:lpstr>
      <vt:lpstr>Emergencies That Affect  the Facility</vt:lpstr>
      <vt:lpstr>Emergencies that Affect the Facility</vt:lpstr>
      <vt:lpstr>Pest Management</vt:lpstr>
      <vt:lpstr>Pest Prevention</vt:lpstr>
      <vt:lpstr>Pest Prevention</vt:lpstr>
      <vt:lpstr>Pest Prevention</vt:lpstr>
      <vt:lpstr>Pest Prevention</vt:lpstr>
      <vt:lpstr>Pest Control </vt:lpstr>
      <vt:lpstr>PowerPoint Presentation</vt:lpstr>
      <vt:lpstr>Cleaning and Sanitizing</vt:lpstr>
      <vt:lpstr>Cleaners</vt:lpstr>
      <vt:lpstr>Sanitizing</vt:lpstr>
      <vt:lpstr>Sanitizing</vt:lpstr>
      <vt:lpstr>Sanitizer Effectiveness</vt:lpstr>
      <vt:lpstr>Sanitizer Effectiveness</vt:lpstr>
      <vt:lpstr>Sanitizer Effectiveness</vt:lpstr>
      <vt:lpstr>Sanitizer Effectiveness</vt:lpstr>
      <vt:lpstr>Guidelines for the Effective Use of Sanitizers</vt:lpstr>
      <vt:lpstr>PowerPoint Presentation</vt:lpstr>
      <vt:lpstr>How and When to Clean and Sanitize</vt:lpstr>
      <vt:lpstr>How and When to Clean and Sanitize</vt:lpstr>
      <vt:lpstr>How and When to Clean and Sanitize</vt:lpstr>
      <vt:lpstr>How and When to Clean and Sanitize</vt:lpstr>
      <vt:lpstr>How and When to Clean and Sanitize</vt:lpstr>
      <vt:lpstr>Machine Dishwashing</vt:lpstr>
      <vt:lpstr>Dishwasher Operation</vt:lpstr>
      <vt:lpstr>Manual Dishwashing</vt:lpstr>
      <vt:lpstr>Three-Compartment Sinks</vt:lpstr>
      <vt:lpstr>Storing Tableware and Equipment</vt:lpstr>
      <vt:lpstr>Storing Tableware and Equipment</vt:lpstr>
      <vt:lpstr>Cleaning and Sanitizing in the Operation</vt:lpstr>
      <vt:lpstr>Cleaning and Sanitizing in the Operation</vt:lpstr>
      <vt:lpstr>Cleaning and Sanitizing in the Operation</vt:lpstr>
      <vt:lpstr>Cleaning and Sanitizing in the Operation</vt:lpstr>
      <vt:lpstr>Cleaning and Sanitizing in the Operation</vt:lpstr>
      <vt:lpstr>Cleaning and Sanitizing in the Operation</vt:lpstr>
      <vt:lpstr>Using Foodservice Chemicals</vt:lpstr>
      <vt:lpstr>Using Foodservice Chemicals</vt:lpstr>
      <vt:lpstr>Developing a Cleaning Program</vt:lpstr>
      <vt:lpstr>Developing a Cleaning Program</vt:lpstr>
      <vt:lpstr>Developing a Cleaning Program</vt:lpstr>
    </vt:vector>
  </TitlesOfParts>
  <Company>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Providing Safe Food</dc:title>
  <dc:creator>a</dc:creator>
  <cp:lastModifiedBy>Kristin Nilsson</cp:lastModifiedBy>
  <cp:revision>2297</cp:revision>
  <cp:lastPrinted>2012-03-16T18:45:25Z</cp:lastPrinted>
  <dcterms:created xsi:type="dcterms:W3CDTF">2006-02-24T04:29:02Z</dcterms:created>
  <dcterms:modified xsi:type="dcterms:W3CDTF">2012-03-20T20:48:54Z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3777461</vt:lpwstr>
  </property>
  <property fmtid="{D5CDD505-2E9C-101B-9397-08002B2CF9AE}" name="NXPowerLiteSettings" pid="3">
    <vt:lpwstr>F6000400038000</vt:lpwstr>
  </property>
  <property fmtid="{D5CDD505-2E9C-101B-9397-08002B2CF9AE}" name="NXPowerLiteVersion" pid="4">
    <vt:lpwstr>D5.0.6</vt:lpwstr>
  </property>
</Properties>
</file>