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sldIdLst>
    <p:sldId id="257" r:id="rId2"/>
    <p:sldId id="259" r:id="rId3"/>
    <p:sldId id="283" r:id="rId4"/>
    <p:sldId id="261" r:id="rId5"/>
    <p:sldId id="264" r:id="rId6"/>
    <p:sldId id="265" r:id="rId7"/>
    <p:sldId id="266" r:id="rId8"/>
    <p:sldId id="267" r:id="rId9"/>
    <p:sldId id="268" r:id="rId10"/>
    <p:sldId id="269" r:id="rId11"/>
    <p:sldId id="281" r:id="rId12"/>
    <p:sldId id="270" r:id="rId13"/>
    <p:sldId id="271" r:id="rId14"/>
    <p:sldId id="272" r:id="rId15"/>
    <p:sldId id="282" r:id="rId16"/>
    <p:sldId id="275" r:id="rId17"/>
    <p:sldId id="274" r:id="rId18"/>
    <p:sldId id="284" r:id="rId19"/>
    <p:sldId id="276" r:id="rId20"/>
    <p:sldId id="277" r:id="rId21"/>
    <p:sldId id="278" r:id="rId22"/>
    <p:sldId id="263" r:id="rId23"/>
  </p:sldIdLst>
  <p:sldSz cx="9144000" cy="6858000" type="screen4x3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drienne Weil" initials="AW" lastIdx="1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3784"/>
    <a:srgbClr val="1622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882" autoAdjust="0"/>
    <p:restoredTop sz="79886" autoAdjust="0"/>
  </p:normalViewPr>
  <p:slideViewPr>
    <p:cSldViewPr snapToGrid="0" snapToObjects="1">
      <p:cViewPr>
        <p:scale>
          <a:sx n="90" d="100"/>
          <a:sy n="90" d="100"/>
        </p:scale>
        <p:origin x="-1290" y="1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>
        <p:scale>
          <a:sx n="74" d="100"/>
          <a:sy n="74" d="100"/>
        </p:scale>
        <p:origin x="-2640" y="-36"/>
      </p:cViewPr>
      <p:guideLst>
        <p:guide orient="horz" pos="2932"/>
        <p:guide pos="221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07AE64BC-2F1D-443E-88A7-29943209A54E}" type="datetimeFigureOut">
              <a:rPr lang="en-US" smtClean="0"/>
              <a:pPr/>
              <a:t>12/3/2014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38304687-E9C1-4EA5-B20B-8CFAD4CD38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756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304687-E9C1-4EA5-B20B-8CFAD4CD3857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3885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PLEASE NOTE the new section under</a:t>
            </a:r>
            <a:r>
              <a:rPr lang="en-US" baseline="0" dirty="0" smtClean="0"/>
              <a:t> </a:t>
            </a:r>
            <a:r>
              <a:rPr lang="en-US" dirty="0" smtClean="0"/>
              <a:t>Educator Services:  “Manage COAs”</a:t>
            </a:r>
          </a:p>
          <a:p>
            <a:endParaRPr lang="en-US" dirty="0"/>
          </a:p>
          <a:p>
            <a:r>
              <a:rPr lang="en-US" dirty="0" smtClean="0"/>
              <a:t>Best Practice: “Help Documents” under “Manage Exam Session” are VERY helpful.</a:t>
            </a:r>
            <a:r>
              <a:rPr lang="en-US" baseline="0" dirty="0" smtClean="0"/>
              <a:t> Become familiar with them prior to exam day.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304687-E9C1-4EA5-B20B-8CFAD4CD3857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7090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Educators can search for any student at</a:t>
            </a:r>
            <a:r>
              <a:rPr lang="en-US" baseline="0" dirty="0" smtClean="0"/>
              <a:t> the school </a:t>
            </a:r>
            <a:r>
              <a:rPr lang="en-US" dirty="0" smtClean="0"/>
              <a:t>to see the status of a student’s COA application.</a:t>
            </a:r>
          </a:p>
          <a:p>
            <a:endParaRPr lang="en-US" dirty="0"/>
          </a:p>
          <a:p>
            <a:r>
              <a:rPr lang="en-US" dirty="0" smtClean="0"/>
              <a:t>Remember: COA applications are connected to the educator who administered the student’s most recent exam.  That means the record for a student</a:t>
            </a:r>
          </a:p>
          <a:p>
            <a:r>
              <a:rPr lang="en-US" dirty="0" smtClean="0"/>
              <a:t>who</a:t>
            </a:r>
            <a:r>
              <a:rPr lang="en-US" baseline="0" dirty="0" smtClean="0"/>
              <a:t> took Level One—and that exam—from Teacher John Doe and is now enrolled in Level 2 with Teacher Mary Jones will be attached to Teacher John Doe. Once this student</a:t>
            </a:r>
          </a:p>
          <a:p>
            <a:r>
              <a:rPr lang="en-US" baseline="0" dirty="0" smtClean="0"/>
              <a:t>takes the Level Two exam from Mary Jones, the student’s records will be attached to her.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304687-E9C1-4EA5-B20B-8CFAD4CD3857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4062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Note: in addition to documenting 400 hours of experience through the new online system students must still submit signed work experience checklist(s) to the teacher for approval </a:t>
            </a:r>
          </a:p>
          <a:p>
            <a:endParaRPr lang="en-US" dirty="0"/>
          </a:p>
          <a:p>
            <a:r>
              <a:rPr lang="en-US" dirty="0" smtClean="0"/>
              <a:t>Must have “sign off” on a total of  52</a:t>
            </a:r>
            <a:r>
              <a:rPr lang="en-US" baseline="0" dirty="0" smtClean="0"/>
              <a:t> of the </a:t>
            </a:r>
            <a:r>
              <a:rPr lang="en-US" dirty="0" smtClean="0"/>
              <a:t>75 Competencies.</a:t>
            </a:r>
            <a:r>
              <a:rPr lang="en-US" baseline="0" dirty="0" smtClean="0"/>
              <a:t> The Checklist has space for 3 supervisors to sign; but a student may submit multiple checklists, each signed by only one supervisor/mentor.</a:t>
            </a:r>
          </a:p>
          <a:p>
            <a:endParaRPr lang="en-US" baseline="0" dirty="0" smtClean="0"/>
          </a:p>
          <a:p>
            <a:r>
              <a:rPr lang="en-US" baseline="0" dirty="0" smtClean="0"/>
              <a:t>Remember: class “labs”  and practice for competition do not count for competencies or for work experience hours.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 None of this has changed.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304687-E9C1-4EA5-B20B-8CFAD4CD3857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5891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Teachers must examine and confirm work experience documentation (pay stubs, letters from supervisor, signed forms etc.)</a:t>
            </a:r>
          </a:p>
          <a:p>
            <a:endParaRPr lang="en-US" dirty="0"/>
          </a:p>
          <a:p>
            <a:r>
              <a:rPr lang="en-US" dirty="0" smtClean="0"/>
              <a:t>Teachers must also examine the signed</a:t>
            </a:r>
            <a:r>
              <a:rPr lang="en-US" baseline="0" dirty="0" smtClean="0"/>
              <a:t> Work Experience Checklist to confirm </a:t>
            </a:r>
            <a:r>
              <a:rPr lang="en-US" dirty="0" smtClean="0"/>
              <a:t>that 52/70 competencies have been reached.</a:t>
            </a:r>
          </a:p>
          <a:p>
            <a:endParaRPr lang="en-US" dirty="0"/>
          </a:p>
          <a:p>
            <a:r>
              <a:rPr lang="en-US" dirty="0" smtClean="0"/>
              <a:t>Teachers should send all of the documentation for each student within 5 days of online COA approval to the state coordinator.</a:t>
            </a:r>
          </a:p>
          <a:p>
            <a:endParaRPr lang="en-US" dirty="0"/>
          </a:p>
          <a:p>
            <a:r>
              <a:rPr lang="en-US" dirty="0" smtClean="0"/>
              <a:t>If documentation</a:t>
            </a:r>
            <a:r>
              <a:rPr lang="en-US" baseline="0" dirty="0" smtClean="0"/>
              <a:t> for hours is missing or the competencies achieved don’t total 52, the teacher should not approve the COA application and should</a:t>
            </a:r>
          </a:p>
          <a:p>
            <a:r>
              <a:rPr lang="en-US" baseline="0" dirty="0" smtClean="0"/>
              <a:t>contact the student to explain what is missing.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304687-E9C1-4EA5-B20B-8CFAD4CD3857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5322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</a:t>
            </a:r>
            <a:r>
              <a:rPr lang="en-US" baseline="0" dirty="0" smtClean="0"/>
              <a:t> State ProStart C</a:t>
            </a:r>
            <a:r>
              <a:rPr lang="en-US" dirty="0" smtClean="0"/>
              <a:t>oordinator will be notified whenever an educator has approved a COA application. A sample of the Coordinator email is shown here.</a:t>
            </a:r>
          </a:p>
          <a:p>
            <a:endParaRPr lang="en-US" dirty="0" smtClean="0"/>
          </a:p>
          <a:p>
            <a:r>
              <a:rPr lang="en-US" dirty="0" smtClean="0"/>
              <a:t>After reviewing and confirming the documentation, the state</a:t>
            </a:r>
            <a:r>
              <a:rPr lang="en-US" baseline="0" dirty="0" smtClean="0"/>
              <a:t> ProStart C</a:t>
            </a:r>
            <a:r>
              <a:rPr lang="en-US" dirty="0" smtClean="0"/>
              <a:t>oordinator may approve a student’s COA application </a:t>
            </a:r>
          </a:p>
          <a:p>
            <a:endParaRPr lang="en-US" dirty="0" smtClean="0"/>
          </a:p>
          <a:p>
            <a:r>
              <a:rPr lang="en-US" dirty="0" smtClean="0"/>
              <a:t>Once the Coordinator approves an application, the COA will be awarded and mailed directly to the student using the address that student has in</a:t>
            </a:r>
            <a:r>
              <a:rPr lang="en-US" baseline="0" dirty="0" smtClean="0"/>
              <a:t> his/her profile</a:t>
            </a:r>
          </a:p>
          <a:p>
            <a:endParaRPr lang="en-US" dirty="0" smtClean="0"/>
          </a:p>
          <a:p>
            <a:r>
              <a:rPr lang="en-US" dirty="0" smtClean="0"/>
              <a:t>Students will receive a reminder to check the address</a:t>
            </a:r>
            <a:r>
              <a:rPr lang="en-US" baseline="0" dirty="0" smtClean="0"/>
              <a:t> in their profile before the COA is mailed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304687-E9C1-4EA5-B20B-8CFAD4CD3857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7452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State Coordinators also have the ability</a:t>
            </a:r>
            <a:r>
              <a:rPr lang="en-US" baseline="0" dirty="0" smtClean="0"/>
              <a:t> to check on the status of COAs.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304687-E9C1-4EA5-B20B-8CFAD4CD3857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4015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 second email is sent to the student when a COA is ready to be shipped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304687-E9C1-4EA5-B20B-8CFAD4CD3857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468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new Certificate has a QR code, which can be scanned to</a:t>
            </a:r>
            <a:r>
              <a:rPr lang="en-US" baseline="0" dirty="0" smtClean="0"/>
              <a:t> verify authenticity. It also contains information on how to verify authenticity online.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Note that verification is available only for COAs issued under the new, online process which went into effect September 12, 2014.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304687-E9C1-4EA5-B20B-8CFAD4CD3857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82094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back of the new COA includes information for</a:t>
            </a:r>
            <a:r>
              <a:rPr lang="en-US" baseline="0" dirty="0" smtClean="0"/>
              <a:t> prospective employers and post-secondary institutions on what it means.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304687-E9C1-4EA5-B20B-8CFAD4CD3857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18009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If after examining the documentation for a student’s COA application, the state ProStart Coordinator rejects the application the educator will be notified.</a:t>
            </a:r>
          </a:p>
          <a:p>
            <a:endParaRPr lang="en-US" dirty="0"/>
          </a:p>
          <a:p>
            <a:r>
              <a:rPr lang="en-US" dirty="0" smtClean="0"/>
              <a:t>The</a:t>
            </a:r>
            <a:r>
              <a:rPr lang="en-US" baseline="0" dirty="0" smtClean="0"/>
              <a:t> e</a:t>
            </a:r>
            <a:r>
              <a:rPr lang="en-US" dirty="0" smtClean="0"/>
              <a:t>ducator should contact the coordinator to</a:t>
            </a:r>
            <a:r>
              <a:rPr lang="en-US" baseline="0" dirty="0" smtClean="0"/>
              <a:t> learn why the application was rejected and what needs to happen for the Coordinator to approve it.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304687-E9C1-4EA5-B20B-8CFAD4CD3857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5258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304687-E9C1-4EA5-B20B-8CFAD4CD3857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73802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State</a:t>
            </a:r>
            <a:r>
              <a:rPr lang="en-US" baseline="0" dirty="0" smtClean="0"/>
              <a:t> Restaurant Association </a:t>
            </a:r>
            <a:r>
              <a:rPr lang="en-US" dirty="0" smtClean="0"/>
              <a:t>office must maintain all student documents related to COA applications for a minimum of 5 years.</a:t>
            </a:r>
          </a:p>
          <a:p>
            <a:endParaRPr lang="en-US" dirty="0"/>
          </a:p>
          <a:p>
            <a:r>
              <a:rPr lang="en-US" dirty="0" smtClean="0"/>
              <a:t>NRAEF must conduct yearly audits of COA documentation. </a:t>
            </a:r>
          </a:p>
          <a:p>
            <a:endParaRPr lang="en-US" dirty="0"/>
          </a:p>
          <a:p>
            <a:r>
              <a:rPr lang="en-US" dirty="0" smtClean="0"/>
              <a:t>Programs that are found in flagrant/repeated violation of documentation requirements may have the authority to approve COAs revoked.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304687-E9C1-4EA5-B20B-8CFAD4CD3857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54423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Q&amp;A…</a:t>
            </a:r>
          </a:p>
          <a:p>
            <a:endParaRPr lang="en-US" dirty="0"/>
          </a:p>
          <a:p>
            <a:r>
              <a:rPr lang="en-US" dirty="0" smtClean="0"/>
              <a:t>Watch the NRAEF website for FAQs</a:t>
            </a:r>
          </a:p>
          <a:p>
            <a:endParaRPr lang="en-US" dirty="0" smtClean="0"/>
          </a:p>
          <a:p>
            <a:r>
              <a:rPr lang="en-US" dirty="0" smtClean="0"/>
              <a:t>Best Practice: become familiar</a:t>
            </a:r>
            <a:r>
              <a:rPr lang="en-US" baseline="0" dirty="0" smtClean="0"/>
              <a:t> with www.nraef.org</a:t>
            </a:r>
          </a:p>
          <a:p>
            <a:endParaRPr lang="en-US" baseline="0" dirty="0" smtClean="0"/>
          </a:p>
          <a:p>
            <a:r>
              <a:rPr lang="en-US" baseline="0" dirty="0" smtClean="0"/>
              <a:t>If teachers have a problem using the new process or have a question about it, the state ProStart Coordinator should be contacted. NRAEF will respond to questions only after the state Coordinator has been notified and has</a:t>
            </a:r>
          </a:p>
          <a:p>
            <a:r>
              <a:rPr lang="en-US" baseline="0" dirty="0" smtClean="0"/>
              <a:t>requested assistance from NRAEF.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304687-E9C1-4EA5-B20B-8CFAD4CD3857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4999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304687-E9C1-4EA5-B20B-8CFAD4CD3857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455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new online</a:t>
            </a:r>
            <a:r>
              <a:rPr lang="en-US" baseline="0" dirty="0" smtClean="0"/>
              <a:t> COA system replaces the former paper-and-pen system. COAs can no longer be processed manually.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304687-E9C1-4EA5-B20B-8CFAD4CD3857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9788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Students have more responsibility</a:t>
            </a:r>
            <a:r>
              <a:rPr lang="en-US" baseline="0" dirty="0" smtClean="0"/>
              <a:t> for meeting the COA requirements under the new online system.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304687-E9C1-4EA5-B20B-8CFAD4CD3857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0412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There will be a new tab called “About the COA” where teachers and students can find general information,</a:t>
            </a:r>
            <a:r>
              <a:rPr lang="en-US" baseline="0" dirty="0" smtClean="0"/>
              <a:t> </a:t>
            </a:r>
            <a:r>
              <a:rPr lang="en-US" dirty="0" smtClean="0"/>
              <a:t>copies of forms and FAQs</a:t>
            </a:r>
          </a:p>
          <a:p>
            <a:endParaRPr lang="en-US" dirty="0"/>
          </a:p>
          <a:p>
            <a:r>
              <a:rPr lang="en-US" dirty="0" smtClean="0"/>
              <a:t>Please Note: </a:t>
            </a:r>
            <a:r>
              <a:rPr lang="en-US" u="sng" dirty="0" smtClean="0"/>
              <a:t>The new system considers passing the first exam as the application for a COA.</a:t>
            </a:r>
            <a:r>
              <a:rPr lang="en-US" dirty="0" smtClean="0"/>
              <a:t> “Track COA Progress” will only show up once a student has passed his/her</a:t>
            </a:r>
            <a:r>
              <a:rPr lang="en-US" baseline="0" dirty="0" smtClean="0"/>
              <a:t> initial</a:t>
            </a:r>
            <a:r>
              <a:rPr lang="en-US" dirty="0" smtClean="0"/>
              <a:t> exam.  Remember: the FRMCA text</a:t>
            </a:r>
            <a:r>
              <a:rPr lang="en-US" baseline="0" dirty="0" smtClean="0"/>
              <a:t> books are not sequential. Students may take Level 2 before taking Level 1.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If nothing shows up when a student clicks “Track COA Progress” it is likely that : </a:t>
            </a:r>
          </a:p>
          <a:p>
            <a:endParaRPr lang="en-US" dirty="0"/>
          </a:p>
          <a:p>
            <a:pPr marL="228600" indent="-228600">
              <a:buAutoNum type="alphaLcPeriod"/>
            </a:pPr>
            <a:r>
              <a:rPr lang="en-US" dirty="0" smtClean="0"/>
              <a:t>The student has not registered</a:t>
            </a:r>
          </a:p>
          <a:p>
            <a:pPr marL="228600" indent="-228600">
              <a:buAutoNum type="alphaLcPeriod"/>
            </a:pPr>
            <a:r>
              <a:rPr lang="en-US" dirty="0" smtClean="0"/>
              <a:t>The student has not signed in </a:t>
            </a:r>
          </a:p>
          <a:p>
            <a:pPr marL="228600" indent="-228600">
              <a:buAutoNum type="alphaLcPeriod"/>
            </a:pPr>
            <a:r>
              <a:rPr lang="en-US" dirty="0" smtClean="0"/>
              <a:t>The</a:t>
            </a:r>
            <a:r>
              <a:rPr lang="en-US" baseline="0" dirty="0" smtClean="0"/>
              <a:t> </a:t>
            </a:r>
            <a:r>
              <a:rPr lang="en-US" dirty="0" smtClean="0"/>
              <a:t>student has</a:t>
            </a:r>
            <a:r>
              <a:rPr lang="en-US" baseline="0" dirty="0" smtClean="0"/>
              <a:t> </a:t>
            </a:r>
            <a:r>
              <a:rPr lang="en-US" dirty="0" smtClean="0"/>
              <a:t>not passed the initial exam</a:t>
            </a:r>
          </a:p>
          <a:p>
            <a:pPr marL="228600" indent="-228600">
              <a:buAutoNum type="alphaLcPeriod"/>
            </a:pPr>
            <a:r>
              <a:rPr lang="en-US" dirty="0" smtClean="0"/>
              <a:t>More than three years has passed since the student took the initial exam. Exam</a:t>
            </a:r>
            <a:r>
              <a:rPr lang="en-US" baseline="0" dirty="0" smtClean="0"/>
              <a:t> scores are valid for 3 years (that has not changed) so</a:t>
            </a:r>
            <a:endParaRPr lang="en-US" dirty="0" smtClean="0"/>
          </a:p>
          <a:p>
            <a:r>
              <a:rPr lang="en-US" baseline="0" dirty="0"/>
              <a:t> </a:t>
            </a:r>
            <a:r>
              <a:rPr lang="en-US" baseline="0" dirty="0" smtClean="0"/>
              <a:t>    a</a:t>
            </a:r>
            <a:r>
              <a:rPr lang="en-US" dirty="0" smtClean="0"/>
              <a:t> COA Application is valid for 3 years from the date of the initial examination</a:t>
            </a:r>
          </a:p>
          <a:p>
            <a:endParaRPr lang="en-US" dirty="0"/>
          </a:p>
          <a:p>
            <a:r>
              <a:rPr lang="en-US" dirty="0" smtClean="0"/>
              <a:t>FRMCA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304687-E9C1-4EA5-B20B-8CFAD4CD3857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0778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Students</a:t>
            </a:r>
            <a:r>
              <a:rPr lang="en-US" baseline="0" dirty="0" smtClean="0"/>
              <a:t> m</a:t>
            </a:r>
            <a:r>
              <a:rPr lang="en-US" dirty="0" smtClean="0"/>
              <a:t>ust </a:t>
            </a:r>
            <a:r>
              <a:rPr lang="en-US" dirty="0"/>
              <a:t>register on the </a:t>
            </a:r>
            <a:r>
              <a:rPr lang="en-US" dirty="0" smtClean="0"/>
              <a:t>website.</a:t>
            </a:r>
            <a:endParaRPr lang="en-US" dirty="0"/>
          </a:p>
          <a:p>
            <a:endParaRPr lang="en-US" dirty="0"/>
          </a:p>
          <a:p>
            <a:r>
              <a:rPr lang="en-US" dirty="0"/>
              <a:t>We recommend all students register in the first few weeks of </a:t>
            </a:r>
            <a:r>
              <a:rPr lang="en-US" dirty="0" smtClean="0"/>
              <a:t>class. It is not recommended that students begin the registration</a:t>
            </a:r>
            <a:r>
              <a:rPr lang="en-US" baseline="0" dirty="0" smtClean="0"/>
              <a:t> process on the day of their first exam!</a:t>
            </a:r>
          </a:p>
          <a:p>
            <a:endParaRPr lang="en-US" baseline="0" dirty="0" smtClean="0"/>
          </a:p>
          <a:p>
            <a:r>
              <a:rPr lang="en-US" baseline="0" dirty="0" smtClean="0"/>
              <a:t>Best Practice: Advise students to use their “legal name”—the one on their driver’s license or id—when creating a profile. The most frequent reason delay in processing a COA application </a:t>
            </a:r>
          </a:p>
          <a:p>
            <a:r>
              <a:rPr lang="en-US" baseline="0" dirty="0" smtClean="0"/>
              <a:t>occurs when students have used different names on exams. If the score for the Level 1 exam is recorded for James Smith and the score for the Level 2 exam is recorded for Jim Smith, </a:t>
            </a:r>
          </a:p>
          <a:p>
            <a:r>
              <a:rPr lang="en-US" baseline="0" dirty="0" smtClean="0"/>
              <a:t>the system treats the individual as two separate people with two un-linked records.</a:t>
            </a:r>
            <a:endParaRPr lang="en-US" dirty="0"/>
          </a:p>
          <a:p>
            <a:endParaRPr lang="en-US" dirty="0"/>
          </a:p>
          <a:p>
            <a:r>
              <a:rPr lang="en-US" dirty="0"/>
              <a:t>Best Practice: Have each student put </a:t>
            </a:r>
            <a:r>
              <a:rPr lang="en-US" dirty="0" smtClean="0"/>
              <a:t>his/her login </a:t>
            </a:r>
            <a:r>
              <a:rPr lang="en-US" dirty="0"/>
              <a:t>information on an index card and give it to the teacher </a:t>
            </a:r>
            <a:r>
              <a:rPr lang="en-US" dirty="0" smtClean="0"/>
              <a:t>so a reminder is available for those</a:t>
            </a:r>
            <a:r>
              <a:rPr lang="en-US" baseline="0" dirty="0" smtClean="0"/>
              <a:t> who might forget their login on testing day.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304687-E9C1-4EA5-B20B-8CFAD4CD3857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6721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A STUDENT WILL SEE: </a:t>
            </a:r>
          </a:p>
          <a:p>
            <a:endParaRPr lang="en-US" dirty="0" smtClean="0"/>
          </a:p>
          <a:p>
            <a:r>
              <a:rPr lang="en-US" dirty="0" smtClean="0"/>
              <a:t>This student has passed one exam and has entered all required work experience hours but has yet to complete the work experience checklist</a:t>
            </a:r>
            <a:r>
              <a:rPr lang="en-US" baseline="0" dirty="0" smtClean="0"/>
              <a:t> or pass the second exam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Student records are connected to the educator who administered their most recent exam</a:t>
            </a:r>
            <a:endParaRPr lang="en-US" dirty="0"/>
          </a:p>
          <a:p>
            <a:endParaRPr lang="en-US" dirty="0"/>
          </a:p>
          <a:p>
            <a:r>
              <a:rPr lang="en-US" dirty="0" smtClean="0"/>
              <a:t>Please Note: To change school or educator, students should contact their state ProStart Coordinator.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304687-E9C1-4EA5-B20B-8CFAD4CD3857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1051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When a student is entering required work experience hours:</a:t>
            </a:r>
          </a:p>
          <a:p>
            <a:endParaRPr lang="en-US" dirty="0"/>
          </a:p>
          <a:p>
            <a:pPr marL="228600" indent="-228600">
              <a:buAutoNum type="alphaLcPeriod"/>
            </a:pPr>
            <a:r>
              <a:rPr lang="en-US" dirty="0" smtClean="0"/>
              <a:t>There is no limit to the number of jobs a student may enter. Hypothetically, 400</a:t>
            </a:r>
            <a:r>
              <a:rPr lang="en-US" baseline="0" dirty="0" smtClean="0"/>
              <a:t> jobs of one hour each could be entered.</a:t>
            </a:r>
            <a:endParaRPr lang="en-US" dirty="0" smtClean="0"/>
          </a:p>
          <a:p>
            <a:pPr marL="228600" indent="-228600">
              <a:buAutoNum type="alphaLcPeriod"/>
            </a:pPr>
            <a:r>
              <a:rPr lang="en-US" dirty="0" smtClean="0"/>
              <a:t>“Jobs” may be paid,  unpaid/school enterprise or unpaid service/volunteer work.</a:t>
            </a:r>
          </a:p>
          <a:p>
            <a:pPr marL="228600" indent="-228600">
              <a:buAutoNum type="alphaLcPeriod"/>
            </a:pPr>
            <a:r>
              <a:rPr lang="en-US" dirty="0" smtClean="0"/>
              <a:t>THERE MUST BE a start and stop date for the work</a:t>
            </a:r>
            <a:r>
              <a:rPr lang="en-US" baseline="0" dirty="0" smtClean="0"/>
              <a:t> experience:</a:t>
            </a:r>
            <a:endParaRPr lang="en-US" dirty="0" smtClean="0"/>
          </a:p>
          <a:p>
            <a:pPr marL="685800" lvl="1" indent="-228600">
              <a:buAutoNum type="alphaLcPeriod"/>
            </a:pPr>
            <a:r>
              <a:rPr lang="en-US" dirty="0" smtClean="0"/>
              <a:t>This does not mean the</a:t>
            </a:r>
            <a:r>
              <a:rPr lang="en-US" baseline="0" dirty="0" smtClean="0"/>
              <a:t> student must </a:t>
            </a:r>
            <a:r>
              <a:rPr lang="en-US" dirty="0" smtClean="0"/>
              <a:t>stop working at the job, it just means he/she stops recording hours for ProStart.</a:t>
            </a:r>
          </a:p>
          <a:p>
            <a:pPr marL="228600" indent="-228600">
              <a:buAutoNum type="alphaLcPeriod"/>
            </a:pPr>
            <a:r>
              <a:rPr lang="en-US" dirty="0" smtClean="0"/>
              <a:t>A brief description of job responsibilities is required.</a:t>
            </a:r>
            <a:r>
              <a:rPr lang="en-US" baseline="0" dirty="0" smtClean="0"/>
              <a:t> For instance: “general back of the house,” “”</a:t>
            </a:r>
            <a:r>
              <a:rPr lang="en-US" baseline="0" dirty="0" err="1" smtClean="0"/>
              <a:t>Garde</a:t>
            </a:r>
            <a:r>
              <a:rPr lang="en-US" baseline="0" dirty="0" smtClean="0"/>
              <a:t> Manger,” “dishwasher,” “front of the house general duties,” “assisted chef at benefit dinner,” etc.</a:t>
            </a:r>
            <a:endParaRPr lang="en-US" dirty="0" smtClean="0"/>
          </a:p>
          <a:p>
            <a:pPr marL="228600" indent="-228600">
              <a:buAutoNum type="alphaLcPeriod"/>
            </a:pPr>
            <a:r>
              <a:rPr lang="en-US" dirty="0" smtClean="0"/>
              <a:t>A company name and address are required: for school enterprise, the “company” would be the school/program </a:t>
            </a:r>
            <a:r>
              <a:rPr lang="en-US" baseline="0" dirty="0" smtClean="0"/>
              <a:t> catering program or school restaurant etc. For service, the company would be the organization.</a:t>
            </a:r>
            <a:endParaRPr lang="en-US" dirty="0" smtClean="0"/>
          </a:p>
          <a:p>
            <a:pPr marL="228600" indent="-228600">
              <a:buAutoNum type="alphaLcPeriod"/>
            </a:pPr>
            <a:r>
              <a:rPr lang="en-US" dirty="0" smtClean="0"/>
              <a:t>Students MUST enter either an email address or phone number for the mentor</a:t>
            </a:r>
            <a:r>
              <a:rPr lang="en-US" baseline="0" dirty="0" smtClean="0"/>
              <a:t> or </a:t>
            </a:r>
            <a:r>
              <a:rPr lang="en-US" dirty="0" smtClean="0"/>
              <a:t>supervisor.</a:t>
            </a:r>
          </a:p>
          <a:p>
            <a:pPr marL="685800" lvl="1" indent="-228600">
              <a:buAutoNum type="alphaLcPeriod"/>
            </a:pPr>
            <a:endParaRPr lang="en-US" dirty="0"/>
          </a:p>
          <a:p>
            <a:pPr marL="457200" lvl="1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304687-E9C1-4EA5-B20B-8CFAD4CD3857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4322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EDUCATORS:</a:t>
            </a:r>
            <a:endParaRPr lang="en-US" dirty="0"/>
          </a:p>
          <a:p>
            <a:endParaRPr lang="en-US" dirty="0"/>
          </a:p>
          <a:p>
            <a:r>
              <a:rPr lang="en-US" dirty="0"/>
              <a:t>Educators must register to manage COA applications and access exams</a:t>
            </a:r>
          </a:p>
          <a:p>
            <a:endParaRPr lang="en-US" dirty="0"/>
          </a:p>
          <a:p>
            <a:r>
              <a:rPr lang="en-US" dirty="0" smtClean="0"/>
              <a:t>After the educator creates a profile, in order for access </a:t>
            </a:r>
            <a:r>
              <a:rPr lang="en-US" dirty="0"/>
              <a:t>as a ProStart </a:t>
            </a:r>
            <a:r>
              <a:rPr lang="en-US" dirty="0" smtClean="0"/>
              <a:t>Educator to be granted,</a:t>
            </a:r>
            <a:r>
              <a:rPr lang="en-US" baseline="0" dirty="0" smtClean="0"/>
              <a:t> </a:t>
            </a:r>
            <a:r>
              <a:rPr lang="en-US" dirty="0" smtClean="0"/>
              <a:t> </a:t>
            </a:r>
            <a:r>
              <a:rPr lang="en-US" dirty="0"/>
              <a:t>the state </a:t>
            </a:r>
            <a:r>
              <a:rPr lang="en-US" dirty="0" smtClean="0"/>
              <a:t>ProStart Coordinator </a:t>
            </a:r>
            <a:r>
              <a:rPr lang="en-US" dirty="0"/>
              <a:t>must </a:t>
            </a:r>
            <a:r>
              <a:rPr lang="en-US" dirty="0" smtClean="0"/>
              <a:t>approve</a:t>
            </a:r>
            <a:r>
              <a:rPr lang="en-US" baseline="0" dirty="0" smtClean="0"/>
              <a:t> the educator</a:t>
            </a:r>
            <a:r>
              <a:rPr lang="en-US" dirty="0" smtClean="0"/>
              <a:t> </a:t>
            </a:r>
            <a:r>
              <a:rPr lang="en-US" dirty="0"/>
              <a:t>registration. </a:t>
            </a:r>
            <a:r>
              <a:rPr lang="en-US" dirty="0" smtClean="0"/>
              <a:t>It can </a:t>
            </a:r>
            <a:r>
              <a:rPr lang="en-US" dirty="0"/>
              <a:t>take 2-3 days after creation of a profile for access to be granted.</a:t>
            </a:r>
          </a:p>
          <a:p>
            <a:r>
              <a:rPr lang="en-US" dirty="0" smtClean="0"/>
              <a:t>Best Practice: ProStart educators should create a profile early in the school year and should take some time to become familiar with the website—both the public spaces and those</a:t>
            </a:r>
            <a:r>
              <a:rPr lang="en-US" baseline="0" dirty="0" smtClean="0"/>
              <a:t> available only to ProStart educators.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304687-E9C1-4EA5-B20B-8CFAD4CD3857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4845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457200" y="606180"/>
            <a:ext cx="8229600" cy="33003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2" name="Picture 1" descr="ProStart-PPT-bottom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28516"/>
            <a:ext cx="9144000" cy="27294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B486F59-566E-E741-B186-47D0E77D98A8}" type="datetimeFigureOut">
              <a:rPr lang="en-US" smtClean="0"/>
              <a:pPr/>
              <a:t>12/3/2014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24E2B5C-C0CD-A54D-88A2-7BEF2867A8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B486F59-566E-E741-B186-47D0E77D98A8}" type="datetimeFigureOut">
              <a:rPr lang="en-US" smtClean="0"/>
              <a:pPr/>
              <a:t>12/3/2014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24E2B5C-C0CD-A54D-88A2-7BEF2867A8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B486F59-566E-E741-B186-47D0E77D98A8}" type="datetimeFigureOut">
              <a:rPr lang="en-US" smtClean="0"/>
              <a:pPr/>
              <a:t>12/3/2014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24E2B5C-C0CD-A54D-88A2-7BEF2867A8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B486F59-566E-E741-B186-47D0E77D98A8}" type="datetimeFigureOut">
              <a:rPr lang="en-US" smtClean="0"/>
              <a:pPr/>
              <a:t>12/3/2014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24E2B5C-C0CD-A54D-88A2-7BEF2867A8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B486F59-566E-E741-B186-47D0E77D98A8}" type="datetimeFigureOut">
              <a:rPr lang="en-US" smtClean="0"/>
              <a:pPr/>
              <a:t>12/3/2014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24E2B5C-C0CD-A54D-88A2-7BEF2867A8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B486F59-566E-E741-B186-47D0E77D98A8}" type="datetimeFigureOut">
              <a:rPr lang="en-US" smtClean="0"/>
              <a:pPr/>
              <a:t>12/3/2014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24E2B5C-C0CD-A54D-88A2-7BEF2867A8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B486F59-566E-E741-B186-47D0E77D98A8}" type="datetimeFigureOut">
              <a:rPr lang="en-US" smtClean="0"/>
              <a:pPr/>
              <a:t>12/3/2014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24E2B5C-C0CD-A54D-88A2-7BEF2867A8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B486F59-566E-E741-B186-47D0E77D98A8}" type="datetimeFigureOut">
              <a:rPr lang="en-US" smtClean="0"/>
              <a:pPr/>
              <a:t>12/3/2014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24E2B5C-C0CD-A54D-88A2-7BEF2867A8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B486F59-566E-E741-B186-47D0E77D98A8}" type="datetimeFigureOut">
              <a:rPr lang="en-US" smtClean="0"/>
              <a:pPr/>
              <a:t>12/3/2014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24E2B5C-C0CD-A54D-88A2-7BEF2867A8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B486F59-566E-E741-B186-47D0E77D98A8}" type="datetimeFigureOut">
              <a:rPr lang="en-US" smtClean="0"/>
              <a:pPr/>
              <a:t>12/3/2014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24E2B5C-C0CD-A54D-88A2-7BEF2867A8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6802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395850"/>
            <a:ext cx="8229600" cy="44621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pic>
        <p:nvPicPr>
          <p:cNvPr id="4" name="Picture 3" descr="ProStart-PPT-top.pn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068312" cy="975427"/>
          </a:xfrm>
          <a:prstGeom prst="rect">
            <a:avLst/>
          </a:prstGeom>
        </p:spPr>
      </p:pic>
      <p:pic>
        <p:nvPicPr>
          <p:cNvPr id="5" name="Picture 4" descr="ProStart.pn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4940" y="149002"/>
            <a:ext cx="1772961" cy="81083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3500" b="1" kern="1200">
          <a:solidFill>
            <a:srgbClr val="163784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0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raef-social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16"/>
          <a:stretch/>
        </p:blipFill>
        <p:spPr>
          <a:xfrm>
            <a:off x="372073" y="5248930"/>
            <a:ext cx="405396" cy="134373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93149" y="4862784"/>
            <a:ext cx="3150154" cy="386146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Arial"/>
                <a:cs typeface="Arial"/>
              </a:rPr>
              <a:t>@</a:t>
            </a:r>
            <a:r>
              <a:rPr lang="en-US" sz="1400" dirty="0" err="1" smtClean="0">
                <a:solidFill>
                  <a:schemeClr val="bg1"/>
                </a:solidFill>
                <a:latin typeface="Arial"/>
                <a:cs typeface="Arial"/>
              </a:rPr>
              <a:t>ProStart</a:t>
            </a:r>
            <a:endParaRPr lang="en-US" sz="1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93149" y="5309520"/>
            <a:ext cx="3302554" cy="386146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Arial"/>
                <a:cs typeface="Arial"/>
              </a:rPr>
              <a:t>/</a:t>
            </a:r>
            <a:r>
              <a:rPr lang="en-US" sz="1400" dirty="0" err="1" smtClean="0">
                <a:solidFill>
                  <a:schemeClr val="bg1"/>
                </a:solidFill>
                <a:latin typeface="Arial"/>
                <a:cs typeface="Arial"/>
              </a:rPr>
              <a:t>ProStartProgram</a:t>
            </a:r>
            <a:endParaRPr lang="en-US" sz="1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93149" y="6210359"/>
            <a:ext cx="3302554" cy="386146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Arial"/>
                <a:cs typeface="Arial"/>
              </a:rPr>
              <a:t>/</a:t>
            </a:r>
            <a:r>
              <a:rPr lang="en-US" sz="1400" dirty="0" err="1" smtClean="0">
                <a:solidFill>
                  <a:schemeClr val="bg1"/>
                </a:solidFill>
                <a:latin typeface="Arial"/>
                <a:cs typeface="Arial"/>
              </a:rPr>
              <a:t>GoProStart</a:t>
            </a:r>
            <a:endParaRPr lang="en-US" sz="1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61116" y="5942582"/>
            <a:ext cx="5625684" cy="386146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r"/>
            <a:r>
              <a:rPr lang="en-US" sz="3500" b="1" dirty="0" err="1" smtClean="0">
                <a:solidFill>
                  <a:schemeClr val="bg1"/>
                </a:solidFill>
                <a:latin typeface="Arial"/>
                <a:cs typeface="Arial"/>
              </a:rPr>
              <a:t>NRAEF.org</a:t>
            </a:r>
            <a:r>
              <a:rPr lang="en-US" sz="3500" b="1" dirty="0" smtClean="0">
                <a:solidFill>
                  <a:schemeClr val="bg1"/>
                </a:solidFill>
                <a:latin typeface="Arial"/>
                <a:cs typeface="Arial"/>
              </a:rPr>
              <a:t>/</a:t>
            </a:r>
            <a:r>
              <a:rPr lang="en-US" sz="3500" b="1" dirty="0" err="1" smtClean="0">
                <a:solidFill>
                  <a:schemeClr val="bg1"/>
                </a:solidFill>
                <a:latin typeface="Arial"/>
                <a:cs typeface="Arial"/>
              </a:rPr>
              <a:t>ProStart</a:t>
            </a:r>
            <a:endParaRPr lang="en-US" sz="35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93149" y="5750139"/>
            <a:ext cx="3302554" cy="386146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Arial"/>
                <a:cs typeface="Arial"/>
              </a:rPr>
              <a:t>/</a:t>
            </a:r>
            <a:r>
              <a:rPr lang="en-US" sz="1400" dirty="0" err="1" smtClean="0">
                <a:solidFill>
                  <a:schemeClr val="bg1"/>
                </a:solidFill>
                <a:latin typeface="Arial"/>
                <a:cs typeface="Arial"/>
              </a:rPr>
              <a:t>ProStartProgram</a:t>
            </a:r>
            <a:endParaRPr lang="en-US" sz="1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13" name="Picture 12" descr="social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787"/>
          <a:stretch/>
        </p:blipFill>
        <p:spPr>
          <a:xfrm>
            <a:off x="391123" y="4865319"/>
            <a:ext cx="373593" cy="392481"/>
          </a:xfrm>
          <a:prstGeom prst="rect">
            <a:avLst/>
          </a:prstGeom>
        </p:spPr>
      </p:pic>
      <p:pic>
        <p:nvPicPr>
          <p:cNvPr id="3" name="Picture 2" descr="ProStart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77" y="520151"/>
            <a:ext cx="7882128" cy="3604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" y="1177925"/>
            <a:ext cx="8743950" cy="55022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3721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38" y="1536700"/>
            <a:ext cx="8823325" cy="3784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816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70305"/>
            <a:ext cx="8229600" cy="1143000"/>
          </a:xfrm>
        </p:spPr>
        <p:txBody>
          <a:bodyPr/>
          <a:lstStyle/>
          <a:p>
            <a:r>
              <a:rPr lang="en-US" dirty="0" smtClean="0"/>
              <a:t>Workplace Checklist</a:t>
            </a:r>
            <a:endParaRPr lang="en-US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2299" y="1732543"/>
            <a:ext cx="4019402" cy="49872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8486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8630" y="2235200"/>
            <a:ext cx="3978011" cy="3978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4556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856" y="1201148"/>
            <a:ext cx="8656226" cy="5656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1234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27138"/>
            <a:ext cx="9194775" cy="5249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>
          <a:xfrm>
            <a:off x="4292601" y="1651000"/>
            <a:ext cx="685800" cy="423334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4134146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834" y="1214677"/>
            <a:ext cx="8229514" cy="5132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5754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70400" y="3699933"/>
            <a:ext cx="880533" cy="279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NEED NEW FRONT AND BACK</a:t>
            </a:r>
            <a:endParaRPr lang="en-US" dirty="0"/>
          </a:p>
        </p:txBody>
      </p:sp>
      <p:pic>
        <p:nvPicPr>
          <p:cNvPr id="1026" name="Picture 2" descr="C:\Users\ppflieger\Desktop\COA Fron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525" y="1125007"/>
            <a:ext cx="7346951" cy="5708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9882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ppflieger\Desktop\COA Back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75" y="1068029"/>
            <a:ext cx="7334250" cy="568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3723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13250"/>
            <a:ext cx="8229600" cy="4462150"/>
          </a:xfrm>
        </p:spPr>
        <p:txBody>
          <a:bodyPr/>
          <a:lstStyle/>
          <a:p>
            <a:pPr marL="0" indent="0" algn="ctr">
              <a:buNone/>
            </a:pPr>
            <a:r>
              <a:rPr lang="en-US" sz="9600" b="1" dirty="0" smtClean="0">
                <a:solidFill>
                  <a:srgbClr val="FF0000"/>
                </a:solidFill>
              </a:rPr>
              <a:t>REJECTED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6613" y="3978805"/>
            <a:ext cx="2390775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6944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98851"/>
            <a:ext cx="8229600" cy="4470307"/>
          </a:xfrm>
        </p:spPr>
        <p:txBody>
          <a:bodyPr/>
          <a:lstStyle/>
          <a:p>
            <a:r>
              <a:rPr lang="en-US" sz="6500" dirty="0" smtClean="0"/>
              <a:t>The New COA Process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smtClean="0"/>
              <a:t>Effective </a:t>
            </a:r>
            <a:r>
              <a:rPr lang="en-US" sz="2000" smtClean="0"/>
              <a:t>Fall </a:t>
            </a:r>
            <a:r>
              <a:rPr lang="en-US" sz="2000" dirty="0" smtClean="0"/>
              <a:t>2014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sz="2000" b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0468" y="1142999"/>
            <a:ext cx="5881169" cy="5875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5958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If?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5763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raef-social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16"/>
          <a:stretch/>
        </p:blipFill>
        <p:spPr>
          <a:xfrm>
            <a:off x="372073" y="5248930"/>
            <a:ext cx="405396" cy="134373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93149" y="4862784"/>
            <a:ext cx="3150154" cy="386146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Arial"/>
                <a:cs typeface="Arial"/>
              </a:rPr>
              <a:t>@</a:t>
            </a:r>
            <a:r>
              <a:rPr lang="en-US" sz="1400" dirty="0" err="1" smtClean="0">
                <a:solidFill>
                  <a:schemeClr val="bg1"/>
                </a:solidFill>
                <a:latin typeface="Arial"/>
                <a:cs typeface="Arial"/>
              </a:rPr>
              <a:t>ProStart</a:t>
            </a:r>
            <a:endParaRPr lang="en-US" sz="1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93149" y="5309520"/>
            <a:ext cx="3302554" cy="386146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Arial"/>
                <a:cs typeface="Arial"/>
              </a:rPr>
              <a:t>/</a:t>
            </a:r>
            <a:r>
              <a:rPr lang="en-US" sz="1400" dirty="0" err="1" smtClean="0">
                <a:solidFill>
                  <a:schemeClr val="bg1"/>
                </a:solidFill>
                <a:latin typeface="Arial"/>
                <a:cs typeface="Arial"/>
              </a:rPr>
              <a:t>ProStartProgram</a:t>
            </a:r>
            <a:endParaRPr lang="en-US" sz="1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93149" y="6210359"/>
            <a:ext cx="3302554" cy="386146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Arial"/>
                <a:cs typeface="Arial"/>
              </a:rPr>
              <a:t>/</a:t>
            </a:r>
            <a:r>
              <a:rPr lang="en-US" sz="1400" dirty="0" err="1" smtClean="0">
                <a:solidFill>
                  <a:schemeClr val="bg1"/>
                </a:solidFill>
                <a:latin typeface="Arial"/>
                <a:cs typeface="Arial"/>
              </a:rPr>
              <a:t>GoProStart</a:t>
            </a:r>
            <a:endParaRPr lang="en-US" sz="1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61116" y="5942582"/>
            <a:ext cx="5625684" cy="386146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r"/>
            <a:r>
              <a:rPr lang="en-US" sz="3500" b="1" dirty="0" err="1" smtClean="0">
                <a:solidFill>
                  <a:schemeClr val="bg1"/>
                </a:solidFill>
                <a:latin typeface="Arial"/>
                <a:cs typeface="Arial"/>
              </a:rPr>
              <a:t>NRAEF.org</a:t>
            </a:r>
            <a:r>
              <a:rPr lang="en-US" sz="3500" b="1" dirty="0" smtClean="0">
                <a:solidFill>
                  <a:schemeClr val="bg1"/>
                </a:solidFill>
                <a:latin typeface="Arial"/>
                <a:cs typeface="Arial"/>
              </a:rPr>
              <a:t>/</a:t>
            </a:r>
            <a:r>
              <a:rPr lang="en-US" sz="3500" b="1" dirty="0" err="1" smtClean="0">
                <a:solidFill>
                  <a:schemeClr val="bg1"/>
                </a:solidFill>
                <a:latin typeface="Arial"/>
                <a:cs typeface="Arial"/>
              </a:rPr>
              <a:t>ProStart</a:t>
            </a:r>
            <a:endParaRPr lang="en-US" sz="35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93149" y="5750139"/>
            <a:ext cx="3302554" cy="386146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Arial"/>
                <a:cs typeface="Arial"/>
              </a:rPr>
              <a:t>/</a:t>
            </a:r>
            <a:r>
              <a:rPr lang="en-US" sz="1400" dirty="0" err="1" smtClean="0">
                <a:solidFill>
                  <a:schemeClr val="bg1"/>
                </a:solidFill>
                <a:latin typeface="Arial"/>
                <a:cs typeface="Arial"/>
              </a:rPr>
              <a:t>ProStartProgram</a:t>
            </a:r>
            <a:endParaRPr lang="en-US" sz="1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13" name="Picture 12" descr="social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787"/>
          <a:stretch/>
        </p:blipFill>
        <p:spPr>
          <a:xfrm>
            <a:off x="391123" y="4865319"/>
            <a:ext cx="373593" cy="392481"/>
          </a:xfrm>
          <a:prstGeom prst="rect">
            <a:avLst/>
          </a:prstGeom>
        </p:spPr>
      </p:pic>
      <p:pic>
        <p:nvPicPr>
          <p:cNvPr id="3" name="Picture 2" descr="ProStart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77" y="520151"/>
            <a:ext cx="7882128" cy="3604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079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New Process: What Changed?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/>
          <a:lstStyle/>
          <a:p>
            <a:r>
              <a:rPr lang="en-US" sz="2800" dirty="0" smtClean="0"/>
              <a:t>Changes:</a:t>
            </a:r>
          </a:p>
          <a:p>
            <a:pPr lvl="1"/>
            <a:r>
              <a:rPr lang="en-US" dirty="0" smtClean="0"/>
              <a:t>Increased Capacity</a:t>
            </a:r>
          </a:p>
          <a:p>
            <a:pPr lvl="1"/>
            <a:r>
              <a:rPr lang="en-US" dirty="0" smtClean="0"/>
              <a:t>Better, </a:t>
            </a:r>
            <a:r>
              <a:rPr lang="en-US" dirty="0"/>
              <a:t>t</a:t>
            </a:r>
            <a:r>
              <a:rPr lang="en-US" dirty="0" smtClean="0"/>
              <a:t>rackable Data</a:t>
            </a:r>
          </a:p>
          <a:p>
            <a:pPr lvl="1"/>
            <a:r>
              <a:rPr lang="en-US" dirty="0" smtClean="0"/>
              <a:t>Streamlined process</a:t>
            </a:r>
          </a:p>
          <a:p>
            <a:pPr marL="0" indent="0">
              <a:buNone/>
            </a:pPr>
            <a:r>
              <a:rPr lang="en-US" dirty="0" smtClean="0"/>
              <a:t>    </a:t>
            </a:r>
          </a:p>
          <a:p>
            <a:pPr marL="0" indent="0">
              <a:buNone/>
            </a:pPr>
            <a:endParaRPr lang="en-US" dirty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r>
              <a:rPr lang="en-US" sz="2800" dirty="0" smtClean="0"/>
              <a:t>What Doesn’t Change:</a:t>
            </a:r>
          </a:p>
          <a:p>
            <a:pPr lvl="1"/>
            <a:r>
              <a:rPr lang="en-US" dirty="0" smtClean="0"/>
              <a:t>Requirements</a:t>
            </a:r>
          </a:p>
          <a:p>
            <a:pPr lvl="2"/>
            <a:r>
              <a:rPr lang="en-US" sz="2000" dirty="0" smtClean="0"/>
              <a:t>Pass both exams</a:t>
            </a:r>
          </a:p>
          <a:p>
            <a:pPr lvl="2"/>
            <a:r>
              <a:rPr lang="en-US" sz="2000" dirty="0" smtClean="0"/>
              <a:t>Document 400 hours</a:t>
            </a:r>
          </a:p>
          <a:p>
            <a:pPr lvl="2"/>
            <a:r>
              <a:rPr lang="en-US" sz="2000" dirty="0" smtClean="0"/>
              <a:t>Complete Work Experience Checklist</a:t>
            </a:r>
          </a:p>
          <a:p>
            <a:pPr lvl="1"/>
            <a:r>
              <a:rPr lang="en-US" dirty="0" smtClean="0"/>
              <a:t>Exams</a:t>
            </a:r>
          </a:p>
          <a:p>
            <a:pPr lvl="2"/>
            <a:r>
              <a:rPr lang="en-US" sz="2000" dirty="0" smtClean="0"/>
              <a:t>Paper and Online Acceptable</a:t>
            </a:r>
          </a:p>
          <a:p>
            <a:pPr lvl="1"/>
            <a:r>
              <a:rPr lang="en-US" dirty="0" smtClean="0"/>
              <a:t>Timeline</a:t>
            </a:r>
          </a:p>
          <a:p>
            <a:pPr lvl="2"/>
            <a:r>
              <a:rPr lang="en-US" sz="2000" dirty="0" smtClean="0"/>
              <a:t>Scores are valid for 3 years</a:t>
            </a:r>
          </a:p>
          <a:p>
            <a:pPr lvl="8"/>
            <a:endParaRPr lang="en-US" sz="1800" dirty="0" smtClean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64105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74" y="1295400"/>
            <a:ext cx="8962853" cy="50416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1969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34" y="1409879"/>
            <a:ext cx="8986132" cy="50547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5537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9144000" cy="5143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Oval 2"/>
          <p:cNvSpPr/>
          <p:nvPr/>
        </p:nvSpPr>
        <p:spPr>
          <a:xfrm>
            <a:off x="5303520" y="3383280"/>
            <a:ext cx="429065" cy="260252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831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flipV="1">
            <a:off x="3826925" y="3699934"/>
            <a:ext cx="822960" cy="0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2658531" y="2976032"/>
            <a:ext cx="2454496" cy="13123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52" y="1219199"/>
            <a:ext cx="5424875" cy="55033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7266" y="1219199"/>
            <a:ext cx="3409422" cy="28154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1568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51066"/>
            <a:ext cx="8229600" cy="718241"/>
          </a:xfrm>
        </p:spPr>
        <p:txBody>
          <a:bodyPr/>
          <a:lstStyle/>
          <a:p>
            <a:r>
              <a:rPr lang="en-US" dirty="0" smtClean="0"/>
              <a:t>Work Experience Hours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1033" y="1724367"/>
            <a:ext cx="4349750" cy="44513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29" y="2573821"/>
            <a:ext cx="4186235" cy="23270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8532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11" y="1320800"/>
            <a:ext cx="8988979" cy="5131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7436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3784</TotalTime>
  <Words>1468</Words>
  <Application>Microsoft Office PowerPoint</Application>
  <PresentationFormat>On-screen Show (4:3)</PresentationFormat>
  <Paragraphs>161</Paragraphs>
  <Slides>22</Slides>
  <Notes>22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The New COA Process Effective Fall 2014 </vt:lpstr>
      <vt:lpstr>The New Process: What Changed?</vt:lpstr>
      <vt:lpstr>PowerPoint Presentation</vt:lpstr>
      <vt:lpstr>PowerPoint Presentation</vt:lpstr>
      <vt:lpstr>PowerPoint Presentation</vt:lpstr>
      <vt:lpstr>PowerPoint Presentation</vt:lpstr>
      <vt:lpstr>Work Experience Hours</vt:lpstr>
      <vt:lpstr>PowerPoint Presentation</vt:lpstr>
      <vt:lpstr>PowerPoint Presentation</vt:lpstr>
      <vt:lpstr>PowerPoint Presentation</vt:lpstr>
      <vt:lpstr>Workplace Checklist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If?</vt:lpstr>
      <vt:lpstr>PowerPoint Presentation</vt:lpstr>
    </vt:vector>
  </TitlesOfParts>
  <Company>National Restaurant Association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Tim Smith</dc:creator>
  <cp:lastModifiedBy>Amy Parker</cp:lastModifiedBy>
  <cp:revision>78</cp:revision>
  <cp:lastPrinted>2014-11-19T19:09:52Z</cp:lastPrinted>
  <dcterms:created xsi:type="dcterms:W3CDTF">2012-06-04T15:46:51Z</dcterms:created>
  <dcterms:modified xsi:type="dcterms:W3CDTF">2014-12-03T16:24:54Z</dcterms:modified>
</cp:coreProperties>
</file>