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5" r:id="rId4"/>
  </p:sldMasterIdLst>
  <p:notesMasterIdLst>
    <p:notesMasterId r:id="rId10"/>
  </p:notesMasterIdLst>
  <p:handoutMasterIdLst>
    <p:handoutMasterId r:id="rId11"/>
  </p:handoutMasterIdLst>
  <p:sldIdLst>
    <p:sldId id="419" r:id="rId5"/>
    <p:sldId id="272" r:id="rId6"/>
    <p:sldId id="381" r:id="rId7"/>
    <p:sldId id="378" r:id="rId8"/>
    <p:sldId id="420" r:id="rId9"/>
  </p:sldIdLst>
  <p:sldSz cx="9144000" cy="6858000" type="screen4x3"/>
  <p:notesSz cx="7023100" cy="9309100"/>
  <p:custDataLst>
    <p:tags r:id="rId12"/>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drienne Weil" initials="AW" lastIdx="1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62259"/>
    <a:srgbClr val="1637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6476" autoAdjust="0"/>
  </p:normalViewPr>
  <p:slideViewPr>
    <p:cSldViewPr snapToGrid="0" snapToObjects="1">
      <p:cViewPr varScale="1">
        <p:scale>
          <a:sx n="90" d="100"/>
          <a:sy n="90" d="100"/>
        </p:scale>
        <p:origin x="894" y="78"/>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9E706B85-85A6-4CE4-9D23-10A665A423DB}" type="datetimeFigureOut">
              <a:rPr lang="en-US" smtClean="0"/>
              <a:t>5/7/2020</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B9FFFD1A-25A9-46E8-A5EA-3FE893664C4F}" type="slidenum">
              <a:rPr lang="en-US" smtClean="0"/>
              <a:t>‹#›</a:t>
            </a:fld>
            <a:endParaRPr lang="en-US"/>
          </a:p>
        </p:txBody>
      </p:sp>
    </p:spTree>
    <p:extLst>
      <p:ext uri="{BB962C8B-B14F-4D97-AF65-F5344CB8AC3E}">
        <p14:creationId xmlns:p14="http://schemas.microsoft.com/office/powerpoint/2010/main" val="20418483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07AE64BC-2F1D-443E-88A7-29943209A54E}" type="datetimeFigureOut">
              <a:rPr lang="en-US" smtClean="0"/>
              <a:pPr/>
              <a:t>5/7/2020</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38304687-E9C1-4EA5-B20B-8CFAD4CD3857}" type="slidenum">
              <a:rPr lang="en-US" smtClean="0"/>
              <a:pPr/>
              <a:t>‹#›</a:t>
            </a:fld>
            <a:endParaRPr lang="en-US"/>
          </a:p>
        </p:txBody>
      </p:sp>
    </p:spTree>
    <p:extLst>
      <p:ext uri="{BB962C8B-B14F-4D97-AF65-F5344CB8AC3E}">
        <p14:creationId xmlns:p14="http://schemas.microsoft.com/office/powerpoint/2010/main" val="805756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8304687-E9C1-4EA5-B20B-8CFAD4CD3857}" type="slidenum">
              <a:rPr lang="en-US" smtClean="0"/>
              <a:pPr/>
              <a:t>3</a:t>
            </a:fld>
            <a:endParaRPr lang="en-US"/>
          </a:p>
        </p:txBody>
      </p:sp>
    </p:spTree>
    <p:extLst>
      <p:ext uri="{BB962C8B-B14F-4D97-AF65-F5344CB8AC3E}">
        <p14:creationId xmlns:p14="http://schemas.microsoft.com/office/powerpoint/2010/main" val="3153159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96DFF08F-DC6B-4601-B491-B0F83F6DD2DA}" type="datetimeFigureOut">
              <a:rPr lang="en-US" smtClean="0"/>
              <a:pPr/>
              <a:t>5/7/2020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763674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486F59-566E-E741-B186-47D0E77D98A8}" type="datetimeFigureOut">
              <a:rPr lang="en-US" smtClean="0"/>
              <a:pPr/>
              <a:t>5/7/2020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4E2B5C-C0CD-A54D-88A2-7BEF2867A895}" type="slidenum">
              <a:rPr lang="en-US" smtClean="0"/>
              <a:pPr/>
              <a:t>‹#›</a:t>
            </a:fld>
            <a:endParaRPr lang="en-US"/>
          </a:p>
        </p:txBody>
      </p:sp>
    </p:spTree>
    <p:extLst>
      <p:ext uri="{BB962C8B-B14F-4D97-AF65-F5344CB8AC3E}">
        <p14:creationId xmlns:p14="http://schemas.microsoft.com/office/powerpoint/2010/main" val="4128862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486F59-566E-E741-B186-47D0E77D98A8}" type="datetimeFigureOut">
              <a:rPr lang="en-US" smtClean="0"/>
              <a:pPr/>
              <a:t>5/7/2020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4E2B5C-C0CD-A54D-88A2-7BEF2867A895}" type="slidenum">
              <a:rPr lang="en-US" smtClean="0"/>
              <a:pPr/>
              <a:t>‹#›</a:t>
            </a:fld>
            <a:endParaRPr lang="en-US"/>
          </a:p>
        </p:txBody>
      </p:sp>
    </p:spTree>
    <p:extLst>
      <p:ext uri="{BB962C8B-B14F-4D97-AF65-F5344CB8AC3E}">
        <p14:creationId xmlns:p14="http://schemas.microsoft.com/office/powerpoint/2010/main" val="22367818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8" name="Rectangle 7"/>
          <p:cNvSpPr/>
          <p:nvPr userDrawn="1"/>
        </p:nvSpPr>
        <p:spPr>
          <a:xfrm>
            <a:off x="0" y="1"/>
            <a:ext cx="9144000"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descr="BottomCurve.png"/>
          <p:cNvPicPr>
            <a:picLocks noChangeAspect="1"/>
          </p:cNvPicPr>
          <p:nvPr userDrawn="1"/>
        </p:nvPicPr>
        <p:blipFill>
          <a:blip r:embed="rId2"/>
          <a:stretch>
            <a:fillRect/>
          </a:stretch>
        </p:blipFill>
        <p:spPr>
          <a:xfrm>
            <a:off x="0" y="4126992"/>
            <a:ext cx="9144000" cy="2731008"/>
          </a:xfrm>
          <a:prstGeom prst="rect">
            <a:avLst/>
          </a:prstGeom>
        </p:spPr>
      </p:pic>
      <p:sp>
        <p:nvSpPr>
          <p:cNvPr id="9" name="Title Placeholder 1"/>
          <p:cNvSpPr>
            <a:spLocks noGrp="1"/>
          </p:cNvSpPr>
          <p:nvPr>
            <p:ph type="title"/>
          </p:nvPr>
        </p:nvSpPr>
        <p:spPr>
          <a:xfrm>
            <a:off x="457200" y="606180"/>
            <a:ext cx="8229600" cy="3300306"/>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2764939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486F59-566E-E741-B186-47D0E77D98A8}" type="datetimeFigureOut">
              <a:rPr lang="en-US" smtClean="0"/>
              <a:pPr/>
              <a:t>5/7/2020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4E2B5C-C0CD-A54D-88A2-7BEF2867A895}" type="slidenum">
              <a:rPr lang="en-US" smtClean="0"/>
              <a:pPr/>
              <a:t>‹#›</a:t>
            </a:fld>
            <a:endParaRPr lang="en-US"/>
          </a:p>
        </p:txBody>
      </p:sp>
    </p:spTree>
    <p:extLst>
      <p:ext uri="{BB962C8B-B14F-4D97-AF65-F5344CB8AC3E}">
        <p14:creationId xmlns:p14="http://schemas.microsoft.com/office/powerpoint/2010/main" val="2713446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B486F59-566E-E741-B186-47D0E77D98A8}" type="datetimeFigureOut">
              <a:rPr lang="en-US" smtClean="0"/>
              <a:pPr/>
              <a:t>5/7/2020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4E2B5C-C0CD-A54D-88A2-7BEF2867A895}" type="slidenum">
              <a:rPr lang="en-US" smtClean="0"/>
              <a:pPr/>
              <a:t>‹#›</a:t>
            </a:fld>
            <a:endParaRPr lang="en-US"/>
          </a:p>
        </p:txBody>
      </p:sp>
    </p:spTree>
    <p:extLst>
      <p:ext uri="{BB962C8B-B14F-4D97-AF65-F5344CB8AC3E}">
        <p14:creationId xmlns:p14="http://schemas.microsoft.com/office/powerpoint/2010/main" val="1342952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B486F59-566E-E741-B186-47D0E77D98A8}" type="datetimeFigureOut">
              <a:rPr lang="en-US" smtClean="0"/>
              <a:pPr/>
              <a:t>5/7/2020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4E2B5C-C0CD-A54D-88A2-7BEF2867A895}" type="slidenum">
              <a:rPr lang="en-US" smtClean="0"/>
              <a:pPr/>
              <a:t>‹#›</a:t>
            </a:fld>
            <a:endParaRPr lang="en-US"/>
          </a:p>
        </p:txBody>
      </p:sp>
    </p:spTree>
    <p:extLst>
      <p:ext uri="{BB962C8B-B14F-4D97-AF65-F5344CB8AC3E}">
        <p14:creationId xmlns:p14="http://schemas.microsoft.com/office/powerpoint/2010/main" val="2086619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B486F59-566E-E741-B186-47D0E77D98A8}" type="datetimeFigureOut">
              <a:rPr lang="en-US" smtClean="0"/>
              <a:pPr/>
              <a:t>5/7/2020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4E2B5C-C0CD-A54D-88A2-7BEF2867A895}" type="slidenum">
              <a:rPr lang="en-US" smtClean="0"/>
              <a:pPr/>
              <a:t>‹#›</a:t>
            </a:fld>
            <a:endParaRPr lang="en-US"/>
          </a:p>
        </p:txBody>
      </p:sp>
    </p:spTree>
    <p:extLst>
      <p:ext uri="{BB962C8B-B14F-4D97-AF65-F5344CB8AC3E}">
        <p14:creationId xmlns:p14="http://schemas.microsoft.com/office/powerpoint/2010/main" val="4013762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B486F59-566E-E741-B186-47D0E77D98A8}" type="datetimeFigureOut">
              <a:rPr lang="en-US" smtClean="0"/>
              <a:pPr/>
              <a:t>5/7/2020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4E2B5C-C0CD-A54D-88A2-7BEF2867A895}" type="slidenum">
              <a:rPr lang="en-US" smtClean="0"/>
              <a:pPr/>
              <a:t>‹#›</a:t>
            </a:fld>
            <a:endParaRPr lang="en-US"/>
          </a:p>
        </p:txBody>
      </p:sp>
    </p:spTree>
    <p:extLst>
      <p:ext uri="{BB962C8B-B14F-4D97-AF65-F5344CB8AC3E}">
        <p14:creationId xmlns:p14="http://schemas.microsoft.com/office/powerpoint/2010/main" val="29298272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486F59-566E-E741-B186-47D0E77D98A8}" type="datetimeFigureOut">
              <a:rPr lang="en-US" smtClean="0"/>
              <a:pPr/>
              <a:t>5/7/2020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4E2B5C-C0CD-A54D-88A2-7BEF2867A895}" type="slidenum">
              <a:rPr lang="en-US" smtClean="0"/>
              <a:pPr/>
              <a:t>‹#›</a:t>
            </a:fld>
            <a:endParaRPr lang="en-US"/>
          </a:p>
        </p:txBody>
      </p:sp>
    </p:spTree>
    <p:extLst>
      <p:ext uri="{BB962C8B-B14F-4D97-AF65-F5344CB8AC3E}">
        <p14:creationId xmlns:p14="http://schemas.microsoft.com/office/powerpoint/2010/main" val="11191603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B486F59-566E-E741-B186-47D0E77D98A8}" type="datetimeFigureOut">
              <a:rPr lang="en-US" smtClean="0"/>
              <a:pPr/>
              <a:t>5/7/2020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4E2B5C-C0CD-A54D-88A2-7BEF2867A895}" type="slidenum">
              <a:rPr lang="en-US" smtClean="0"/>
              <a:pPr/>
              <a:t>‹#›</a:t>
            </a:fld>
            <a:endParaRPr lang="en-US"/>
          </a:p>
        </p:txBody>
      </p:sp>
    </p:spTree>
    <p:extLst>
      <p:ext uri="{BB962C8B-B14F-4D97-AF65-F5344CB8AC3E}">
        <p14:creationId xmlns:p14="http://schemas.microsoft.com/office/powerpoint/2010/main" val="268357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B486F59-566E-E741-B186-47D0E77D98A8}" type="datetimeFigureOut">
              <a:rPr lang="en-US" smtClean="0"/>
              <a:pPr/>
              <a:t>5/7/2020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4E2B5C-C0CD-A54D-88A2-7BEF2867A895}" type="slidenum">
              <a:rPr lang="en-US" smtClean="0"/>
              <a:pPr/>
              <a:t>‹#›</a:t>
            </a:fld>
            <a:endParaRPr lang="en-US"/>
          </a:p>
        </p:txBody>
      </p:sp>
    </p:spTree>
    <p:extLst>
      <p:ext uri="{BB962C8B-B14F-4D97-AF65-F5344CB8AC3E}">
        <p14:creationId xmlns:p14="http://schemas.microsoft.com/office/powerpoint/2010/main" val="19648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6DFF08F-DC6B-4601-B491-B0F83F6DD2DA}" type="datetimeFigureOut">
              <a:rPr lang="en-US" smtClean="0"/>
              <a:pPr/>
              <a:t>5/7/2020</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FAB73BC-B049-4115-A692-8D63A059BFB8}" type="slidenum">
              <a:rPr lang="en-US" smtClean="0"/>
              <a:pPr/>
              <a:t>‹#›</a:t>
            </a:fld>
            <a:endParaRPr lang="en-US" dirty="0"/>
          </a:p>
        </p:txBody>
      </p:sp>
      <p:pic>
        <p:nvPicPr>
          <p:cNvPr id="7" name="Picture 6" descr="TopCurve.png"/>
          <p:cNvPicPr>
            <a:picLocks noChangeAspect="1"/>
          </p:cNvPicPr>
          <p:nvPr userDrawn="1"/>
        </p:nvPicPr>
        <p:blipFill>
          <a:blip r:embed="rId14"/>
          <a:stretch>
            <a:fillRect/>
          </a:stretch>
        </p:blipFill>
        <p:spPr>
          <a:xfrm>
            <a:off x="0" y="0"/>
            <a:ext cx="7062155" cy="988702"/>
          </a:xfrm>
          <a:prstGeom prst="rect">
            <a:avLst/>
          </a:prstGeom>
        </p:spPr>
      </p:pic>
      <p:sp>
        <p:nvSpPr>
          <p:cNvPr id="8" name="TextBox 7"/>
          <p:cNvSpPr txBox="1"/>
          <p:nvPr userDrawn="1"/>
        </p:nvSpPr>
        <p:spPr>
          <a:xfrm>
            <a:off x="8348133" y="6496336"/>
            <a:ext cx="711202" cy="276999"/>
          </a:xfrm>
          <a:prstGeom prst="rect">
            <a:avLst/>
          </a:prstGeom>
          <a:noFill/>
        </p:spPr>
        <p:txBody>
          <a:bodyPr wrap="square" rtlCol="0">
            <a:spAutoFit/>
          </a:bodyPr>
          <a:lstStyle/>
          <a:p>
            <a:pPr algn="r"/>
            <a:fld id="{C9B063BE-A10A-0B4B-AC9F-CA971A5258F3}" type="slidenum">
              <a:rPr lang="en-US" sz="1200" smtClean="0">
                <a:solidFill>
                  <a:schemeClr val="bg1">
                    <a:lumMod val="65000"/>
                  </a:schemeClr>
                </a:solidFill>
                <a:latin typeface="Arial"/>
                <a:cs typeface="Arial"/>
              </a:rPr>
              <a:t>‹#›</a:t>
            </a:fld>
            <a:endParaRPr lang="en-US" sz="1200" dirty="0">
              <a:solidFill>
                <a:schemeClr val="bg1">
                  <a:lumMod val="65000"/>
                </a:schemeClr>
              </a:solidFill>
              <a:latin typeface="Arial"/>
              <a:cs typeface="Arial"/>
            </a:endParaRPr>
          </a:p>
        </p:txBody>
      </p:sp>
      <p:pic>
        <p:nvPicPr>
          <p:cNvPr id="9" name="Picture 8" descr="NRA_rgb.jpg"/>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6943303" y="91235"/>
            <a:ext cx="2073656" cy="914400"/>
          </a:xfrm>
          <a:prstGeom prst="rect">
            <a:avLst/>
          </a:prstGeom>
        </p:spPr>
      </p:pic>
    </p:spTree>
    <p:extLst>
      <p:ext uri="{BB962C8B-B14F-4D97-AF65-F5344CB8AC3E}">
        <p14:creationId xmlns:p14="http://schemas.microsoft.com/office/powerpoint/2010/main" val="2180657634"/>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DB787C2C-1FBE-4C49-B1FC-96A32043C1F6}"/>
              </a:ext>
            </a:extLst>
          </p:cNvPr>
          <p:cNvSpPr>
            <a:spLocks noGrp="1"/>
          </p:cNvSpPr>
          <p:nvPr>
            <p:ph type="title"/>
          </p:nvPr>
        </p:nvSpPr>
        <p:spPr>
          <a:xfrm>
            <a:off x="641758" y="2564328"/>
            <a:ext cx="8229600" cy="1729343"/>
          </a:xfrm>
        </p:spPr>
        <p:txBody>
          <a:bodyPr/>
          <a:lstStyle/>
          <a:p>
            <a:pPr algn="ctr"/>
            <a:r>
              <a:rPr lang="en-US" b="1" dirty="0"/>
              <a:t>Welcome to Learn</a:t>
            </a:r>
            <a:br>
              <a:rPr lang="en-US" b="1" dirty="0"/>
            </a:br>
            <a:r>
              <a:rPr lang="en-US" b="1" dirty="0"/>
              <a:t>Using Group Codes in Learn as an Instructor</a:t>
            </a:r>
            <a:br>
              <a:rPr lang="en-US" dirty="0"/>
            </a:br>
            <a:endParaRPr lang="en-US" dirty="0"/>
          </a:p>
        </p:txBody>
      </p:sp>
      <p:pic>
        <p:nvPicPr>
          <p:cNvPr id="11" name="Picture 10">
            <a:extLst>
              <a:ext uri="{FF2B5EF4-FFF2-40B4-BE49-F238E27FC236}">
                <a16:creationId xmlns:a16="http://schemas.microsoft.com/office/drawing/2014/main" id="{EEB21B04-ACFB-481A-B354-CCF5DD59D0EE}"/>
              </a:ext>
            </a:extLst>
          </p:cNvPr>
          <p:cNvPicPr>
            <a:picLocks noChangeAspect="1"/>
          </p:cNvPicPr>
          <p:nvPr/>
        </p:nvPicPr>
        <p:blipFill>
          <a:blip r:embed="rId2"/>
          <a:stretch>
            <a:fillRect/>
          </a:stretch>
        </p:blipFill>
        <p:spPr>
          <a:xfrm>
            <a:off x="2438400" y="183894"/>
            <a:ext cx="4089399" cy="2267206"/>
          </a:xfrm>
          <a:prstGeom prst="rect">
            <a:avLst/>
          </a:prstGeom>
        </p:spPr>
      </p:pic>
    </p:spTree>
    <p:extLst>
      <p:ext uri="{BB962C8B-B14F-4D97-AF65-F5344CB8AC3E}">
        <p14:creationId xmlns:p14="http://schemas.microsoft.com/office/powerpoint/2010/main" val="527222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66290"/>
            <a:ext cx="7886700" cy="675838"/>
          </a:xfrm>
        </p:spPr>
        <p:txBody>
          <a:bodyPr>
            <a:normAutofit fontScale="90000"/>
          </a:bodyPr>
          <a:lstStyle/>
          <a:p>
            <a:pPr algn="ctr"/>
            <a:r>
              <a:rPr lang="en-US" sz="4000" b="1" dirty="0"/>
              <a:t>Creating a Group (Instructor Only)</a:t>
            </a:r>
            <a:br>
              <a:rPr lang="en-US" sz="3600" dirty="0">
                <a:solidFill>
                  <a:schemeClr val="accent1">
                    <a:lumMod val="50000"/>
                  </a:schemeClr>
                </a:solidFill>
              </a:rPr>
            </a:br>
            <a:endParaRPr lang="en-US" dirty="0">
              <a:solidFill>
                <a:schemeClr val="tx2">
                  <a:lumMod val="50000"/>
                </a:schemeClr>
              </a:solidFill>
              <a:latin typeface="Book Antiqua" panose="02040602050305030304" pitchFamily="18" charset="0"/>
            </a:endParaRPr>
          </a:p>
        </p:txBody>
      </p:sp>
      <p:sp>
        <p:nvSpPr>
          <p:cNvPr id="3" name="Content Placeholder 2"/>
          <p:cNvSpPr>
            <a:spLocks noGrp="1"/>
          </p:cNvSpPr>
          <p:nvPr>
            <p:ph idx="1"/>
          </p:nvPr>
        </p:nvSpPr>
        <p:spPr>
          <a:xfrm>
            <a:off x="135546" y="1636672"/>
            <a:ext cx="7411666" cy="5037449"/>
          </a:xfrm>
        </p:spPr>
        <p:txBody>
          <a:bodyPr>
            <a:normAutofit/>
          </a:bodyPr>
          <a:lstStyle/>
          <a:p>
            <a:pPr marL="0" indent="0">
              <a:buNone/>
            </a:pPr>
            <a:endParaRPr lang="en-US" sz="4000" dirty="0">
              <a:solidFill>
                <a:schemeClr val="accent1">
                  <a:lumMod val="50000"/>
                </a:schemeClr>
              </a:solidFill>
            </a:endParaRPr>
          </a:p>
          <a:p>
            <a:pPr>
              <a:buFont typeface="Wingdings" panose="05000000000000000000" pitchFamily="2" charset="2"/>
              <a:buChar char="q"/>
            </a:pPr>
            <a:endParaRPr lang="en-US" b="1" dirty="0">
              <a:solidFill>
                <a:schemeClr val="accent1">
                  <a:lumMod val="50000"/>
                </a:schemeClr>
              </a:solidFill>
            </a:endParaRPr>
          </a:p>
          <a:p>
            <a:pPr>
              <a:buFont typeface="Wingdings" panose="05000000000000000000" pitchFamily="2" charset="2"/>
              <a:buChar char="q"/>
            </a:pPr>
            <a:endParaRPr lang="en-US" b="1" dirty="0">
              <a:solidFill>
                <a:schemeClr val="accent1">
                  <a:lumMod val="50000"/>
                </a:schemeClr>
              </a:solidFill>
            </a:endParaRPr>
          </a:p>
          <a:p>
            <a:pPr>
              <a:buFont typeface="Wingdings" panose="05000000000000000000" pitchFamily="2" charset="2"/>
              <a:buChar char="q"/>
            </a:pPr>
            <a:endParaRPr lang="en-US" sz="100" dirty="0">
              <a:solidFill>
                <a:schemeClr val="accent1">
                  <a:lumMod val="50000"/>
                </a:schemeClr>
              </a:solidFill>
            </a:endParaRPr>
          </a:p>
        </p:txBody>
      </p:sp>
      <p:sp>
        <p:nvSpPr>
          <p:cNvPr id="5" name="TextBox 4">
            <a:extLst>
              <a:ext uri="{FF2B5EF4-FFF2-40B4-BE49-F238E27FC236}">
                <a16:creationId xmlns:a16="http://schemas.microsoft.com/office/drawing/2014/main" id="{7E725634-0C59-44B5-9641-BCEB288136E3}"/>
              </a:ext>
            </a:extLst>
          </p:cNvPr>
          <p:cNvSpPr txBox="1"/>
          <p:nvPr/>
        </p:nvSpPr>
        <p:spPr>
          <a:xfrm>
            <a:off x="622300" y="2095500"/>
            <a:ext cx="8077200" cy="738664"/>
          </a:xfrm>
          <a:prstGeom prst="rect">
            <a:avLst/>
          </a:prstGeom>
          <a:noFill/>
        </p:spPr>
        <p:txBody>
          <a:bodyPr wrap="square" rtlCol="0">
            <a:spAutoFit/>
          </a:bodyPr>
          <a:lstStyle/>
          <a:p>
            <a:pPr marL="285750" indent="-285750">
              <a:buFont typeface="Arial" panose="020B0604020202020204" pitchFamily="34" charset="0"/>
              <a:buChar char="•"/>
            </a:pPr>
            <a:r>
              <a:rPr lang="en-US" sz="2400" dirty="0"/>
              <a:t>Please go to your URL bar and type in learn.ahlei.org.</a:t>
            </a:r>
          </a:p>
          <a:p>
            <a:endParaRPr lang="en-US" dirty="0"/>
          </a:p>
        </p:txBody>
      </p:sp>
      <p:pic>
        <p:nvPicPr>
          <p:cNvPr id="6" name="Picture 5">
            <a:extLst>
              <a:ext uri="{FF2B5EF4-FFF2-40B4-BE49-F238E27FC236}">
                <a16:creationId xmlns:a16="http://schemas.microsoft.com/office/drawing/2014/main" id="{010929A1-33C6-42C0-88FD-11A15C035E0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613" y="3193488"/>
            <a:ext cx="7038340" cy="3121308"/>
          </a:xfrm>
          <a:prstGeom prst="rect">
            <a:avLst/>
          </a:prstGeom>
        </p:spPr>
      </p:pic>
      <p:pic>
        <p:nvPicPr>
          <p:cNvPr id="8" name="Picture 7">
            <a:extLst>
              <a:ext uri="{FF2B5EF4-FFF2-40B4-BE49-F238E27FC236}">
                <a16:creationId xmlns:a16="http://schemas.microsoft.com/office/drawing/2014/main" id="{DDC82339-6C85-4BA8-9A5A-6887238732EF}"/>
              </a:ext>
            </a:extLst>
          </p:cNvPr>
          <p:cNvPicPr>
            <a:picLocks noChangeAspect="1"/>
          </p:cNvPicPr>
          <p:nvPr/>
        </p:nvPicPr>
        <p:blipFill>
          <a:blip r:embed="rId3"/>
          <a:stretch>
            <a:fillRect/>
          </a:stretch>
        </p:blipFill>
        <p:spPr>
          <a:xfrm>
            <a:off x="7302499" y="5293369"/>
            <a:ext cx="1777261" cy="1108975"/>
          </a:xfrm>
          <a:prstGeom prst="rect">
            <a:avLst/>
          </a:prstGeom>
        </p:spPr>
      </p:pic>
    </p:spTree>
    <p:extLst>
      <p:ext uri="{BB962C8B-B14F-4D97-AF65-F5344CB8AC3E}">
        <p14:creationId xmlns:p14="http://schemas.microsoft.com/office/powerpoint/2010/main" val="3444435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277" y="993837"/>
            <a:ext cx="7886700" cy="1325563"/>
          </a:xfrm>
        </p:spPr>
        <p:txBody>
          <a:bodyPr>
            <a:normAutofit/>
          </a:bodyPr>
          <a:lstStyle/>
          <a:p>
            <a:pPr algn="ctr"/>
            <a:r>
              <a:rPr lang="en-US" sz="3600" b="1" dirty="0"/>
              <a:t>Creating a Group (Instructor Only)</a:t>
            </a:r>
          </a:p>
        </p:txBody>
      </p:sp>
      <p:pic>
        <p:nvPicPr>
          <p:cNvPr id="5" name="Picture 4">
            <a:extLst>
              <a:ext uri="{FF2B5EF4-FFF2-40B4-BE49-F238E27FC236}">
                <a16:creationId xmlns:a16="http://schemas.microsoft.com/office/drawing/2014/main" id="{BFEAD0A1-C3E2-42B6-B10E-0F39B5A09776}"/>
              </a:ext>
            </a:extLst>
          </p:cNvPr>
          <p:cNvPicPr>
            <a:picLocks noChangeAspect="1"/>
          </p:cNvPicPr>
          <p:nvPr/>
        </p:nvPicPr>
        <p:blipFill>
          <a:blip r:embed="rId3"/>
          <a:stretch>
            <a:fillRect/>
          </a:stretch>
        </p:blipFill>
        <p:spPr>
          <a:xfrm>
            <a:off x="7213601" y="5092700"/>
            <a:ext cx="1866902" cy="1175518"/>
          </a:xfrm>
          <a:prstGeom prst="rect">
            <a:avLst/>
          </a:prstGeom>
        </p:spPr>
      </p:pic>
      <p:sp>
        <p:nvSpPr>
          <p:cNvPr id="6" name="TextBox 5">
            <a:extLst>
              <a:ext uri="{FF2B5EF4-FFF2-40B4-BE49-F238E27FC236}">
                <a16:creationId xmlns:a16="http://schemas.microsoft.com/office/drawing/2014/main" id="{20AE2DFB-35F4-49DE-8EA3-F7F942BD4F6C}"/>
              </a:ext>
            </a:extLst>
          </p:cNvPr>
          <p:cNvSpPr txBox="1"/>
          <p:nvPr/>
        </p:nvSpPr>
        <p:spPr>
          <a:xfrm>
            <a:off x="355600" y="2319400"/>
            <a:ext cx="7988300" cy="1107996"/>
          </a:xfrm>
          <a:prstGeom prst="rect">
            <a:avLst/>
          </a:prstGeom>
          <a:noFill/>
        </p:spPr>
        <p:txBody>
          <a:bodyPr wrap="square" rtlCol="0">
            <a:spAutoFit/>
          </a:bodyPr>
          <a:lstStyle/>
          <a:p>
            <a:pPr marL="285750" indent="-285750">
              <a:buFont typeface="Arial" panose="020B0604020202020204" pitchFamily="34" charset="0"/>
              <a:buChar char="•"/>
            </a:pPr>
            <a:r>
              <a:rPr lang="en-US" sz="2400" dirty="0"/>
              <a:t>Once on Learn, please select the “Keycode Enrollment” option on the top right hand side of the screen. </a:t>
            </a:r>
          </a:p>
          <a:p>
            <a:endParaRPr lang="en-US" dirty="0"/>
          </a:p>
        </p:txBody>
      </p:sp>
      <p:pic>
        <p:nvPicPr>
          <p:cNvPr id="7" name="Picture 6">
            <a:extLst>
              <a:ext uri="{FF2B5EF4-FFF2-40B4-BE49-F238E27FC236}">
                <a16:creationId xmlns:a16="http://schemas.microsoft.com/office/drawing/2014/main" id="{632B7320-DA43-45C7-8F4B-9098CB8ED9F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39211" y="3924354"/>
            <a:ext cx="5089470" cy="2726942"/>
          </a:xfrm>
          <a:prstGeom prst="rect">
            <a:avLst/>
          </a:prstGeom>
        </p:spPr>
      </p:pic>
    </p:spTree>
    <p:extLst>
      <p:ext uri="{BB962C8B-B14F-4D97-AF65-F5344CB8AC3E}">
        <p14:creationId xmlns:p14="http://schemas.microsoft.com/office/powerpoint/2010/main" val="759800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895" y="993913"/>
            <a:ext cx="7886700" cy="1325563"/>
          </a:xfrm>
        </p:spPr>
        <p:txBody>
          <a:bodyPr/>
          <a:lstStyle/>
          <a:p>
            <a:pPr algn="ctr"/>
            <a:r>
              <a:rPr lang="en-US" sz="3600" b="1" dirty="0"/>
              <a:t>Creating a Group (Instructor Only)</a:t>
            </a:r>
            <a:endParaRPr lang="en-US" sz="3600" b="1" dirty="0">
              <a:solidFill>
                <a:schemeClr val="accent1">
                  <a:lumMod val="50000"/>
                </a:schemeClr>
              </a:solidFill>
            </a:endParaRPr>
          </a:p>
        </p:txBody>
      </p:sp>
      <p:pic>
        <p:nvPicPr>
          <p:cNvPr id="7" name="Picture 6">
            <a:extLst>
              <a:ext uri="{FF2B5EF4-FFF2-40B4-BE49-F238E27FC236}">
                <a16:creationId xmlns:a16="http://schemas.microsoft.com/office/drawing/2014/main" id="{8F977014-BED6-4FD7-A159-932BF6C31F55}"/>
              </a:ext>
            </a:extLst>
          </p:cNvPr>
          <p:cNvPicPr>
            <a:picLocks noChangeAspect="1"/>
          </p:cNvPicPr>
          <p:nvPr/>
        </p:nvPicPr>
        <p:blipFill>
          <a:blip r:embed="rId2"/>
          <a:stretch>
            <a:fillRect/>
          </a:stretch>
        </p:blipFill>
        <p:spPr>
          <a:xfrm>
            <a:off x="7195205" y="5181600"/>
            <a:ext cx="1866900" cy="1162924"/>
          </a:xfrm>
          <a:prstGeom prst="rect">
            <a:avLst/>
          </a:prstGeom>
        </p:spPr>
      </p:pic>
      <p:sp>
        <p:nvSpPr>
          <p:cNvPr id="8" name="TextBox 7">
            <a:extLst>
              <a:ext uri="{FF2B5EF4-FFF2-40B4-BE49-F238E27FC236}">
                <a16:creationId xmlns:a16="http://schemas.microsoft.com/office/drawing/2014/main" id="{D7DD21B7-6625-4CF8-86D1-36923ADB5EAA}"/>
              </a:ext>
            </a:extLst>
          </p:cNvPr>
          <p:cNvSpPr txBox="1"/>
          <p:nvPr/>
        </p:nvSpPr>
        <p:spPr>
          <a:xfrm>
            <a:off x="215900" y="2222500"/>
            <a:ext cx="7404100" cy="2739211"/>
          </a:xfrm>
          <a:prstGeom prst="rect">
            <a:avLst/>
          </a:prstGeom>
          <a:noFill/>
        </p:spPr>
        <p:txBody>
          <a:bodyPr wrap="square" rtlCol="0">
            <a:spAutoFit/>
          </a:bodyPr>
          <a:lstStyle/>
          <a:p>
            <a:pPr marL="285750" indent="-285750">
              <a:buFont typeface="Arial" panose="020B0604020202020204" pitchFamily="34" charset="0"/>
              <a:buChar char="•"/>
            </a:pPr>
            <a:r>
              <a:rPr lang="en-US" sz="2400" dirty="0"/>
              <a:t>Now in the “Keycode Enrollment” area, you will enter in the keycode and click on “Enroll Me”. </a:t>
            </a:r>
          </a:p>
          <a:p>
            <a:pPr marL="285750" indent="-285750">
              <a:buFont typeface="Arial" panose="020B0604020202020204" pitchFamily="34" charset="0"/>
              <a:buChar char="•"/>
            </a:pPr>
            <a:r>
              <a:rPr lang="en-US" sz="2400" dirty="0"/>
              <a:t>This step enrolls you as the instructor into the class which creates the group that the students can now join. Please continue on to show how the students will now enroll into the group. </a:t>
            </a:r>
          </a:p>
          <a:p>
            <a:endParaRPr lang="en-US" sz="2800" dirty="0"/>
          </a:p>
        </p:txBody>
      </p:sp>
      <p:pic>
        <p:nvPicPr>
          <p:cNvPr id="13" name="Picture 12">
            <a:extLst>
              <a:ext uri="{FF2B5EF4-FFF2-40B4-BE49-F238E27FC236}">
                <a16:creationId xmlns:a16="http://schemas.microsoft.com/office/drawing/2014/main" id="{2E0B907B-743C-480D-8F4B-A1FB848C51E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8732" y="4685084"/>
            <a:ext cx="5667350" cy="1905000"/>
          </a:xfrm>
          <a:prstGeom prst="rect">
            <a:avLst/>
          </a:prstGeom>
        </p:spPr>
      </p:pic>
    </p:spTree>
    <p:extLst>
      <p:ext uri="{BB962C8B-B14F-4D97-AF65-F5344CB8AC3E}">
        <p14:creationId xmlns:p14="http://schemas.microsoft.com/office/powerpoint/2010/main" val="7653643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897924"/>
            <a:ext cx="7886700" cy="792765"/>
          </a:xfrm>
        </p:spPr>
        <p:txBody>
          <a:bodyPr/>
          <a:lstStyle/>
          <a:p>
            <a:r>
              <a:rPr lang="en-US" b="1" dirty="0"/>
              <a:t>Sharing with Students</a:t>
            </a:r>
          </a:p>
        </p:txBody>
      </p:sp>
      <p:sp>
        <p:nvSpPr>
          <p:cNvPr id="3" name="Content Placeholder 2"/>
          <p:cNvSpPr>
            <a:spLocks noGrp="1"/>
          </p:cNvSpPr>
          <p:nvPr>
            <p:ph idx="1"/>
          </p:nvPr>
        </p:nvSpPr>
        <p:spPr/>
        <p:txBody>
          <a:bodyPr/>
          <a:lstStyle/>
          <a:p>
            <a:pPr marL="0" indent="0">
              <a:buNone/>
            </a:pPr>
            <a:r>
              <a:rPr lang="en-US" dirty="0"/>
              <a:t>We strongly recommend sharing the Group Key with students SEPARATELY from their Key Code to avoid confusion.</a:t>
            </a:r>
          </a:p>
          <a:p>
            <a:pPr marL="0" indent="0">
              <a:buNone/>
            </a:pPr>
            <a:endParaRPr lang="en-US" dirty="0"/>
          </a:p>
          <a:p>
            <a:pPr marL="0" indent="0">
              <a:buNone/>
            </a:pPr>
            <a:r>
              <a:rPr lang="en-US" dirty="0"/>
              <a:t>The Key Code: Allows students to access and take the exam</a:t>
            </a:r>
          </a:p>
          <a:p>
            <a:pPr marL="0" indent="0">
              <a:buNone/>
            </a:pPr>
            <a:endParaRPr lang="en-US" dirty="0"/>
          </a:p>
          <a:p>
            <a:pPr marL="0" indent="0">
              <a:buNone/>
            </a:pPr>
            <a:r>
              <a:rPr lang="en-US" dirty="0"/>
              <a:t>Group Code: Allows the student to “enroll” in your cohort so that you, their instructor, may see their exam results. </a:t>
            </a:r>
          </a:p>
          <a:p>
            <a:pPr marL="0" indent="0">
              <a:buNone/>
            </a:pPr>
            <a:endParaRPr lang="en-US" dirty="0"/>
          </a:p>
          <a:p>
            <a:pPr marL="0" indent="0">
              <a:buNone/>
            </a:pPr>
            <a:r>
              <a:rPr lang="en-US"/>
              <a:t>***Students </a:t>
            </a:r>
            <a:r>
              <a:rPr lang="en-US" dirty="0"/>
              <a:t>MUST enter the group code or you will not be able to see their exam scores. </a:t>
            </a:r>
          </a:p>
          <a:p>
            <a:pPr marL="0" indent="0">
              <a:buNone/>
            </a:pPr>
            <a:endParaRPr lang="en-US" dirty="0"/>
          </a:p>
        </p:txBody>
      </p:sp>
    </p:spTree>
    <p:extLst>
      <p:ext uri="{BB962C8B-B14F-4D97-AF65-F5344CB8AC3E}">
        <p14:creationId xmlns:p14="http://schemas.microsoft.com/office/powerpoint/2010/main" val="37202875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DE4FA0E8FF82D458F87EC387B19D5DB" ma:contentTypeVersion="1" ma:contentTypeDescription="Create a new document." ma:contentTypeScope="" ma:versionID="9271c899024264e98a3c18e3186338ee">
  <xsd:schema xmlns:xsd="http://www.w3.org/2001/XMLSchema" xmlns:xs="http://www.w3.org/2001/XMLSchema" xmlns:p="http://schemas.microsoft.com/office/2006/metadata/properties" xmlns:ns2="efa1c086-bb89-4e9d-b11c-9467d86d5692" targetNamespace="http://schemas.microsoft.com/office/2006/metadata/properties" ma:root="true" ma:fieldsID="e5f59219978c446148566f4f27596aa0" ns2:_="">
    <xsd:import namespace="efa1c086-bb89-4e9d-b11c-9467d86d5692"/>
    <xsd:element name="properties">
      <xsd:complexType>
        <xsd:sequence>
          <xsd:element name="documentManagement">
            <xsd:complexType>
              <xsd:all>
                <xsd:element ref="ns2: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fa1c086-bb89-4e9d-b11c-9467d86d5692" elementFormDefault="qualified">
    <xsd:import namespace="http://schemas.microsoft.com/office/2006/documentManagement/types"/>
    <xsd:import namespace="http://schemas.microsoft.com/office/infopath/2007/PartnerControls"/>
    <xsd:element name="Category" ma:index="8" nillable="true" ma:displayName="Category" ma:format="Dropdown" ma:internalName="Category">
      <xsd:simpleType>
        <xsd:restriction base="dms:Choice">
          <xsd:enumeration value="Brand Guidelines"/>
          <xsd:enumeration value="Emails"/>
          <xsd:enumeration value="Fax Cover Sheets"/>
          <xsd:enumeration value="Letterhead"/>
          <xsd:enumeration value="Meeting Agendas"/>
          <xsd:enumeration value="Memo Forms"/>
          <xsd:enumeration value="NRA Style Guide"/>
          <xsd:enumeration value="Policies"/>
          <xsd:enumeration value="PowerPoint Template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Category xmlns="efa1c086-bb89-4e9d-b11c-9467d86d5692">PowerPoint Templates</Category>
  </documentManagement>
</p:properties>
</file>

<file path=customXml/itemProps1.xml><?xml version="1.0" encoding="utf-8"?>
<ds:datastoreItem xmlns:ds="http://schemas.openxmlformats.org/officeDocument/2006/customXml" ds:itemID="{83C6B06E-E9C0-40F4-884F-D34E42499E6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fa1c086-bb89-4e9d-b11c-9467d86d569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FF99958-B0F0-40B0-A514-11F28EB4CD41}">
  <ds:schemaRefs>
    <ds:schemaRef ds:uri="http://schemas.microsoft.com/sharepoint/v3/contenttype/forms"/>
  </ds:schemaRefs>
</ds:datastoreItem>
</file>

<file path=customXml/itemProps3.xml><?xml version="1.0" encoding="utf-8"?>
<ds:datastoreItem xmlns:ds="http://schemas.openxmlformats.org/officeDocument/2006/customXml" ds:itemID="{8EE45DD3-CFE0-4F54-9CE1-2375C0E439E1}">
  <ds:schemaRefs>
    <ds:schemaRef ds:uri="http://schemas.microsoft.com/office/infopath/2007/PartnerControls"/>
    <ds:schemaRef ds:uri="efa1c086-bb89-4e9d-b11c-9467d86d5692"/>
    <ds:schemaRef ds:uri="http://schemas.microsoft.com/office/2006/metadata/properties"/>
    <ds:schemaRef ds:uri="http://purl.org/dc/terms/"/>
    <ds:schemaRef ds:uri="http://www.w3.org/XML/1998/namespace"/>
    <ds:schemaRef ds:uri="http://purl.org/dc/elements/1.1/"/>
    <ds:schemaRef ds:uri="http://schemas.microsoft.com/office/2006/documentManagement/types"/>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29744</TotalTime>
  <Words>209</Words>
  <Application>Microsoft Office PowerPoint</Application>
  <PresentationFormat>On-screen Show (4:3)</PresentationFormat>
  <Paragraphs>19</Paragraphs>
  <Slides>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Book Antiqua</vt:lpstr>
      <vt:lpstr>Calibri</vt:lpstr>
      <vt:lpstr>Calibri Light</vt:lpstr>
      <vt:lpstr>Wingdings</vt:lpstr>
      <vt:lpstr>Office Theme</vt:lpstr>
      <vt:lpstr>Welcome to Learn Using Group Codes in Learn as an Instructor </vt:lpstr>
      <vt:lpstr>Creating a Group (Instructor Only) </vt:lpstr>
      <vt:lpstr>Creating a Group (Instructor Only)</vt:lpstr>
      <vt:lpstr>Creating a Group (Instructor Only)</vt:lpstr>
      <vt:lpstr>Sharing with Students</vt:lpstr>
    </vt:vector>
  </TitlesOfParts>
  <Company>National Restaurant Association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Restaurant Association</dc:title>
  <dc:creator>Tim Smith</dc:creator>
  <cp:lastModifiedBy>Amy Parker</cp:lastModifiedBy>
  <cp:revision>443</cp:revision>
  <cp:lastPrinted>2018-07-18T15:32:03Z</cp:lastPrinted>
  <dcterms:created xsi:type="dcterms:W3CDTF">2012-06-04T15:46:51Z</dcterms:created>
  <dcterms:modified xsi:type="dcterms:W3CDTF">2020-05-07T19:49:59Z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0x010100BDE4FA0E8FF82D458F87EC387B19D5DB</vt:lpwstr>
  </property>
</Properties>
</file>