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3"/>
  </p:notesMasterIdLst>
  <p:handoutMasterIdLst>
    <p:handoutMasterId r:id="rId24"/>
  </p:handoutMasterIdLst>
  <p:sldIdLst>
    <p:sldId id="265" r:id="rId2"/>
    <p:sldId id="281" r:id="rId3"/>
    <p:sldId id="260" r:id="rId4"/>
    <p:sldId id="282" r:id="rId5"/>
    <p:sldId id="283" r:id="rId6"/>
    <p:sldId id="284" r:id="rId7"/>
    <p:sldId id="285" r:id="rId8"/>
    <p:sldId id="288" r:id="rId9"/>
    <p:sldId id="286" r:id="rId10"/>
    <p:sldId id="287" r:id="rId11"/>
    <p:sldId id="289" r:id="rId12"/>
    <p:sldId id="293" r:id="rId13"/>
    <p:sldId id="294" r:id="rId14"/>
    <p:sldId id="292" r:id="rId15"/>
    <p:sldId id="290" r:id="rId16"/>
    <p:sldId id="291" r:id="rId17"/>
    <p:sldId id="295" r:id="rId18"/>
    <p:sldId id="296" r:id="rId19"/>
    <p:sldId id="297" r:id="rId20"/>
    <p:sldId id="298" r:id="rId21"/>
    <p:sldId id="277"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A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7"/>
    <p:restoredTop sz="94635"/>
  </p:normalViewPr>
  <p:slideViewPr>
    <p:cSldViewPr snapToGrid="0" snapToObjects="1">
      <p:cViewPr varScale="1">
        <p:scale>
          <a:sx n="63" d="100"/>
          <a:sy n="63" d="100"/>
        </p:scale>
        <p:origin x="1212" y="56"/>
      </p:cViewPr>
      <p:guideLst/>
    </p:cSldViewPr>
  </p:slideViewPr>
  <p:notesTextViewPr>
    <p:cViewPr>
      <p:scale>
        <a:sx n="1" d="1"/>
        <a:sy n="1" d="1"/>
      </p:scale>
      <p:origin x="0" y="0"/>
    </p:cViewPr>
  </p:notesTextViewPr>
  <p:notesViewPr>
    <p:cSldViewPr snapToGrid="0" snapToObjects="1">
      <p:cViewPr varScale="1">
        <p:scale>
          <a:sx n="115" d="100"/>
          <a:sy n="115" d="100"/>
        </p:scale>
        <p:origin x="3280" y="21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B2B353B-17DE-F24E-9686-9B8AC9ABF674}" type="datetimeFigureOut">
              <a:rPr lang="en-US" smtClean="0"/>
              <a:t>6/22/2023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3FAFBE-6A90-E941-9DCD-9279D83C8C17}" type="slidenum">
              <a:rPr lang="en-US" smtClean="0"/>
              <a:t>‹#›</a:t>
            </a:fld>
            <a:endParaRPr lang="en-US"/>
          </a:p>
        </p:txBody>
      </p:sp>
    </p:spTree>
    <p:extLst>
      <p:ext uri="{BB962C8B-B14F-4D97-AF65-F5344CB8AC3E}">
        <p14:creationId xmlns:p14="http://schemas.microsoft.com/office/powerpoint/2010/main" val="16295855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5E00F6-FCEB-3240-BF91-2FE8D291BB05}" type="datetimeFigureOut">
              <a:rPr lang="en-US" smtClean="0"/>
              <a:t>6/22/2023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01AEB7-DF1E-074E-AD3C-BD912806E15D}" type="slidenum">
              <a:rPr lang="en-US" smtClean="0"/>
              <a:t>‹#›</a:t>
            </a:fld>
            <a:endParaRPr lang="en-US"/>
          </a:p>
        </p:txBody>
      </p:sp>
    </p:spTree>
    <p:extLst>
      <p:ext uri="{BB962C8B-B14F-4D97-AF65-F5344CB8AC3E}">
        <p14:creationId xmlns:p14="http://schemas.microsoft.com/office/powerpoint/2010/main" val="6143817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01AEB7-DF1E-074E-AD3C-BD912806E15D}" type="slidenum">
              <a:rPr lang="en-US" smtClean="0"/>
              <a:t>3</a:t>
            </a:fld>
            <a:endParaRPr lang="en-US"/>
          </a:p>
        </p:txBody>
      </p:sp>
    </p:spTree>
    <p:extLst>
      <p:ext uri="{BB962C8B-B14F-4D97-AF65-F5344CB8AC3E}">
        <p14:creationId xmlns:p14="http://schemas.microsoft.com/office/powerpoint/2010/main" val="813403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5F0F182-A738-D344-AD4C-0014E2FCF0E4}" type="datetimeFigureOut">
              <a:rPr lang="en-US" smtClean="0"/>
              <a:t>6/22/2023</a:t>
            </a:fld>
            <a:endParaRPr lang="en-US"/>
          </a:p>
        </p:txBody>
      </p:sp>
      <p:sp>
        <p:nvSpPr>
          <p:cNvPr id="5" name="Footer Placeholder 4"/>
          <p:cNvSpPr>
            <a:spLocks noGrp="1"/>
          </p:cNvSpPr>
          <p:nvPr>
            <p:ph type="ftr" sz="quarter" idx="11"/>
          </p:nvPr>
        </p:nvSpPr>
        <p:spPr>
          <a:xfrm>
            <a:off x="628649" y="6513922"/>
            <a:ext cx="4909025" cy="20755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0B5CDF8-54D5-6043-A52E-76818AC5EAB8}" type="slidenum">
              <a:rPr lang="en-US" smtClean="0"/>
              <a:t>‹#›</a:t>
            </a:fld>
            <a:endParaRPr lang="en-US"/>
          </a:p>
        </p:txBody>
      </p:sp>
    </p:spTree>
    <p:extLst>
      <p:ext uri="{BB962C8B-B14F-4D97-AF65-F5344CB8AC3E}">
        <p14:creationId xmlns:p14="http://schemas.microsoft.com/office/powerpoint/2010/main" val="81222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F0F182-A738-D344-AD4C-0014E2FCF0E4}" type="datetimeFigureOut">
              <a:rPr lang="en-US" smtClean="0"/>
              <a:t>6/22/2023</a:t>
            </a:fld>
            <a:endParaRPr lang="en-US"/>
          </a:p>
        </p:txBody>
      </p:sp>
      <p:sp>
        <p:nvSpPr>
          <p:cNvPr id="5" name="Footer Placeholder 4"/>
          <p:cNvSpPr>
            <a:spLocks noGrp="1"/>
          </p:cNvSpPr>
          <p:nvPr>
            <p:ph type="ftr" sz="quarter" idx="11"/>
          </p:nvPr>
        </p:nvSpPr>
        <p:spPr>
          <a:xfrm>
            <a:off x="628649" y="6513922"/>
            <a:ext cx="4909025" cy="20755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0B5CDF8-54D5-6043-A52E-76818AC5EAB8}" type="slidenum">
              <a:rPr lang="en-US" smtClean="0"/>
              <a:t>‹#›</a:t>
            </a:fld>
            <a:endParaRPr lang="en-US"/>
          </a:p>
        </p:txBody>
      </p:sp>
    </p:spTree>
    <p:extLst>
      <p:ext uri="{BB962C8B-B14F-4D97-AF65-F5344CB8AC3E}">
        <p14:creationId xmlns:p14="http://schemas.microsoft.com/office/powerpoint/2010/main" val="423539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F0F182-A738-D344-AD4C-0014E2FCF0E4}" type="datetimeFigureOut">
              <a:rPr lang="en-US" smtClean="0"/>
              <a:t>6/22/2023</a:t>
            </a:fld>
            <a:endParaRPr lang="en-US"/>
          </a:p>
        </p:txBody>
      </p:sp>
      <p:sp>
        <p:nvSpPr>
          <p:cNvPr id="5" name="Footer Placeholder 4"/>
          <p:cNvSpPr>
            <a:spLocks noGrp="1"/>
          </p:cNvSpPr>
          <p:nvPr>
            <p:ph type="ftr" sz="quarter" idx="11"/>
          </p:nvPr>
        </p:nvSpPr>
        <p:spPr>
          <a:xfrm>
            <a:off x="628649" y="6513922"/>
            <a:ext cx="4909025" cy="20755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0B5CDF8-54D5-6043-A52E-76818AC5EAB8}" type="slidenum">
              <a:rPr lang="en-US" smtClean="0"/>
              <a:t>‹#›</a:t>
            </a:fld>
            <a:endParaRPr lang="en-US"/>
          </a:p>
        </p:txBody>
      </p:sp>
    </p:spTree>
    <p:extLst>
      <p:ext uri="{BB962C8B-B14F-4D97-AF65-F5344CB8AC3E}">
        <p14:creationId xmlns:p14="http://schemas.microsoft.com/office/powerpoint/2010/main" val="1660192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F0F182-A738-D344-AD4C-0014E2FCF0E4}" type="datetimeFigureOut">
              <a:rPr lang="en-US" smtClean="0"/>
              <a:t>6/22/2023</a:t>
            </a:fld>
            <a:endParaRPr lang="en-US"/>
          </a:p>
        </p:txBody>
      </p:sp>
      <p:sp>
        <p:nvSpPr>
          <p:cNvPr id="5" name="Footer Placeholder 4"/>
          <p:cNvSpPr>
            <a:spLocks noGrp="1"/>
          </p:cNvSpPr>
          <p:nvPr>
            <p:ph type="ftr" sz="quarter" idx="11"/>
          </p:nvPr>
        </p:nvSpPr>
        <p:spPr>
          <a:xfrm>
            <a:off x="628649" y="6513922"/>
            <a:ext cx="4909025" cy="207554"/>
          </a:xfrm>
          <a:prstGeom prst="rect">
            <a:avLst/>
          </a:prstGeom>
        </p:spPr>
        <p:txBody>
          <a:bodyPr/>
          <a:lstStyle/>
          <a:p>
            <a:endParaRPr lang="en-US"/>
          </a:p>
        </p:txBody>
      </p:sp>
      <p:sp>
        <p:nvSpPr>
          <p:cNvPr id="6" name="Slide Number Placeholder 5"/>
          <p:cNvSpPr>
            <a:spLocks noGrp="1"/>
          </p:cNvSpPr>
          <p:nvPr>
            <p:ph type="sldNum" sz="quarter" idx="12"/>
          </p:nvPr>
        </p:nvSpPr>
        <p:spPr>
          <a:xfrm>
            <a:off x="76912" y="6567986"/>
            <a:ext cx="551738" cy="281208"/>
          </a:xfrm>
        </p:spPr>
        <p:txBody>
          <a:bodyPr/>
          <a:lstStyle>
            <a:lvl1pPr algn="l">
              <a:defRPr/>
            </a:lvl1pPr>
          </a:lstStyle>
          <a:p>
            <a:fld id="{D0B5CDF8-54D5-6043-A52E-76818AC5EAB8}" type="slidenum">
              <a:rPr lang="en-US" smtClean="0"/>
              <a:pPr/>
              <a:t>‹#›</a:t>
            </a:fld>
            <a:endParaRPr lang="en-US" dirty="0"/>
          </a:p>
        </p:txBody>
      </p:sp>
    </p:spTree>
    <p:extLst>
      <p:ext uri="{BB962C8B-B14F-4D97-AF65-F5344CB8AC3E}">
        <p14:creationId xmlns:p14="http://schemas.microsoft.com/office/powerpoint/2010/main" val="1456492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F0F182-A738-D344-AD4C-0014E2FCF0E4}" type="datetimeFigureOut">
              <a:rPr lang="en-US" smtClean="0"/>
              <a:t>6/22/2023</a:t>
            </a:fld>
            <a:endParaRPr lang="en-US"/>
          </a:p>
        </p:txBody>
      </p:sp>
      <p:sp>
        <p:nvSpPr>
          <p:cNvPr id="5" name="Footer Placeholder 4"/>
          <p:cNvSpPr>
            <a:spLocks noGrp="1"/>
          </p:cNvSpPr>
          <p:nvPr>
            <p:ph type="ftr" sz="quarter" idx="11"/>
          </p:nvPr>
        </p:nvSpPr>
        <p:spPr>
          <a:xfrm>
            <a:off x="628649" y="6513922"/>
            <a:ext cx="4909025" cy="20755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0B5CDF8-54D5-6043-A52E-76818AC5EAB8}" type="slidenum">
              <a:rPr lang="en-US" smtClean="0"/>
              <a:t>‹#›</a:t>
            </a:fld>
            <a:endParaRPr lang="en-US"/>
          </a:p>
        </p:txBody>
      </p:sp>
    </p:spTree>
    <p:extLst>
      <p:ext uri="{BB962C8B-B14F-4D97-AF65-F5344CB8AC3E}">
        <p14:creationId xmlns:p14="http://schemas.microsoft.com/office/powerpoint/2010/main" val="96783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F0F182-A738-D344-AD4C-0014E2FCF0E4}" type="datetimeFigureOut">
              <a:rPr lang="en-US" smtClean="0"/>
              <a:t>6/22/2023</a:t>
            </a:fld>
            <a:endParaRPr lang="en-US"/>
          </a:p>
        </p:txBody>
      </p:sp>
      <p:sp>
        <p:nvSpPr>
          <p:cNvPr id="6" name="Footer Placeholder 5"/>
          <p:cNvSpPr>
            <a:spLocks noGrp="1"/>
          </p:cNvSpPr>
          <p:nvPr>
            <p:ph type="ftr" sz="quarter" idx="11"/>
          </p:nvPr>
        </p:nvSpPr>
        <p:spPr>
          <a:xfrm>
            <a:off x="628649" y="6513922"/>
            <a:ext cx="4909025" cy="207554"/>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D0B5CDF8-54D5-6043-A52E-76818AC5EAB8}" type="slidenum">
              <a:rPr lang="en-US" smtClean="0"/>
              <a:t>‹#›</a:t>
            </a:fld>
            <a:endParaRPr lang="en-US"/>
          </a:p>
        </p:txBody>
      </p:sp>
    </p:spTree>
    <p:extLst>
      <p:ext uri="{BB962C8B-B14F-4D97-AF65-F5344CB8AC3E}">
        <p14:creationId xmlns:p14="http://schemas.microsoft.com/office/powerpoint/2010/main" val="1000373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5F0F182-A738-D344-AD4C-0014E2FCF0E4}" type="datetimeFigureOut">
              <a:rPr lang="en-US" smtClean="0"/>
              <a:t>6/22/2023</a:t>
            </a:fld>
            <a:endParaRPr lang="en-US"/>
          </a:p>
        </p:txBody>
      </p:sp>
      <p:sp>
        <p:nvSpPr>
          <p:cNvPr id="8" name="Footer Placeholder 7"/>
          <p:cNvSpPr>
            <a:spLocks noGrp="1"/>
          </p:cNvSpPr>
          <p:nvPr>
            <p:ph type="ftr" sz="quarter" idx="11"/>
          </p:nvPr>
        </p:nvSpPr>
        <p:spPr>
          <a:xfrm>
            <a:off x="628649" y="6513922"/>
            <a:ext cx="4909025" cy="207554"/>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D0B5CDF8-54D5-6043-A52E-76818AC5EAB8}" type="slidenum">
              <a:rPr lang="en-US" smtClean="0"/>
              <a:t>‹#›</a:t>
            </a:fld>
            <a:endParaRPr lang="en-US"/>
          </a:p>
        </p:txBody>
      </p:sp>
    </p:spTree>
    <p:extLst>
      <p:ext uri="{BB962C8B-B14F-4D97-AF65-F5344CB8AC3E}">
        <p14:creationId xmlns:p14="http://schemas.microsoft.com/office/powerpoint/2010/main" val="634513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0B5CDF8-54D5-6043-A52E-76818AC5EAB8}" type="slidenum">
              <a:rPr lang="en-US" smtClean="0"/>
              <a:t>‹#›</a:t>
            </a:fld>
            <a:endParaRPr lang="en-US"/>
          </a:p>
        </p:txBody>
      </p:sp>
      <p:sp>
        <p:nvSpPr>
          <p:cNvPr id="6" name="Title 1"/>
          <p:cNvSpPr txBox="1">
            <a:spLocks/>
          </p:cNvSpPr>
          <p:nvPr userDrawn="1"/>
        </p:nvSpPr>
        <p:spPr>
          <a:xfrm>
            <a:off x="406581" y="365126"/>
            <a:ext cx="7096625" cy="142949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b="0" i="0" kern="1200">
                <a:solidFill>
                  <a:schemeClr val="tx1"/>
                </a:solidFill>
                <a:latin typeface="Helvetica Neue Medium" charset="0"/>
                <a:ea typeface="Helvetica Neue Medium" charset="0"/>
                <a:cs typeface="Helvetica Neue Medium" charset="0"/>
              </a:defRPr>
            </a:lvl1pPr>
          </a:lstStyle>
          <a:p>
            <a:endParaRPr lang="en-US" dirty="0"/>
          </a:p>
        </p:txBody>
      </p:sp>
      <p:sp>
        <p:nvSpPr>
          <p:cNvPr id="8" name="Chart Placeholder 7"/>
          <p:cNvSpPr>
            <a:spLocks noGrp="1"/>
          </p:cNvSpPr>
          <p:nvPr>
            <p:ph type="chart" sz="quarter" idx="13"/>
          </p:nvPr>
        </p:nvSpPr>
        <p:spPr>
          <a:xfrm>
            <a:off x="406581" y="1939895"/>
            <a:ext cx="8472500" cy="4050707"/>
          </a:xfrm>
        </p:spPr>
        <p:txBody>
          <a:bodyPr/>
          <a:lstStyle/>
          <a:p>
            <a:r>
              <a:rPr lang="en-US"/>
              <a:t>Click icon to add chart</a:t>
            </a:r>
            <a:endParaRPr lang="en-US" dirty="0"/>
          </a:p>
        </p:txBody>
      </p:sp>
    </p:spTree>
    <p:extLst>
      <p:ext uri="{BB962C8B-B14F-4D97-AF65-F5344CB8AC3E}">
        <p14:creationId xmlns:p14="http://schemas.microsoft.com/office/powerpoint/2010/main" val="2015011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F0F182-A738-D344-AD4C-0014E2FCF0E4}" type="datetimeFigureOut">
              <a:rPr lang="en-US" smtClean="0"/>
              <a:t>6/22/2023</a:t>
            </a:fld>
            <a:endParaRPr lang="en-US"/>
          </a:p>
        </p:txBody>
      </p:sp>
      <p:sp>
        <p:nvSpPr>
          <p:cNvPr id="3" name="Footer Placeholder 2"/>
          <p:cNvSpPr>
            <a:spLocks noGrp="1"/>
          </p:cNvSpPr>
          <p:nvPr>
            <p:ph type="ftr" sz="quarter" idx="11"/>
          </p:nvPr>
        </p:nvSpPr>
        <p:spPr>
          <a:xfrm>
            <a:off x="628649" y="6513922"/>
            <a:ext cx="4909025" cy="207554"/>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D0B5CDF8-54D5-6043-A52E-76818AC5EAB8}" type="slidenum">
              <a:rPr lang="en-US" smtClean="0"/>
              <a:t>‹#›</a:t>
            </a:fld>
            <a:endParaRPr lang="en-US"/>
          </a:p>
        </p:txBody>
      </p:sp>
    </p:spTree>
    <p:extLst>
      <p:ext uri="{BB962C8B-B14F-4D97-AF65-F5344CB8AC3E}">
        <p14:creationId xmlns:p14="http://schemas.microsoft.com/office/powerpoint/2010/main" val="482226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5F0F182-A738-D344-AD4C-0014E2FCF0E4}" type="datetimeFigureOut">
              <a:rPr lang="en-US" smtClean="0"/>
              <a:t>6/22/2023</a:t>
            </a:fld>
            <a:endParaRPr lang="en-US"/>
          </a:p>
        </p:txBody>
      </p:sp>
      <p:sp>
        <p:nvSpPr>
          <p:cNvPr id="6" name="Footer Placeholder 5"/>
          <p:cNvSpPr>
            <a:spLocks noGrp="1"/>
          </p:cNvSpPr>
          <p:nvPr>
            <p:ph type="ftr" sz="quarter" idx="11"/>
          </p:nvPr>
        </p:nvSpPr>
        <p:spPr>
          <a:xfrm>
            <a:off x="628649" y="6513922"/>
            <a:ext cx="4909025" cy="207554"/>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D0B5CDF8-54D5-6043-A52E-76818AC5EAB8}" type="slidenum">
              <a:rPr lang="en-US" smtClean="0"/>
              <a:t>‹#›</a:t>
            </a:fld>
            <a:endParaRPr lang="en-US"/>
          </a:p>
        </p:txBody>
      </p:sp>
    </p:spTree>
    <p:extLst>
      <p:ext uri="{BB962C8B-B14F-4D97-AF65-F5344CB8AC3E}">
        <p14:creationId xmlns:p14="http://schemas.microsoft.com/office/powerpoint/2010/main" val="171636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5F0F182-A738-D344-AD4C-0014E2FCF0E4}" type="datetimeFigureOut">
              <a:rPr lang="en-US" smtClean="0"/>
              <a:t>6/22/2023</a:t>
            </a:fld>
            <a:endParaRPr lang="en-US"/>
          </a:p>
        </p:txBody>
      </p:sp>
      <p:sp>
        <p:nvSpPr>
          <p:cNvPr id="6" name="Footer Placeholder 5"/>
          <p:cNvSpPr>
            <a:spLocks noGrp="1"/>
          </p:cNvSpPr>
          <p:nvPr>
            <p:ph type="ftr" sz="quarter" idx="11"/>
          </p:nvPr>
        </p:nvSpPr>
        <p:spPr>
          <a:xfrm>
            <a:off x="628649" y="6513922"/>
            <a:ext cx="4909025" cy="207554"/>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D0B5CDF8-54D5-6043-A52E-76818AC5EAB8}" type="slidenum">
              <a:rPr lang="en-US" smtClean="0"/>
              <a:t>‹#›</a:t>
            </a:fld>
            <a:endParaRPr lang="en-US"/>
          </a:p>
        </p:txBody>
      </p:sp>
    </p:spTree>
    <p:extLst>
      <p:ext uri="{BB962C8B-B14F-4D97-AF65-F5344CB8AC3E}">
        <p14:creationId xmlns:p14="http://schemas.microsoft.com/office/powerpoint/2010/main" val="617041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6567986"/>
            <a:ext cx="9144000" cy="290014"/>
          </a:xfrm>
          <a:prstGeom prst="rect">
            <a:avLst/>
          </a:prstGeom>
          <a:solidFill>
            <a:srgbClr val="FFCA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567986"/>
            <a:ext cx="1914368" cy="272922"/>
          </a:xfrm>
          <a:prstGeom prst="rect">
            <a:avLst/>
          </a:prstGeom>
        </p:spPr>
        <p:txBody>
          <a:bodyPr vert="horz" lIns="91440" tIns="45720" rIns="91440" bIns="45720" rtlCol="0" anchor="ctr"/>
          <a:lstStyle>
            <a:lvl1pPr algn="l">
              <a:defRPr sz="950" b="0" i="0">
                <a:solidFill>
                  <a:schemeClr val="bg1"/>
                </a:solidFill>
                <a:latin typeface="Helvetica Neue" charset="0"/>
                <a:ea typeface="Helvetica Neue" charset="0"/>
                <a:cs typeface="Helvetica Neue" charset="0"/>
              </a:defRPr>
            </a:lvl1pPr>
          </a:lstStyle>
          <a:p>
            <a:fld id="{05F0F182-A738-D344-AD4C-0014E2FCF0E4}" type="datetimeFigureOut">
              <a:rPr lang="en-US" smtClean="0"/>
              <a:pPr/>
              <a:t>6/22/2023</a:t>
            </a:fld>
            <a:endParaRPr lang="en-US" dirty="0"/>
          </a:p>
        </p:txBody>
      </p:sp>
      <p:sp>
        <p:nvSpPr>
          <p:cNvPr id="6" name="Slide Number Placeholder 5"/>
          <p:cNvSpPr>
            <a:spLocks noGrp="1"/>
          </p:cNvSpPr>
          <p:nvPr>
            <p:ph type="sldNum" sz="quarter" idx="4"/>
          </p:nvPr>
        </p:nvSpPr>
        <p:spPr>
          <a:xfrm>
            <a:off x="0" y="6567986"/>
            <a:ext cx="628650" cy="281208"/>
          </a:xfrm>
          <a:prstGeom prst="rect">
            <a:avLst/>
          </a:prstGeom>
        </p:spPr>
        <p:txBody>
          <a:bodyPr vert="horz" lIns="91440" tIns="45720" rIns="91440" bIns="45720" rtlCol="0" anchor="ctr"/>
          <a:lstStyle>
            <a:lvl1pPr algn="r">
              <a:defRPr sz="1300" b="0" i="0">
                <a:solidFill>
                  <a:schemeClr val="bg1"/>
                </a:solidFill>
                <a:latin typeface="Helvetica" charset="0"/>
                <a:ea typeface="Helvetica" charset="0"/>
                <a:cs typeface="Helvetica" charset="0"/>
              </a:defRPr>
            </a:lvl1pPr>
          </a:lstStyle>
          <a:p>
            <a:fld id="{D0B5CDF8-54D5-6043-A52E-76818AC5EAB8}" type="slidenum">
              <a:rPr lang="en-US" smtClean="0"/>
              <a:pPr/>
              <a:t>‹#›</a:t>
            </a:fld>
            <a:endParaRPr lang="en-US" dirty="0"/>
          </a:p>
        </p:txBody>
      </p:sp>
      <p:pic>
        <p:nvPicPr>
          <p:cNvPr id="8" name="Picture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416054" y="6087031"/>
            <a:ext cx="571343" cy="770969"/>
          </a:xfrm>
          <a:prstGeom prst="rect">
            <a:avLst/>
          </a:prstGeom>
        </p:spPr>
      </p:pic>
    </p:spTree>
    <p:extLst>
      <p:ext uri="{BB962C8B-B14F-4D97-AF65-F5344CB8AC3E}">
        <p14:creationId xmlns:p14="http://schemas.microsoft.com/office/powerpoint/2010/main" val="6370818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b="0" i="0" kern="1200">
          <a:solidFill>
            <a:schemeClr val="tx1"/>
          </a:solidFill>
          <a:latin typeface="Helvetica Neue Medium" charset="0"/>
          <a:ea typeface="Helvetica Neue Medium" charset="0"/>
          <a:cs typeface="Helvetica Neue Medium"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Neue" charset="0"/>
          <a:ea typeface="Helvetica Neue" charset="0"/>
          <a:cs typeface="Helvetica Neue"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Neue" charset="0"/>
          <a:ea typeface="Helvetica Neue" charset="0"/>
          <a:cs typeface="Helvetica Neue"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Neue" charset="0"/>
          <a:ea typeface="Helvetica Neue" charset="0"/>
          <a:cs typeface="Helvetica Neue"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Neue" charset="0"/>
          <a:ea typeface="Helvetica Neue" charset="0"/>
          <a:cs typeface="Helvetica Neue"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Neue" charset="0"/>
          <a:ea typeface="Helvetica Neue" charset="0"/>
          <a:cs typeface="Helvetica Neue"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val="0"/>
              </a:ext>
            </a:extLst>
          </a:blip>
          <a:stretch>
            <a:fillRect/>
          </a:stretch>
        </p:blipFill>
        <p:spPr>
          <a:xfrm>
            <a:off x="2709" y="-58189"/>
            <a:ext cx="9141291" cy="6626268"/>
          </a:xfrm>
          <a:prstGeom prst="rect">
            <a:avLst/>
          </a:prstGeom>
        </p:spPr>
      </p:pic>
      <p:sp>
        <p:nvSpPr>
          <p:cNvPr id="2" name="Title 1"/>
          <p:cNvSpPr>
            <a:spLocks noGrp="1"/>
          </p:cNvSpPr>
          <p:nvPr>
            <p:ph type="ctrTitle"/>
          </p:nvPr>
        </p:nvSpPr>
        <p:spPr>
          <a:xfrm>
            <a:off x="297370" y="3313134"/>
            <a:ext cx="8142678" cy="1722037"/>
          </a:xfrm>
        </p:spPr>
        <p:txBody>
          <a:bodyPr>
            <a:noAutofit/>
          </a:bodyPr>
          <a:lstStyle/>
          <a:p>
            <a:pPr>
              <a:lnSpc>
                <a:spcPts val="3600"/>
              </a:lnSpc>
            </a:pPr>
            <a:br>
              <a:rPr lang="en-US" sz="4800" b="1" dirty="0">
                <a:solidFill>
                  <a:schemeClr val="bg1"/>
                </a:solidFill>
                <a:latin typeface="Algerian" panose="04020705040A02060702" pitchFamily="82" charset="0"/>
                <a:ea typeface="Helvetica" charset="0"/>
                <a:cs typeface="Helvetica" charset="0"/>
              </a:rPr>
            </a:br>
            <a:br>
              <a:rPr lang="en-US" sz="4800" b="1" dirty="0">
                <a:solidFill>
                  <a:schemeClr val="bg1"/>
                </a:solidFill>
                <a:latin typeface="Algerian" panose="04020705040A02060702" pitchFamily="82" charset="0"/>
                <a:ea typeface="Helvetica" charset="0"/>
                <a:cs typeface="Helvetica" charset="0"/>
              </a:rPr>
            </a:br>
            <a:r>
              <a:rPr lang="en-US" sz="4800" b="1" dirty="0">
                <a:solidFill>
                  <a:schemeClr val="bg1"/>
                </a:solidFill>
                <a:latin typeface="Algerian" panose="04020705040A02060702" pitchFamily="82" charset="0"/>
                <a:ea typeface="Helvetica" charset="0"/>
                <a:cs typeface="Helvetica" charset="0"/>
              </a:rPr>
              <a:t>Welcome to the </a:t>
            </a:r>
            <a:br>
              <a:rPr lang="en-US" sz="4800" b="1" dirty="0">
                <a:solidFill>
                  <a:schemeClr val="bg1"/>
                </a:solidFill>
                <a:latin typeface="Algerian" panose="04020705040A02060702" pitchFamily="82" charset="0"/>
                <a:ea typeface="Helvetica" charset="0"/>
                <a:cs typeface="Helvetica" charset="0"/>
              </a:rPr>
            </a:br>
            <a:r>
              <a:rPr lang="en-US" sz="4800" b="1" dirty="0">
                <a:solidFill>
                  <a:schemeClr val="bg1"/>
                </a:solidFill>
                <a:latin typeface="Algerian" panose="04020705040A02060702" pitchFamily="82" charset="0"/>
                <a:ea typeface="Helvetica" charset="0"/>
                <a:cs typeface="Helvetica" charset="0"/>
              </a:rPr>
              <a:t>Rosen College of Hospitality Management </a:t>
            </a:r>
            <a:br>
              <a:rPr lang="en-US" sz="4800" b="1" dirty="0">
                <a:solidFill>
                  <a:schemeClr val="bg1"/>
                </a:solidFill>
                <a:latin typeface="Algerian" panose="04020705040A02060702" pitchFamily="82" charset="0"/>
                <a:ea typeface="Helvetica" charset="0"/>
                <a:cs typeface="Helvetica" charset="0"/>
              </a:rPr>
            </a:br>
            <a:br>
              <a:rPr lang="en-US" sz="4800" b="1" dirty="0">
                <a:solidFill>
                  <a:schemeClr val="bg1"/>
                </a:solidFill>
                <a:latin typeface="Algerian" panose="04020705040A02060702" pitchFamily="82" charset="0"/>
                <a:ea typeface="Helvetica" charset="0"/>
                <a:cs typeface="Helvetica" charset="0"/>
              </a:rPr>
            </a:br>
            <a:br>
              <a:rPr lang="en-US" sz="4800" b="1" dirty="0">
                <a:solidFill>
                  <a:schemeClr val="bg1"/>
                </a:solidFill>
                <a:latin typeface="Algerian" panose="04020705040A02060702" pitchFamily="82" charset="0"/>
                <a:ea typeface="Helvetica" charset="0"/>
                <a:cs typeface="Helvetica" charset="0"/>
              </a:rPr>
            </a:br>
            <a:br>
              <a:rPr lang="en-US" sz="4800" b="1" dirty="0">
                <a:solidFill>
                  <a:schemeClr val="bg1"/>
                </a:solidFill>
                <a:latin typeface="Algerian" panose="04020705040A02060702" pitchFamily="82" charset="0"/>
                <a:ea typeface="Helvetica" charset="0"/>
                <a:cs typeface="Helvetica" charset="0"/>
              </a:rPr>
            </a:br>
            <a:r>
              <a:rPr lang="en-US" sz="4800" b="1" dirty="0" err="1">
                <a:solidFill>
                  <a:schemeClr val="bg1"/>
                </a:solidFill>
                <a:latin typeface="Algerian" panose="04020705040A02060702" pitchFamily="82" charset="0"/>
                <a:ea typeface="Helvetica" charset="0"/>
                <a:cs typeface="Helvetica" charset="0"/>
              </a:rPr>
              <a:t>Prostart</a:t>
            </a:r>
            <a:r>
              <a:rPr lang="en-US" sz="4800" b="1" dirty="0">
                <a:solidFill>
                  <a:schemeClr val="bg1"/>
                </a:solidFill>
                <a:latin typeface="Algerian" panose="04020705040A02060702" pitchFamily="82" charset="0"/>
                <a:ea typeface="Helvetica" charset="0"/>
                <a:cs typeface="Helvetica" charset="0"/>
              </a:rPr>
              <a:t> Teacher</a:t>
            </a:r>
            <a:br>
              <a:rPr lang="en-US" sz="4800" b="1" dirty="0">
                <a:solidFill>
                  <a:schemeClr val="bg1"/>
                </a:solidFill>
                <a:latin typeface="Algerian" panose="04020705040A02060702" pitchFamily="82" charset="0"/>
                <a:ea typeface="Helvetica" charset="0"/>
                <a:cs typeface="Helvetica" charset="0"/>
              </a:rPr>
            </a:br>
            <a:r>
              <a:rPr lang="en-US" sz="4800" b="1" dirty="0">
                <a:solidFill>
                  <a:schemeClr val="bg1"/>
                </a:solidFill>
                <a:latin typeface="Algerian" panose="04020705040A02060702" pitchFamily="82" charset="0"/>
                <a:ea typeface="Helvetica" charset="0"/>
                <a:cs typeface="Helvetica" charset="0"/>
              </a:rPr>
              <a:t>Training</a:t>
            </a:r>
            <a:br>
              <a:rPr lang="en-US" sz="4800" b="1" dirty="0">
                <a:solidFill>
                  <a:schemeClr val="bg1"/>
                </a:solidFill>
                <a:latin typeface="Algerian" panose="04020705040A02060702" pitchFamily="82" charset="0"/>
                <a:ea typeface="Helvetica" charset="0"/>
                <a:cs typeface="Helvetica" charset="0"/>
              </a:rPr>
            </a:br>
            <a:br>
              <a:rPr lang="en-US" sz="4800" b="1" dirty="0">
                <a:solidFill>
                  <a:schemeClr val="bg1"/>
                </a:solidFill>
                <a:latin typeface="Algerian" panose="04020705040A02060702" pitchFamily="82" charset="0"/>
                <a:ea typeface="Helvetica" charset="0"/>
                <a:cs typeface="Helvetica" charset="0"/>
              </a:rPr>
            </a:br>
            <a:r>
              <a:rPr lang="en-US" sz="4800" b="1" dirty="0">
                <a:solidFill>
                  <a:schemeClr val="bg1"/>
                </a:solidFill>
                <a:latin typeface="Algerian" panose="04020705040A02060702" pitchFamily="82" charset="0"/>
                <a:ea typeface="Helvetica" charset="0"/>
                <a:cs typeface="Helvetica" charset="0"/>
              </a:rPr>
              <a:t> Summer 2023!!!</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6054" y="6087031"/>
            <a:ext cx="571343" cy="770969"/>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09" y="6058289"/>
            <a:ext cx="1759589" cy="799711"/>
          </a:xfrm>
          <a:prstGeom prst="rect">
            <a:avLst/>
          </a:prstGeom>
        </p:spPr>
      </p:pic>
    </p:spTree>
    <p:extLst>
      <p:ext uri="{BB962C8B-B14F-4D97-AF65-F5344CB8AC3E}">
        <p14:creationId xmlns:p14="http://schemas.microsoft.com/office/powerpoint/2010/main" val="1844144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Planning the Meal</a:t>
            </a:r>
          </a:p>
        </p:txBody>
      </p:sp>
      <p:sp>
        <p:nvSpPr>
          <p:cNvPr id="3" name="Content Placeholder 2"/>
          <p:cNvSpPr>
            <a:spLocks noGrp="1"/>
          </p:cNvSpPr>
          <p:nvPr>
            <p:ph idx="1"/>
          </p:nvPr>
        </p:nvSpPr>
        <p:spPr/>
        <p:txBody>
          <a:bodyPr>
            <a:normAutofit fontScale="85000" lnSpcReduction="20000"/>
          </a:bodyPr>
          <a:lstStyle/>
          <a:p>
            <a:r>
              <a:rPr lang="en-US" dirty="0"/>
              <a:t>Start by asking “what is the inspiration for the dish?”</a:t>
            </a:r>
          </a:p>
          <a:p>
            <a:endParaRPr lang="en-US" dirty="0"/>
          </a:p>
          <a:p>
            <a:r>
              <a:rPr lang="en-US" dirty="0"/>
              <a:t>Allow students to be creative so that they can take “ownership” of the meal, but…</a:t>
            </a:r>
          </a:p>
          <a:p>
            <a:endParaRPr lang="en-US" dirty="0"/>
          </a:p>
          <a:p>
            <a:r>
              <a:rPr lang="en-US" dirty="0"/>
              <a:t>“Manage” their creativity!</a:t>
            </a:r>
          </a:p>
          <a:p>
            <a:endParaRPr lang="en-US" dirty="0"/>
          </a:p>
          <a:p>
            <a:r>
              <a:rPr lang="en-US" dirty="0"/>
              <a:t>Master fundamentals before trying experimental or modernist techniques.</a:t>
            </a:r>
          </a:p>
          <a:p>
            <a:endParaRPr lang="en-US" dirty="0"/>
          </a:p>
          <a:p>
            <a:r>
              <a:rPr lang="en-US" dirty="0"/>
              <a:t>Avoid doing a “twist” on a dish without understanding how the classic version should taste.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60836"/>
            <a:ext cx="1753985" cy="797163"/>
          </a:xfrm>
          <a:prstGeom prst="rect">
            <a:avLst/>
          </a:prstGeom>
        </p:spPr>
      </p:pic>
    </p:spTree>
    <p:extLst>
      <p:ext uri="{BB962C8B-B14F-4D97-AF65-F5344CB8AC3E}">
        <p14:creationId xmlns:p14="http://schemas.microsoft.com/office/powerpoint/2010/main" val="2827830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u="sng" dirty="0"/>
              <a:t>Guardrails</a:t>
            </a:r>
            <a:r>
              <a:rPr lang="en-US" sz="3600" b="1" dirty="0"/>
              <a:t> in Menu Selection</a:t>
            </a:r>
          </a:p>
        </p:txBody>
      </p:sp>
      <p:sp>
        <p:nvSpPr>
          <p:cNvPr id="3" name="Content Placeholder 2"/>
          <p:cNvSpPr>
            <a:spLocks noGrp="1"/>
          </p:cNvSpPr>
          <p:nvPr>
            <p:ph idx="1"/>
          </p:nvPr>
        </p:nvSpPr>
        <p:spPr/>
        <p:txBody>
          <a:bodyPr>
            <a:normAutofit fontScale="70000" lnSpcReduction="20000"/>
          </a:bodyPr>
          <a:lstStyle/>
          <a:p>
            <a:r>
              <a:rPr lang="en-US" dirty="0"/>
              <a:t>Molecular Gastronomy has its place…</a:t>
            </a:r>
          </a:p>
          <a:p>
            <a:endParaRPr lang="en-US" dirty="0"/>
          </a:p>
          <a:p>
            <a:r>
              <a:rPr lang="en-US" dirty="0"/>
              <a:t>But should be viewed with a commonsense approach.</a:t>
            </a:r>
          </a:p>
          <a:p>
            <a:endParaRPr lang="en-US" dirty="0"/>
          </a:p>
          <a:p>
            <a:endParaRPr lang="en-US" dirty="0"/>
          </a:p>
          <a:p>
            <a:r>
              <a:rPr lang="en-US" dirty="0"/>
              <a:t>A question to ask is, does the technique improve the dish? Or is it a gimmick to add complexity?</a:t>
            </a:r>
          </a:p>
          <a:p>
            <a:endParaRPr lang="en-US" dirty="0"/>
          </a:p>
          <a:p>
            <a:r>
              <a:rPr lang="en-US" dirty="0"/>
              <a:t>For example, it is unlikely that fruit caviar would “make” or “break” a dish.</a:t>
            </a:r>
          </a:p>
          <a:p>
            <a:endParaRPr lang="en-US" dirty="0"/>
          </a:p>
          <a:p>
            <a:r>
              <a:rPr lang="en-US" dirty="0"/>
              <a:t>Best practices are KEY. Proper sear, proper doneness, proper temperature, proper balance, clean plate will earn more points than gimmicks.  </a:t>
            </a:r>
          </a:p>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89054"/>
            <a:ext cx="1911927" cy="868946"/>
          </a:xfrm>
          <a:prstGeom prst="rect">
            <a:avLst/>
          </a:prstGeom>
        </p:spPr>
      </p:pic>
    </p:spTree>
    <p:extLst>
      <p:ext uri="{BB962C8B-B14F-4D97-AF65-F5344CB8AC3E}">
        <p14:creationId xmlns:p14="http://schemas.microsoft.com/office/powerpoint/2010/main" val="3529692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 calcmode="lin" valueType="num">
                                      <p:cBhvr additive="base">
                                        <p:cTn id="3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9F571-1B40-7013-1A6D-5399A14F9283}"/>
              </a:ext>
            </a:extLst>
          </p:cNvPr>
          <p:cNvSpPr>
            <a:spLocks noGrp="1"/>
          </p:cNvSpPr>
          <p:nvPr>
            <p:ph type="title"/>
          </p:nvPr>
        </p:nvSpPr>
        <p:spPr/>
        <p:txBody>
          <a:bodyPr>
            <a:normAutofit/>
          </a:bodyPr>
          <a:lstStyle/>
          <a:p>
            <a:pPr algn="ctr"/>
            <a:r>
              <a:rPr lang="en-US" sz="3600" b="1" dirty="0"/>
              <a:t>A Note on Judges Preferences</a:t>
            </a:r>
          </a:p>
        </p:txBody>
      </p:sp>
      <p:sp>
        <p:nvSpPr>
          <p:cNvPr id="3" name="Content Placeholder 2">
            <a:extLst>
              <a:ext uri="{FF2B5EF4-FFF2-40B4-BE49-F238E27FC236}">
                <a16:creationId xmlns:a16="http://schemas.microsoft.com/office/drawing/2014/main" id="{698E70A8-CF00-903F-D1AD-E33A26A8E31E}"/>
              </a:ext>
            </a:extLst>
          </p:cNvPr>
          <p:cNvSpPr>
            <a:spLocks noGrp="1"/>
          </p:cNvSpPr>
          <p:nvPr>
            <p:ph idx="1"/>
          </p:nvPr>
        </p:nvSpPr>
        <p:spPr/>
        <p:txBody>
          <a:bodyPr/>
          <a:lstStyle/>
          <a:p>
            <a:r>
              <a:rPr lang="en-US" dirty="0"/>
              <a:t>The only thing in the competition that you cannot control: The judge's opinions. </a:t>
            </a:r>
          </a:p>
          <a:p>
            <a:endParaRPr lang="en-US" dirty="0"/>
          </a:p>
          <a:p>
            <a:r>
              <a:rPr lang="en-US" dirty="0"/>
              <a:t>Judges have personal preferences that you cannot control. </a:t>
            </a:r>
          </a:p>
          <a:p>
            <a:endParaRPr lang="en-US" dirty="0"/>
          </a:p>
          <a:p>
            <a:r>
              <a:rPr lang="en-US" dirty="0"/>
              <a:t>Focus on the things you can control. </a:t>
            </a:r>
          </a:p>
        </p:txBody>
      </p:sp>
      <p:pic>
        <p:nvPicPr>
          <p:cNvPr id="4" name="Picture 3">
            <a:extLst>
              <a:ext uri="{FF2B5EF4-FFF2-40B4-BE49-F238E27FC236}">
                <a16:creationId xmlns:a16="http://schemas.microsoft.com/office/drawing/2014/main" id="{E0F61A77-F528-5277-A97A-4C3DC404C3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89054"/>
            <a:ext cx="1911927" cy="868946"/>
          </a:xfrm>
          <a:prstGeom prst="rect">
            <a:avLst/>
          </a:prstGeom>
        </p:spPr>
      </p:pic>
    </p:spTree>
    <p:extLst>
      <p:ext uri="{BB962C8B-B14F-4D97-AF65-F5344CB8AC3E}">
        <p14:creationId xmlns:p14="http://schemas.microsoft.com/office/powerpoint/2010/main" val="2681117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8FEC1-544C-26C5-9F72-255FF3A5DA9A}"/>
              </a:ext>
            </a:extLst>
          </p:cNvPr>
          <p:cNvSpPr>
            <a:spLocks noGrp="1"/>
          </p:cNvSpPr>
          <p:nvPr>
            <p:ph type="title"/>
          </p:nvPr>
        </p:nvSpPr>
        <p:spPr/>
        <p:txBody>
          <a:bodyPr>
            <a:normAutofit/>
          </a:bodyPr>
          <a:lstStyle/>
          <a:p>
            <a:pPr algn="ctr"/>
            <a:r>
              <a:rPr lang="en-US" sz="4000" b="1" dirty="0"/>
              <a:t>Sanitation and Safety are </a:t>
            </a:r>
            <a:r>
              <a:rPr lang="en-US" sz="4000" b="1" u="sng" dirty="0"/>
              <a:t>HUGE</a:t>
            </a:r>
          </a:p>
        </p:txBody>
      </p:sp>
      <p:sp>
        <p:nvSpPr>
          <p:cNvPr id="3" name="Content Placeholder 2">
            <a:extLst>
              <a:ext uri="{FF2B5EF4-FFF2-40B4-BE49-F238E27FC236}">
                <a16:creationId xmlns:a16="http://schemas.microsoft.com/office/drawing/2014/main" id="{D3777A0E-2291-1231-A548-ED7845F0E634}"/>
              </a:ext>
            </a:extLst>
          </p:cNvPr>
          <p:cNvSpPr>
            <a:spLocks noGrp="1"/>
          </p:cNvSpPr>
          <p:nvPr>
            <p:ph idx="1"/>
          </p:nvPr>
        </p:nvSpPr>
        <p:spPr/>
        <p:txBody>
          <a:bodyPr/>
          <a:lstStyle/>
          <a:p>
            <a:r>
              <a:rPr lang="en-US" dirty="0"/>
              <a:t>No matter how good the food looks or tastes, if it is prepared in an unsanitary manner, judges will not taste it. </a:t>
            </a:r>
          </a:p>
          <a:p>
            <a:endParaRPr lang="en-US" dirty="0"/>
          </a:p>
          <a:p>
            <a:r>
              <a:rPr lang="en-US" dirty="0"/>
              <a:t>Proper sanitation and safety at all times during cooking will make or break your score in competition. </a:t>
            </a:r>
          </a:p>
          <a:p>
            <a:endParaRPr lang="en-US" dirty="0"/>
          </a:p>
          <a:p>
            <a:r>
              <a:rPr lang="en-US" dirty="0"/>
              <a:t>Training is Key! </a:t>
            </a:r>
          </a:p>
        </p:txBody>
      </p:sp>
    </p:spTree>
    <p:extLst>
      <p:ext uri="{BB962C8B-B14F-4D97-AF65-F5344CB8AC3E}">
        <p14:creationId xmlns:p14="http://schemas.microsoft.com/office/powerpoint/2010/main" val="1593731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862EF-0A83-0ACA-AD6D-8F6BF9E66690}"/>
              </a:ext>
            </a:extLst>
          </p:cNvPr>
          <p:cNvSpPr>
            <a:spLocks noGrp="1"/>
          </p:cNvSpPr>
          <p:nvPr>
            <p:ph type="title"/>
          </p:nvPr>
        </p:nvSpPr>
        <p:spPr/>
        <p:txBody>
          <a:bodyPr/>
          <a:lstStyle/>
          <a:p>
            <a:pPr algn="ctr"/>
            <a:r>
              <a:rPr lang="en-US" b="1" dirty="0"/>
              <a:t>Delegation of Workload</a:t>
            </a:r>
          </a:p>
        </p:txBody>
      </p:sp>
      <p:sp>
        <p:nvSpPr>
          <p:cNvPr id="3" name="Content Placeholder 2">
            <a:extLst>
              <a:ext uri="{FF2B5EF4-FFF2-40B4-BE49-F238E27FC236}">
                <a16:creationId xmlns:a16="http://schemas.microsoft.com/office/drawing/2014/main" id="{83181461-4C3E-F246-2AF6-95927EDC4517}"/>
              </a:ext>
            </a:extLst>
          </p:cNvPr>
          <p:cNvSpPr>
            <a:spLocks noGrp="1"/>
          </p:cNvSpPr>
          <p:nvPr>
            <p:ph idx="1"/>
          </p:nvPr>
        </p:nvSpPr>
        <p:spPr/>
        <p:txBody>
          <a:bodyPr>
            <a:normAutofit fontScale="77500" lnSpcReduction="20000"/>
          </a:bodyPr>
          <a:lstStyle/>
          <a:p>
            <a:r>
              <a:rPr lang="en-US" dirty="0"/>
              <a:t>Teams can be made up of four cooks plus a manager.  The four cooks should have an even distribution of work. </a:t>
            </a:r>
          </a:p>
          <a:p>
            <a:endParaRPr lang="en-US" dirty="0"/>
          </a:p>
          <a:p>
            <a:r>
              <a:rPr lang="en-US" dirty="0"/>
              <a:t>Giving each student a single dish to prepare plus one student for plating and garnishing is one strategy for workload distribution, but depending on the complexity of the menu it may make more sense to divide the tasks in other ways. </a:t>
            </a:r>
          </a:p>
          <a:p>
            <a:endParaRPr lang="en-US" dirty="0"/>
          </a:p>
          <a:p>
            <a:r>
              <a:rPr lang="en-US" dirty="0"/>
              <a:t>Make sure the workload is manageable for each student.</a:t>
            </a:r>
          </a:p>
          <a:p>
            <a:endParaRPr lang="en-US" dirty="0"/>
          </a:p>
          <a:p>
            <a:r>
              <a:rPr lang="en-US" dirty="0"/>
              <a:t>Managers should be </a:t>
            </a:r>
            <a:r>
              <a:rPr lang="en-US" dirty="0" err="1"/>
              <a:t>crosstrained</a:t>
            </a:r>
            <a:r>
              <a:rPr lang="en-US" dirty="0"/>
              <a:t> in entire recipe collection so that they can substitute in the event of an injury. </a:t>
            </a:r>
          </a:p>
        </p:txBody>
      </p:sp>
      <p:pic>
        <p:nvPicPr>
          <p:cNvPr id="4" name="Picture 3">
            <a:extLst>
              <a:ext uri="{FF2B5EF4-FFF2-40B4-BE49-F238E27FC236}">
                <a16:creationId xmlns:a16="http://schemas.microsoft.com/office/drawing/2014/main" id="{95E6C790-2BEC-0AA8-54DB-35B89B7C21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29776"/>
            <a:ext cx="1602297" cy="728223"/>
          </a:xfrm>
          <a:prstGeom prst="rect">
            <a:avLst/>
          </a:prstGeom>
        </p:spPr>
      </p:pic>
    </p:spTree>
    <p:extLst>
      <p:ext uri="{BB962C8B-B14F-4D97-AF65-F5344CB8AC3E}">
        <p14:creationId xmlns:p14="http://schemas.microsoft.com/office/powerpoint/2010/main" val="1300241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Practice, Practice, Practice</a:t>
            </a:r>
          </a:p>
        </p:txBody>
      </p:sp>
      <p:sp>
        <p:nvSpPr>
          <p:cNvPr id="3" name="Content Placeholder 2"/>
          <p:cNvSpPr>
            <a:spLocks noGrp="1"/>
          </p:cNvSpPr>
          <p:nvPr>
            <p:ph idx="1"/>
          </p:nvPr>
        </p:nvSpPr>
        <p:spPr/>
        <p:txBody>
          <a:bodyPr>
            <a:normAutofit fontScale="92500" lnSpcReduction="20000"/>
          </a:bodyPr>
          <a:lstStyle/>
          <a:p>
            <a:r>
              <a:rPr lang="en-US" dirty="0"/>
              <a:t>Once the recipes are determined, its time to cook!</a:t>
            </a:r>
          </a:p>
          <a:p>
            <a:endParaRPr lang="en-US" dirty="0"/>
          </a:p>
          <a:p>
            <a:r>
              <a:rPr lang="en-US" dirty="0"/>
              <a:t>Students must commit to the practice schedule.</a:t>
            </a:r>
          </a:p>
          <a:p>
            <a:endParaRPr lang="en-US" dirty="0"/>
          </a:p>
          <a:p>
            <a:r>
              <a:rPr lang="en-US" dirty="0"/>
              <a:t>Within reason, practice as often as possible.</a:t>
            </a:r>
          </a:p>
          <a:p>
            <a:endParaRPr lang="en-US" dirty="0"/>
          </a:p>
          <a:p>
            <a:r>
              <a:rPr lang="en-US" dirty="0"/>
              <a:t>Teams should cross-train so that they understand the whole menu. </a:t>
            </a:r>
          </a:p>
          <a:p>
            <a:endParaRPr lang="en-US" dirty="0"/>
          </a:p>
          <a:p>
            <a:r>
              <a:rPr lang="en-US" dirty="0"/>
              <a:t>Also, remember that teambuilding includes more than just team practice.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29776"/>
            <a:ext cx="1602297" cy="728223"/>
          </a:xfrm>
          <a:prstGeom prst="rect">
            <a:avLst/>
          </a:prstGeom>
        </p:spPr>
      </p:pic>
    </p:spTree>
    <p:extLst>
      <p:ext uri="{BB962C8B-B14F-4D97-AF65-F5344CB8AC3E}">
        <p14:creationId xmlns:p14="http://schemas.microsoft.com/office/powerpoint/2010/main" val="1283617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E1EA3-018B-A951-541F-9794C0E10030}"/>
              </a:ext>
            </a:extLst>
          </p:cNvPr>
          <p:cNvSpPr>
            <a:spLocks noGrp="1"/>
          </p:cNvSpPr>
          <p:nvPr>
            <p:ph type="title"/>
          </p:nvPr>
        </p:nvSpPr>
        <p:spPr/>
        <p:txBody>
          <a:bodyPr/>
          <a:lstStyle/>
          <a:p>
            <a:pPr algn="ctr"/>
            <a:r>
              <a:rPr lang="en-US" b="1" dirty="0"/>
              <a:t>Time Management</a:t>
            </a:r>
          </a:p>
        </p:txBody>
      </p:sp>
      <p:sp>
        <p:nvSpPr>
          <p:cNvPr id="3" name="Content Placeholder 2">
            <a:extLst>
              <a:ext uri="{FF2B5EF4-FFF2-40B4-BE49-F238E27FC236}">
                <a16:creationId xmlns:a16="http://schemas.microsoft.com/office/drawing/2014/main" id="{72570695-826D-A74B-E28D-613A42D26BF3}"/>
              </a:ext>
            </a:extLst>
          </p:cNvPr>
          <p:cNvSpPr>
            <a:spLocks noGrp="1"/>
          </p:cNvSpPr>
          <p:nvPr>
            <p:ph idx="1"/>
          </p:nvPr>
        </p:nvSpPr>
        <p:spPr/>
        <p:txBody>
          <a:bodyPr>
            <a:normAutofit fontScale="70000" lnSpcReduction="20000"/>
          </a:bodyPr>
          <a:lstStyle/>
          <a:p>
            <a:r>
              <a:rPr lang="en-US" dirty="0"/>
              <a:t>The timing of the competition should be perfected down to the minute. </a:t>
            </a:r>
          </a:p>
          <a:p>
            <a:endParaRPr lang="en-US" dirty="0"/>
          </a:p>
          <a:p>
            <a:r>
              <a:rPr lang="en-US" dirty="0"/>
              <a:t>As your team practices, timing should be refined, minute by minute. </a:t>
            </a:r>
          </a:p>
          <a:p>
            <a:endParaRPr lang="en-US" dirty="0"/>
          </a:p>
          <a:p>
            <a:r>
              <a:rPr lang="en-US" dirty="0"/>
              <a:t>You have TWO butane burners. Prime real estate that must be managed effectively. </a:t>
            </a:r>
          </a:p>
          <a:p>
            <a:endParaRPr lang="en-US" dirty="0"/>
          </a:p>
          <a:p>
            <a:r>
              <a:rPr lang="en-US" dirty="0"/>
              <a:t>Each team member’s time must be managed just as effectively.  </a:t>
            </a:r>
          </a:p>
          <a:p>
            <a:endParaRPr lang="en-US" dirty="0"/>
          </a:p>
          <a:p>
            <a:r>
              <a:rPr lang="en-US" dirty="0"/>
              <a:t>Communication is KEY. Manager or timekeeper should communicate loud and clear with clear call backs from team.</a:t>
            </a:r>
          </a:p>
        </p:txBody>
      </p:sp>
      <p:pic>
        <p:nvPicPr>
          <p:cNvPr id="4" name="Picture 3">
            <a:extLst>
              <a:ext uri="{FF2B5EF4-FFF2-40B4-BE49-F238E27FC236}">
                <a16:creationId xmlns:a16="http://schemas.microsoft.com/office/drawing/2014/main" id="{8694B255-76C1-46CF-373B-B7C17992A7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29776"/>
            <a:ext cx="1602297" cy="728223"/>
          </a:xfrm>
          <a:prstGeom prst="rect">
            <a:avLst/>
          </a:prstGeom>
        </p:spPr>
      </p:pic>
    </p:spTree>
    <p:extLst>
      <p:ext uri="{BB962C8B-B14F-4D97-AF65-F5344CB8AC3E}">
        <p14:creationId xmlns:p14="http://schemas.microsoft.com/office/powerpoint/2010/main" val="2011358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518ED-F7FE-D12E-66F6-1BAF0C85F6A2}"/>
              </a:ext>
            </a:extLst>
          </p:cNvPr>
          <p:cNvSpPr>
            <a:spLocks noGrp="1"/>
          </p:cNvSpPr>
          <p:nvPr>
            <p:ph type="title"/>
          </p:nvPr>
        </p:nvSpPr>
        <p:spPr/>
        <p:txBody>
          <a:bodyPr>
            <a:normAutofit/>
          </a:bodyPr>
          <a:lstStyle/>
          <a:p>
            <a:pPr algn="ctr"/>
            <a:r>
              <a:rPr lang="en-US" sz="4000" b="1" dirty="0"/>
              <a:t>Preparing for Travel to Competition</a:t>
            </a:r>
          </a:p>
        </p:txBody>
      </p:sp>
      <p:sp>
        <p:nvSpPr>
          <p:cNvPr id="3" name="Content Placeholder 2">
            <a:extLst>
              <a:ext uri="{FF2B5EF4-FFF2-40B4-BE49-F238E27FC236}">
                <a16:creationId xmlns:a16="http://schemas.microsoft.com/office/drawing/2014/main" id="{533001CA-5478-79E1-B87B-4AADAA0B389C}"/>
              </a:ext>
            </a:extLst>
          </p:cNvPr>
          <p:cNvSpPr>
            <a:spLocks noGrp="1"/>
          </p:cNvSpPr>
          <p:nvPr>
            <p:ph idx="1"/>
          </p:nvPr>
        </p:nvSpPr>
        <p:spPr/>
        <p:txBody>
          <a:bodyPr>
            <a:normAutofit fontScale="92500" lnSpcReduction="20000"/>
          </a:bodyPr>
          <a:lstStyle/>
          <a:p>
            <a:r>
              <a:rPr lang="en-US" dirty="0"/>
              <a:t>As the actual competition approaches you should develop a comprehensive product list that includes everything you will need. This checklist is critical.  Triple check it!</a:t>
            </a:r>
          </a:p>
          <a:p>
            <a:endParaRPr lang="en-US" dirty="0"/>
          </a:p>
          <a:p>
            <a:r>
              <a:rPr lang="en-US" dirty="0"/>
              <a:t>Packing for travel should be given plenty of time and attention. Forgotten items can be devastating. </a:t>
            </a:r>
          </a:p>
          <a:p>
            <a:endParaRPr lang="en-US" dirty="0"/>
          </a:p>
          <a:p>
            <a:r>
              <a:rPr lang="en-US" dirty="0"/>
              <a:t>Pay close attention to temperature control at all times.  Use ice and dry ice as needed. </a:t>
            </a:r>
          </a:p>
          <a:p>
            <a:endParaRPr lang="en-US" dirty="0"/>
          </a:p>
          <a:p>
            <a:r>
              <a:rPr lang="en-US" dirty="0"/>
              <a:t>Check your checklist again!</a:t>
            </a:r>
          </a:p>
          <a:p>
            <a:endParaRPr lang="en-US" dirty="0"/>
          </a:p>
          <a:p>
            <a:endParaRPr lang="en-US" dirty="0"/>
          </a:p>
        </p:txBody>
      </p:sp>
      <p:pic>
        <p:nvPicPr>
          <p:cNvPr id="4" name="Picture 3">
            <a:extLst>
              <a:ext uri="{FF2B5EF4-FFF2-40B4-BE49-F238E27FC236}">
                <a16:creationId xmlns:a16="http://schemas.microsoft.com/office/drawing/2014/main" id="{D9666677-D291-D14B-47AC-9E2539EA45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29776"/>
            <a:ext cx="1602297" cy="728223"/>
          </a:xfrm>
          <a:prstGeom prst="rect">
            <a:avLst/>
          </a:prstGeom>
        </p:spPr>
      </p:pic>
    </p:spTree>
    <p:extLst>
      <p:ext uri="{BB962C8B-B14F-4D97-AF65-F5344CB8AC3E}">
        <p14:creationId xmlns:p14="http://schemas.microsoft.com/office/powerpoint/2010/main" val="4254257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69AE3-8951-0486-A94A-4A811182A411}"/>
              </a:ext>
            </a:extLst>
          </p:cNvPr>
          <p:cNvSpPr>
            <a:spLocks noGrp="1"/>
          </p:cNvSpPr>
          <p:nvPr>
            <p:ph type="title"/>
          </p:nvPr>
        </p:nvSpPr>
        <p:spPr/>
        <p:txBody>
          <a:bodyPr/>
          <a:lstStyle/>
          <a:p>
            <a:pPr algn="ctr"/>
            <a:r>
              <a:rPr lang="en-US" b="1" dirty="0"/>
              <a:t>The Menu Packet</a:t>
            </a:r>
          </a:p>
        </p:txBody>
      </p:sp>
      <p:sp>
        <p:nvSpPr>
          <p:cNvPr id="3" name="Content Placeholder 2">
            <a:extLst>
              <a:ext uri="{FF2B5EF4-FFF2-40B4-BE49-F238E27FC236}">
                <a16:creationId xmlns:a16="http://schemas.microsoft.com/office/drawing/2014/main" id="{E5D7FEF3-5FF5-B9DB-DAE5-688FA00EC1FD}"/>
              </a:ext>
            </a:extLst>
          </p:cNvPr>
          <p:cNvSpPr>
            <a:spLocks noGrp="1"/>
          </p:cNvSpPr>
          <p:nvPr>
            <p:ph idx="1"/>
          </p:nvPr>
        </p:nvSpPr>
        <p:spPr/>
        <p:txBody>
          <a:bodyPr/>
          <a:lstStyle/>
          <a:p>
            <a:r>
              <a:rPr lang="en-US" dirty="0"/>
              <a:t>Make sure the packets are complete and that all elements are in correct format. </a:t>
            </a:r>
          </a:p>
          <a:p>
            <a:endParaRPr lang="en-US" dirty="0"/>
          </a:p>
          <a:p>
            <a:r>
              <a:rPr lang="en-US" dirty="0"/>
              <a:t>The math must be accurate! Incorrect math in food cost or pricing is a self-inflicted wound!</a:t>
            </a:r>
          </a:p>
          <a:p>
            <a:endParaRPr lang="en-US" dirty="0"/>
          </a:p>
          <a:p>
            <a:r>
              <a:rPr lang="en-US" dirty="0"/>
              <a:t>The food pictures do not need to be professionally photographed but they need to look good.  They should match the real thing!</a:t>
            </a:r>
          </a:p>
          <a:p>
            <a:endParaRPr lang="en-US" dirty="0"/>
          </a:p>
          <a:p>
            <a:endParaRPr lang="en-US" dirty="0"/>
          </a:p>
        </p:txBody>
      </p:sp>
      <p:pic>
        <p:nvPicPr>
          <p:cNvPr id="4" name="Picture 3">
            <a:extLst>
              <a:ext uri="{FF2B5EF4-FFF2-40B4-BE49-F238E27FC236}">
                <a16:creationId xmlns:a16="http://schemas.microsoft.com/office/drawing/2014/main" id="{093D848E-580A-83E4-28B9-B3673628CC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29776"/>
            <a:ext cx="1602297" cy="728223"/>
          </a:xfrm>
          <a:prstGeom prst="rect">
            <a:avLst/>
          </a:prstGeom>
        </p:spPr>
      </p:pic>
    </p:spTree>
    <p:extLst>
      <p:ext uri="{BB962C8B-B14F-4D97-AF65-F5344CB8AC3E}">
        <p14:creationId xmlns:p14="http://schemas.microsoft.com/office/powerpoint/2010/main" val="2573833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3F991-7540-1A60-F045-B42124D04C79}"/>
              </a:ext>
            </a:extLst>
          </p:cNvPr>
          <p:cNvSpPr>
            <a:spLocks noGrp="1"/>
          </p:cNvSpPr>
          <p:nvPr>
            <p:ph type="title"/>
          </p:nvPr>
        </p:nvSpPr>
        <p:spPr/>
        <p:txBody>
          <a:bodyPr/>
          <a:lstStyle/>
          <a:p>
            <a:pPr algn="ctr"/>
            <a:r>
              <a:rPr lang="en-US" b="1" dirty="0"/>
              <a:t>At the Competition</a:t>
            </a:r>
          </a:p>
        </p:txBody>
      </p:sp>
      <p:sp>
        <p:nvSpPr>
          <p:cNvPr id="3" name="Content Placeholder 2">
            <a:extLst>
              <a:ext uri="{FF2B5EF4-FFF2-40B4-BE49-F238E27FC236}">
                <a16:creationId xmlns:a16="http://schemas.microsoft.com/office/drawing/2014/main" id="{186F12F8-1DE6-CB3D-FEA0-B5C958A5C724}"/>
              </a:ext>
            </a:extLst>
          </p:cNvPr>
          <p:cNvSpPr>
            <a:spLocks noGrp="1"/>
          </p:cNvSpPr>
          <p:nvPr>
            <p:ph idx="1"/>
          </p:nvPr>
        </p:nvSpPr>
        <p:spPr/>
        <p:txBody>
          <a:bodyPr/>
          <a:lstStyle/>
          <a:p>
            <a:endParaRPr lang="en-US" dirty="0"/>
          </a:p>
          <a:p>
            <a:r>
              <a:rPr lang="en-US" dirty="0"/>
              <a:t>Keep students calm as best you can and remember that they are just kids. This event is huge for them.  </a:t>
            </a:r>
          </a:p>
          <a:p>
            <a:endParaRPr lang="en-US" dirty="0"/>
          </a:p>
          <a:p>
            <a:r>
              <a:rPr lang="en-US" dirty="0"/>
              <a:t>Everyone is stressed out, this is perfectly normal… </a:t>
            </a:r>
          </a:p>
          <a:p>
            <a:endParaRPr lang="en-US" dirty="0"/>
          </a:p>
          <a:p>
            <a:r>
              <a:rPr lang="en-US" dirty="0"/>
              <a:t>Instructors need to stay calm too. </a:t>
            </a:r>
          </a:p>
          <a:p>
            <a:endParaRPr lang="en-US" dirty="0"/>
          </a:p>
          <a:p>
            <a:pPr marL="0" indent="0">
              <a:buNone/>
            </a:pPr>
            <a:endParaRPr lang="en-US" dirty="0"/>
          </a:p>
        </p:txBody>
      </p:sp>
      <p:pic>
        <p:nvPicPr>
          <p:cNvPr id="4" name="Picture 3">
            <a:extLst>
              <a:ext uri="{FF2B5EF4-FFF2-40B4-BE49-F238E27FC236}">
                <a16:creationId xmlns:a16="http://schemas.microsoft.com/office/drawing/2014/main" id="{19B4510E-4428-E5D0-8C56-E487E4CEE1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29776"/>
            <a:ext cx="1602297" cy="728223"/>
          </a:xfrm>
          <a:prstGeom prst="rect">
            <a:avLst/>
          </a:prstGeom>
        </p:spPr>
      </p:pic>
    </p:spTree>
    <p:extLst>
      <p:ext uri="{BB962C8B-B14F-4D97-AF65-F5344CB8AC3E}">
        <p14:creationId xmlns:p14="http://schemas.microsoft.com/office/powerpoint/2010/main" val="151735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b="1" dirty="0"/>
              <a:t>How to Win at </a:t>
            </a:r>
            <a:r>
              <a:rPr lang="en-US" b="1" dirty="0" err="1"/>
              <a:t>ProStart</a:t>
            </a:r>
            <a:r>
              <a:rPr lang="en-US" b="1" dirty="0"/>
              <a:t> States!</a:t>
            </a:r>
          </a:p>
        </p:txBody>
      </p:sp>
      <p:sp>
        <p:nvSpPr>
          <p:cNvPr id="8" name="Subtitle 7"/>
          <p:cNvSpPr>
            <a:spLocks noGrp="1"/>
          </p:cNvSpPr>
          <p:nvPr>
            <p:ph type="subTitle" idx="1"/>
          </p:nvPr>
        </p:nvSpPr>
        <p:spPr/>
        <p:txBody>
          <a:bodyPr>
            <a:normAutofit lnSpcReduction="10000"/>
          </a:bodyPr>
          <a:lstStyle/>
          <a:p>
            <a:endParaRPr lang="en-US" dirty="0"/>
          </a:p>
          <a:p>
            <a:r>
              <a:rPr lang="en-US" i="1" dirty="0"/>
              <a:t>Presented by:</a:t>
            </a:r>
          </a:p>
          <a:p>
            <a:r>
              <a:rPr lang="en-US" b="1" dirty="0"/>
              <a:t>Chef </a:t>
            </a:r>
            <a:r>
              <a:rPr lang="en-US" b="1" dirty="0" err="1"/>
              <a:t>Arnym</a:t>
            </a:r>
            <a:r>
              <a:rPr lang="en-US" b="1" dirty="0"/>
              <a:t> Solomon</a:t>
            </a:r>
          </a:p>
          <a:p>
            <a:r>
              <a:rPr lang="en-US" b="1" dirty="0"/>
              <a:t>Chef Jay Judy</a:t>
            </a:r>
          </a:p>
          <a:p>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89054"/>
            <a:ext cx="1911927" cy="868946"/>
          </a:xfrm>
          <a:prstGeom prst="rect">
            <a:avLst/>
          </a:prstGeom>
        </p:spPr>
      </p:pic>
    </p:spTree>
    <p:extLst>
      <p:ext uri="{BB962C8B-B14F-4D97-AF65-F5344CB8AC3E}">
        <p14:creationId xmlns:p14="http://schemas.microsoft.com/office/powerpoint/2010/main" val="31429727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8EC9A-5D4D-A136-F827-B80CDDB8A020}"/>
              </a:ext>
            </a:extLst>
          </p:cNvPr>
          <p:cNvSpPr>
            <a:spLocks noGrp="1"/>
          </p:cNvSpPr>
          <p:nvPr>
            <p:ph type="title"/>
          </p:nvPr>
        </p:nvSpPr>
        <p:spPr/>
        <p:txBody>
          <a:bodyPr/>
          <a:lstStyle/>
          <a:p>
            <a:pPr algn="ctr"/>
            <a:r>
              <a:rPr lang="en-US" b="1" dirty="0"/>
              <a:t>Those “Hidden” Points</a:t>
            </a:r>
          </a:p>
        </p:txBody>
      </p:sp>
      <p:sp>
        <p:nvSpPr>
          <p:cNvPr id="3" name="Content Placeholder 2">
            <a:extLst>
              <a:ext uri="{FF2B5EF4-FFF2-40B4-BE49-F238E27FC236}">
                <a16:creationId xmlns:a16="http://schemas.microsoft.com/office/drawing/2014/main" id="{C8689CD4-6F53-6FA4-1638-044E0139FED4}"/>
              </a:ext>
            </a:extLst>
          </p:cNvPr>
          <p:cNvSpPr>
            <a:spLocks noGrp="1"/>
          </p:cNvSpPr>
          <p:nvPr>
            <p:ph idx="1"/>
          </p:nvPr>
        </p:nvSpPr>
        <p:spPr>
          <a:xfrm>
            <a:off x="562062" y="1367406"/>
            <a:ext cx="7953288" cy="4809557"/>
          </a:xfrm>
        </p:spPr>
        <p:txBody>
          <a:bodyPr>
            <a:normAutofit fontScale="92500" lnSpcReduction="20000"/>
          </a:bodyPr>
          <a:lstStyle/>
          <a:p>
            <a:r>
              <a:rPr lang="en-US" dirty="0"/>
              <a:t>First through third place at Nationals has been decided by less than a point.</a:t>
            </a:r>
          </a:p>
          <a:p>
            <a:r>
              <a:rPr lang="en-US" dirty="0"/>
              <a:t> Remember, control the things you can. </a:t>
            </a:r>
          </a:p>
          <a:p>
            <a:r>
              <a:rPr lang="en-US" dirty="0"/>
              <a:t>Plates should be clean and hot (or cold!)</a:t>
            </a:r>
          </a:p>
          <a:p>
            <a:r>
              <a:rPr lang="en-US" dirty="0"/>
              <a:t>Wipe the darn rim!</a:t>
            </a:r>
          </a:p>
          <a:p>
            <a:r>
              <a:rPr lang="en-US" dirty="0"/>
              <a:t>Proper technique, sear, and doneness are huge.</a:t>
            </a:r>
          </a:p>
          <a:p>
            <a:r>
              <a:rPr lang="en-US" dirty="0"/>
              <a:t>Make the garnish count! It should make sense too. </a:t>
            </a:r>
          </a:p>
          <a:p>
            <a:r>
              <a:rPr lang="en-US" dirty="0"/>
              <a:t>Portion should be appropriate. </a:t>
            </a:r>
          </a:p>
          <a:p>
            <a:r>
              <a:rPr lang="en-US" dirty="0"/>
              <a:t>Avoid “Deconstruction” </a:t>
            </a:r>
          </a:p>
          <a:p>
            <a:r>
              <a:rPr lang="en-US" dirty="0"/>
              <a:t>Avoid overly complicated presentation but make it look beautiful. </a:t>
            </a:r>
          </a:p>
          <a:p>
            <a:r>
              <a:rPr lang="en-US" dirty="0"/>
              <a:t>A minute late costs a point</a:t>
            </a:r>
            <a:r>
              <a:rPr lang="en-US"/>
              <a:t>. </a:t>
            </a:r>
            <a:endParaRPr lang="en-US" dirty="0"/>
          </a:p>
          <a:p>
            <a:endParaRPr lang="en-US" dirty="0"/>
          </a:p>
          <a:p>
            <a:endParaRPr lang="en-US" dirty="0"/>
          </a:p>
          <a:p>
            <a:pPr marL="0" indent="0">
              <a:buNone/>
            </a:pPr>
            <a:endParaRPr lang="en-US" dirty="0"/>
          </a:p>
          <a:p>
            <a:endParaRPr lang="en-US" dirty="0"/>
          </a:p>
        </p:txBody>
      </p:sp>
      <p:pic>
        <p:nvPicPr>
          <p:cNvPr id="6" name="Picture 5">
            <a:extLst>
              <a:ext uri="{FF2B5EF4-FFF2-40B4-BE49-F238E27FC236}">
                <a16:creationId xmlns:a16="http://schemas.microsoft.com/office/drawing/2014/main" id="{D151C14D-72B0-1373-28BF-6043C21DC5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29776"/>
            <a:ext cx="1602297" cy="728223"/>
          </a:xfrm>
          <a:prstGeom prst="rect">
            <a:avLst/>
          </a:prstGeom>
        </p:spPr>
      </p:pic>
    </p:spTree>
    <p:extLst>
      <p:ext uri="{BB962C8B-B14F-4D97-AF65-F5344CB8AC3E}">
        <p14:creationId xmlns:p14="http://schemas.microsoft.com/office/powerpoint/2010/main" val="2999599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74263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fontScale="90000"/>
          </a:bodyPr>
          <a:lstStyle/>
          <a:p>
            <a:pPr algn="ctr"/>
            <a:br>
              <a:rPr lang="en-US" b="1" dirty="0">
                <a:latin typeface="Helvetica" charset="0"/>
                <a:ea typeface="Helvetica" charset="0"/>
                <a:cs typeface="Helvetica" charset="0"/>
              </a:rPr>
            </a:br>
            <a:r>
              <a:rPr lang="en-US" b="1" dirty="0">
                <a:latin typeface="Helvetica" charset="0"/>
                <a:ea typeface="Helvetica" charset="0"/>
                <a:cs typeface="Helvetica" charset="0"/>
              </a:rPr>
              <a:t>About </a:t>
            </a:r>
            <a:r>
              <a:rPr lang="en-US" sz="4000" b="1" dirty="0">
                <a:latin typeface="Helvetica" charset="0"/>
                <a:ea typeface="Helvetica" charset="0"/>
                <a:cs typeface="Helvetica" charset="0"/>
              </a:rPr>
              <a:t>Chef </a:t>
            </a:r>
            <a:r>
              <a:rPr lang="en-US" sz="4000" b="1" dirty="0" err="1">
                <a:latin typeface="Helvetica" charset="0"/>
                <a:ea typeface="Helvetica" charset="0"/>
                <a:cs typeface="Helvetica" charset="0"/>
              </a:rPr>
              <a:t>Arnym</a:t>
            </a:r>
            <a:r>
              <a:rPr lang="en-US" sz="4000" b="1" dirty="0">
                <a:latin typeface="Helvetica" charset="0"/>
                <a:ea typeface="Helvetica" charset="0"/>
                <a:cs typeface="Helvetica" charset="0"/>
              </a:rPr>
              <a:t> Solomon CCE</a:t>
            </a:r>
            <a:r>
              <a:rPr lang="en-US" b="1" dirty="0">
                <a:latin typeface="Helvetica" charset="0"/>
                <a:ea typeface="Helvetica" charset="0"/>
                <a:cs typeface="Helvetica" charset="0"/>
              </a:rPr>
              <a:t>:</a:t>
            </a:r>
          </a:p>
        </p:txBody>
      </p:sp>
      <p:sp>
        <p:nvSpPr>
          <p:cNvPr id="3" name="Content Placeholder 2"/>
          <p:cNvSpPr>
            <a:spLocks noGrp="1"/>
          </p:cNvSpPr>
          <p:nvPr>
            <p:ph idx="1"/>
          </p:nvPr>
        </p:nvSpPr>
        <p:spPr/>
        <p:txBody>
          <a:bodyPr/>
          <a:lstStyle/>
          <a:p>
            <a:pPr marL="0" indent="0" algn="ctr">
              <a:buNone/>
            </a:pPr>
            <a:r>
              <a:rPr lang="en-US" sz="2400" i="1" dirty="0"/>
              <a:t>Culinary Arts/ F&amp;B/ Educator/ Chef Instructor</a:t>
            </a:r>
          </a:p>
          <a:p>
            <a:endParaRPr lang="en-US" dirty="0"/>
          </a:p>
          <a:p>
            <a:r>
              <a:rPr lang="en-US" sz="2000" dirty="0">
                <a:latin typeface="+mn-lt"/>
              </a:rPr>
              <a:t>Chef Solomon </a:t>
            </a:r>
            <a:r>
              <a:rPr lang="en-US" sz="2000" dirty="0">
                <a:solidFill>
                  <a:srgbClr val="242424"/>
                </a:solidFill>
                <a:latin typeface="+mn-lt"/>
              </a:rPr>
              <a:t>has Judged the </a:t>
            </a:r>
            <a:r>
              <a:rPr lang="en-US" sz="2000" dirty="0" err="1">
                <a:solidFill>
                  <a:srgbClr val="242424"/>
                </a:solidFill>
                <a:latin typeface="+mn-lt"/>
              </a:rPr>
              <a:t>ProStart</a:t>
            </a:r>
            <a:r>
              <a:rPr lang="en-US" sz="2000" dirty="0">
                <a:solidFill>
                  <a:srgbClr val="242424"/>
                </a:solidFill>
                <a:latin typeface="+mn-lt"/>
              </a:rPr>
              <a:t> National Competitions sponsored by The NRA for over 15 years, and have judged and advised competing teams on winning techniques in over 13 States.</a:t>
            </a:r>
          </a:p>
          <a:p>
            <a:endParaRPr lang="en-US" sz="2000" dirty="0">
              <a:solidFill>
                <a:srgbClr val="242424"/>
              </a:solidFill>
              <a:latin typeface="+mn-lt"/>
            </a:endParaRPr>
          </a:p>
          <a:p>
            <a:r>
              <a:rPr lang="en-US" sz="2000" dirty="0">
                <a:latin typeface="+mn-lt"/>
              </a:rPr>
              <a:t>A graduate of the Culinary Institute of America, Hyde Park New York, and member of the Board of Trustees, he also taught Culinary Arts at the CIA, and was an adjunct professor at </a:t>
            </a:r>
            <a:r>
              <a:rPr lang="en-US" sz="2000" dirty="0" err="1">
                <a:latin typeface="+mn-lt"/>
              </a:rPr>
              <a:t>Ecole</a:t>
            </a:r>
            <a:r>
              <a:rPr lang="en-US" sz="2000" dirty="0">
                <a:latin typeface="+mn-lt"/>
              </a:rPr>
              <a:t> Hotelier de Lausanne in Lausanne Switzerland, as well as Valencia College in Orlando Florida.</a:t>
            </a:r>
          </a:p>
          <a:p>
            <a:endParaRPr lang="en-US" sz="2000" dirty="0">
              <a:latin typeface="+mn-lt"/>
            </a:endParaRPr>
          </a:p>
          <a:p>
            <a:endParaRPr lang="en-US" sz="2000" dirty="0">
              <a:latin typeface="+mn-lt"/>
            </a:endParaRPr>
          </a:p>
        </p:txBody>
      </p:sp>
      <p:sp>
        <p:nvSpPr>
          <p:cNvPr id="5" name="Slide Number Placeholder 4"/>
          <p:cNvSpPr>
            <a:spLocks noGrp="1"/>
          </p:cNvSpPr>
          <p:nvPr>
            <p:ph type="sldNum" sz="quarter" idx="12"/>
          </p:nvPr>
        </p:nvSpPr>
        <p:spPr/>
        <p:txBody>
          <a:bodyPr/>
          <a:lstStyle/>
          <a:p>
            <a:fld id="{D0B5CDF8-54D5-6043-A52E-76818AC5EAB8}" type="slidenum">
              <a:rPr lang="en-US" smtClean="0"/>
              <a:t>3</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89054"/>
            <a:ext cx="1911927" cy="868946"/>
          </a:xfrm>
          <a:prstGeom prst="rect">
            <a:avLst/>
          </a:prstGeom>
        </p:spPr>
      </p:pic>
    </p:spTree>
    <p:extLst>
      <p:ext uri="{BB962C8B-B14F-4D97-AF65-F5344CB8AC3E}">
        <p14:creationId xmlns:p14="http://schemas.microsoft.com/office/powerpoint/2010/main" val="1294304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latin typeface="Helvetica" charset="0"/>
                <a:ea typeface="Helvetica" charset="0"/>
                <a:cs typeface="Helvetica" charset="0"/>
              </a:rPr>
              <a:t>Chef </a:t>
            </a:r>
            <a:r>
              <a:rPr lang="en-US" sz="3600" b="1" dirty="0" err="1">
                <a:latin typeface="Helvetica" charset="0"/>
                <a:ea typeface="Helvetica" charset="0"/>
                <a:cs typeface="Helvetica" charset="0"/>
              </a:rPr>
              <a:t>Arnym</a:t>
            </a:r>
            <a:r>
              <a:rPr lang="en-US" sz="3600" b="1" dirty="0">
                <a:latin typeface="Helvetica" charset="0"/>
                <a:ea typeface="Helvetica" charset="0"/>
                <a:cs typeface="Helvetica" charset="0"/>
              </a:rPr>
              <a:t> Solomon continued:</a:t>
            </a:r>
            <a:endParaRPr lang="en-US" sz="3600" dirty="0"/>
          </a:p>
        </p:txBody>
      </p:sp>
      <p:sp>
        <p:nvSpPr>
          <p:cNvPr id="3" name="Content Placeholder 2"/>
          <p:cNvSpPr>
            <a:spLocks noGrp="1"/>
          </p:cNvSpPr>
          <p:nvPr>
            <p:ph idx="1"/>
          </p:nvPr>
        </p:nvSpPr>
        <p:spPr/>
        <p:txBody>
          <a:bodyPr>
            <a:normAutofit/>
          </a:bodyPr>
          <a:lstStyle/>
          <a:p>
            <a:r>
              <a:rPr lang="en-US" sz="2000" dirty="0"/>
              <a:t>Hotel Culinary and Management experience include Distinguish Alumni of The Waldorf Astoria, Sous Chef, New York City, Geneva Hilton Hotel Chef de </a:t>
            </a:r>
            <a:r>
              <a:rPr lang="en-US" sz="2000" dirty="0" err="1"/>
              <a:t>partie</a:t>
            </a:r>
            <a:r>
              <a:rPr lang="en-US" sz="2000" dirty="0"/>
              <a:t>, Geneva Switzerland , Garde Manger Trinidad Hilton in the Caribbean, and Executive Chef at the White Plains Hotel in White Plains New York.</a:t>
            </a:r>
          </a:p>
          <a:p>
            <a:endParaRPr lang="en-US" sz="2000" dirty="0"/>
          </a:p>
          <a:p>
            <a:r>
              <a:rPr lang="en-US" sz="2000" dirty="0"/>
              <a:t>Restaurants and Theme Parks experience includes TGI Friday’s, Dallas Texas, Vice President Strategic Planning Darden Restaurants Worldwide, Herman’s Restaurant development at Walt Disney World, Universal Studios and Sea World Restaurant Group and Vice President, Food &amp; Beverage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89054"/>
            <a:ext cx="1911927" cy="868946"/>
          </a:xfrm>
          <a:prstGeom prst="rect">
            <a:avLst/>
          </a:prstGeom>
        </p:spPr>
      </p:pic>
    </p:spTree>
    <p:extLst>
      <p:ext uri="{BB962C8B-B14F-4D97-AF65-F5344CB8AC3E}">
        <p14:creationId xmlns:p14="http://schemas.microsoft.com/office/powerpoint/2010/main" val="4022536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t>About Chef Jay Judy MCTE:</a:t>
            </a:r>
          </a:p>
        </p:txBody>
      </p:sp>
      <p:sp>
        <p:nvSpPr>
          <p:cNvPr id="3" name="Content Placeholder 2"/>
          <p:cNvSpPr>
            <a:spLocks noGrp="1"/>
          </p:cNvSpPr>
          <p:nvPr>
            <p:ph idx="1"/>
          </p:nvPr>
        </p:nvSpPr>
        <p:spPr>
          <a:xfrm>
            <a:off x="628650" y="1579418"/>
            <a:ext cx="7886700" cy="4597545"/>
          </a:xfrm>
        </p:spPr>
        <p:txBody>
          <a:bodyPr>
            <a:normAutofit fontScale="85000" lnSpcReduction="20000"/>
          </a:bodyPr>
          <a:lstStyle/>
          <a:p>
            <a:r>
              <a:rPr lang="en-US" dirty="0"/>
              <a:t>Program Coordinator and Senior Instructor at the Rosen College of Hospitality Management</a:t>
            </a:r>
          </a:p>
          <a:p>
            <a:endParaRPr lang="en-US" dirty="0"/>
          </a:p>
          <a:p>
            <a:r>
              <a:rPr lang="en-US" dirty="0"/>
              <a:t>Chef, culinary educator, caterer, and F&amp;B consultant with over 30 years of industry experience.</a:t>
            </a:r>
          </a:p>
          <a:p>
            <a:pPr marL="0" indent="0">
              <a:buNone/>
            </a:pPr>
            <a:endParaRPr lang="en-US" dirty="0"/>
          </a:p>
          <a:p>
            <a:r>
              <a:rPr lang="en-US" dirty="0" err="1"/>
              <a:t>ProStart</a:t>
            </a:r>
            <a:r>
              <a:rPr lang="en-US" dirty="0"/>
              <a:t> Instructor at Winter Springs High School in Seminole Country Florida for 9 years.</a:t>
            </a:r>
          </a:p>
          <a:p>
            <a:endParaRPr lang="en-US" dirty="0"/>
          </a:p>
          <a:p>
            <a:r>
              <a:rPr lang="en-US" dirty="0"/>
              <a:t>Florida </a:t>
            </a:r>
            <a:r>
              <a:rPr lang="en-US" dirty="0" err="1"/>
              <a:t>ProStart</a:t>
            </a:r>
            <a:r>
              <a:rPr lang="en-US" dirty="0"/>
              <a:t> Judge, since 2010</a:t>
            </a:r>
          </a:p>
          <a:p>
            <a:endParaRPr lang="en-US" dirty="0"/>
          </a:p>
          <a:p>
            <a:r>
              <a:rPr lang="en-US" dirty="0"/>
              <a:t>National </a:t>
            </a:r>
            <a:r>
              <a:rPr lang="en-US" dirty="0" err="1"/>
              <a:t>ProStart</a:t>
            </a:r>
            <a:r>
              <a:rPr lang="en-US" dirty="0"/>
              <a:t> Judge, 2023</a:t>
            </a:r>
          </a:p>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89054"/>
            <a:ext cx="1911927" cy="868946"/>
          </a:xfrm>
          <a:prstGeom prst="rect">
            <a:avLst/>
          </a:prstGeom>
        </p:spPr>
      </p:pic>
    </p:spTree>
    <p:extLst>
      <p:ext uri="{BB962C8B-B14F-4D97-AF65-F5344CB8AC3E}">
        <p14:creationId xmlns:p14="http://schemas.microsoft.com/office/powerpoint/2010/main" val="8171291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b="1" dirty="0"/>
              <a:t>So… What does it take to win???</a:t>
            </a:r>
          </a:p>
        </p:txBody>
      </p:sp>
      <p:sp>
        <p:nvSpPr>
          <p:cNvPr id="6" name="Subtitle 5"/>
          <p:cNvSpPr>
            <a:spLocks noGrp="1"/>
          </p:cNvSpPr>
          <p:nvPr>
            <p:ph type="subTitle" idx="1"/>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89054"/>
            <a:ext cx="1911927" cy="868946"/>
          </a:xfrm>
          <a:prstGeom prst="rect">
            <a:avLst/>
          </a:prstGeom>
        </p:spPr>
      </p:pic>
    </p:spTree>
    <p:extLst>
      <p:ext uri="{BB962C8B-B14F-4D97-AF65-F5344CB8AC3E}">
        <p14:creationId xmlns:p14="http://schemas.microsoft.com/office/powerpoint/2010/main" val="444244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Where to Begin?</a:t>
            </a:r>
          </a:p>
        </p:txBody>
      </p:sp>
      <p:sp>
        <p:nvSpPr>
          <p:cNvPr id="3" name="Content Placeholder 2"/>
          <p:cNvSpPr>
            <a:spLocks noGrp="1"/>
          </p:cNvSpPr>
          <p:nvPr>
            <p:ph idx="1"/>
          </p:nvPr>
        </p:nvSpPr>
        <p:spPr>
          <a:xfrm>
            <a:off x="628650" y="1690689"/>
            <a:ext cx="7886700" cy="4351338"/>
          </a:xfrm>
        </p:spPr>
        <p:txBody>
          <a:bodyPr/>
          <a:lstStyle/>
          <a:p>
            <a:pPr marL="0" indent="0">
              <a:buNone/>
            </a:pPr>
            <a:endParaRPr lang="en-US" dirty="0"/>
          </a:p>
          <a:p>
            <a:r>
              <a:rPr lang="en-US" dirty="0"/>
              <a:t>First of all, recognize that the competition actually starts in the Fall semester, well before the first dish is actually cooked…</a:t>
            </a:r>
          </a:p>
          <a:p>
            <a:endParaRPr lang="en-US" dirty="0"/>
          </a:p>
          <a:p>
            <a:r>
              <a:rPr lang="en-US" dirty="0"/>
              <a:t>Let’s talk about first steps to success!</a:t>
            </a:r>
          </a:p>
          <a:p>
            <a:endParaRPr lang="en-US" dirty="0"/>
          </a:p>
          <a:p>
            <a:endParaRPr lang="en-US" dirty="0"/>
          </a:p>
          <a:p>
            <a:endParaRPr lang="en-US" dirty="0"/>
          </a:p>
          <a:p>
            <a:endParaRPr lang="en-US" dirty="0"/>
          </a:p>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89054"/>
            <a:ext cx="1911927" cy="868946"/>
          </a:xfrm>
          <a:prstGeom prst="rect">
            <a:avLst/>
          </a:prstGeom>
        </p:spPr>
      </p:pic>
    </p:spTree>
    <p:extLst>
      <p:ext uri="{BB962C8B-B14F-4D97-AF65-F5344CB8AC3E}">
        <p14:creationId xmlns:p14="http://schemas.microsoft.com/office/powerpoint/2010/main" val="284194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Setting your team up for success…</a:t>
            </a:r>
          </a:p>
        </p:txBody>
      </p:sp>
      <p:sp>
        <p:nvSpPr>
          <p:cNvPr id="3" name="Content Placeholder 2"/>
          <p:cNvSpPr>
            <a:spLocks noGrp="1"/>
          </p:cNvSpPr>
          <p:nvPr>
            <p:ph idx="1"/>
          </p:nvPr>
        </p:nvSpPr>
        <p:spPr/>
        <p:txBody>
          <a:bodyPr/>
          <a:lstStyle/>
          <a:p>
            <a:r>
              <a:rPr lang="en-US" dirty="0"/>
              <a:t>Starts with team selection!</a:t>
            </a:r>
          </a:p>
          <a:p>
            <a:endParaRPr lang="en-US" dirty="0"/>
          </a:p>
          <a:p>
            <a:r>
              <a:rPr lang="en-US" dirty="0"/>
              <a:t>As an instructor, team selection is everything! </a:t>
            </a:r>
          </a:p>
          <a:p>
            <a:endParaRPr lang="en-US" dirty="0"/>
          </a:p>
          <a:p>
            <a:r>
              <a:rPr lang="en-US" dirty="0"/>
              <a:t>Students must be willing to commit to the team and to practice, practice, practice!</a:t>
            </a:r>
          </a:p>
          <a:p>
            <a:endParaRPr lang="en-US" dirty="0"/>
          </a:p>
          <a:p>
            <a:r>
              <a:rPr lang="en-US" dirty="0"/>
              <a:t>Team building is huge and starts on day 1!</a:t>
            </a:r>
          </a:p>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89054"/>
            <a:ext cx="1911927" cy="868946"/>
          </a:xfrm>
          <a:prstGeom prst="rect">
            <a:avLst/>
          </a:prstGeom>
        </p:spPr>
      </p:pic>
    </p:spTree>
    <p:extLst>
      <p:ext uri="{BB962C8B-B14F-4D97-AF65-F5344CB8AC3E}">
        <p14:creationId xmlns:p14="http://schemas.microsoft.com/office/powerpoint/2010/main" val="131415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u="sng" dirty="0"/>
              <a:t>Teamwork</a:t>
            </a:r>
            <a:r>
              <a:rPr lang="en-US" sz="3600" b="1" dirty="0"/>
              <a:t> makes the </a:t>
            </a:r>
            <a:r>
              <a:rPr lang="en-US" sz="3600" b="1" u="sng" dirty="0"/>
              <a:t>Dream work</a:t>
            </a:r>
            <a:r>
              <a:rPr lang="en-US" sz="3600" b="1" dirty="0"/>
              <a:t>!</a:t>
            </a:r>
          </a:p>
        </p:txBody>
      </p:sp>
      <p:sp>
        <p:nvSpPr>
          <p:cNvPr id="3" name="Content Placeholder 2"/>
          <p:cNvSpPr>
            <a:spLocks noGrp="1"/>
          </p:cNvSpPr>
          <p:nvPr>
            <p:ph idx="1"/>
          </p:nvPr>
        </p:nvSpPr>
        <p:spPr/>
        <p:txBody>
          <a:bodyPr/>
          <a:lstStyle/>
          <a:p>
            <a:r>
              <a:rPr lang="en-US" dirty="0"/>
              <a:t>Team unity is just as important as their skills!</a:t>
            </a:r>
          </a:p>
          <a:p>
            <a:endParaRPr lang="en-US" dirty="0"/>
          </a:p>
          <a:p>
            <a:r>
              <a:rPr lang="en-US" dirty="0"/>
              <a:t>A toxic team member can torpedo a team and ruin their chances of success!</a:t>
            </a:r>
          </a:p>
          <a:p>
            <a:endParaRPr lang="en-US" dirty="0"/>
          </a:p>
          <a:p>
            <a:r>
              <a:rPr lang="en-US" dirty="0"/>
              <a:t>Communication must be consistent.</a:t>
            </a:r>
          </a:p>
          <a:p>
            <a:endParaRPr lang="en-US" dirty="0"/>
          </a:p>
          <a:p>
            <a:r>
              <a:rPr lang="en-US" dirty="0"/>
              <a:t>Trust is a must!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89054"/>
            <a:ext cx="1911927" cy="868946"/>
          </a:xfrm>
          <a:prstGeom prst="rect">
            <a:avLst/>
          </a:prstGeom>
        </p:spPr>
      </p:pic>
    </p:spTree>
    <p:extLst>
      <p:ext uri="{BB962C8B-B14F-4D97-AF65-F5344CB8AC3E}">
        <p14:creationId xmlns:p14="http://schemas.microsoft.com/office/powerpoint/2010/main" val="3117431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A404354-1C83-A941-BD6B-EFF3AA82C30D}" vid="{D9AEB95B-2F2D-6B4F-B5FB-49A25E0A32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UCF Brand-Standard Size Powerpoint</Template>
  <TotalTime>1900</TotalTime>
  <Words>1183</Words>
  <Application>Microsoft Office PowerPoint</Application>
  <PresentationFormat>On-screen Show (4:3)</PresentationFormat>
  <Paragraphs>149</Paragraphs>
  <Slides>21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Algerian</vt:lpstr>
      <vt:lpstr>Arial</vt:lpstr>
      <vt:lpstr>Calibri</vt:lpstr>
      <vt:lpstr>Helvetica</vt:lpstr>
      <vt:lpstr>Helvetica Neue</vt:lpstr>
      <vt:lpstr>Helvetica Neue Medium</vt:lpstr>
      <vt:lpstr>Office Theme</vt:lpstr>
      <vt:lpstr>  Welcome to the  Rosen College of Hospitality Management     Prostart Teacher Training   Summer 2023!!!</vt:lpstr>
      <vt:lpstr>How to Win at ProStart States!</vt:lpstr>
      <vt:lpstr> About Chef Arnym Solomon CCE:</vt:lpstr>
      <vt:lpstr>Chef Arnym Solomon continued:</vt:lpstr>
      <vt:lpstr>About Chef Jay Judy MCTE:</vt:lpstr>
      <vt:lpstr>So… What does it take to win???</vt:lpstr>
      <vt:lpstr>Where to Begin?</vt:lpstr>
      <vt:lpstr>Setting your team up for success…</vt:lpstr>
      <vt:lpstr>Teamwork makes the Dream work!</vt:lpstr>
      <vt:lpstr>Planning the Meal</vt:lpstr>
      <vt:lpstr>Guardrails in Menu Selection</vt:lpstr>
      <vt:lpstr>A Note on Judges Preferences</vt:lpstr>
      <vt:lpstr>Sanitation and Safety are HUGE</vt:lpstr>
      <vt:lpstr>Delegation of Workload</vt:lpstr>
      <vt:lpstr>Practice, Practice, Practice</vt:lpstr>
      <vt:lpstr>Time Management</vt:lpstr>
      <vt:lpstr>Preparing for Travel to Competition</vt:lpstr>
      <vt:lpstr>The Menu Packet</vt:lpstr>
      <vt:lpstr>At the Competition</vt:lpstr>
      <vt:lpstr>Those “Hidden” Points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Opening Title VERSION A</dc:title>
  <dc:creator>Microsoft Office User</dc:creator>
  <cp:lastModifiedBy>Amy Parker</cp:lastModifiedBy>
  <cp:revision>32</cp:revision>
  <cp:lastPrinted>2016-08-29T20:41:10Z</cp:lastPrinted>
  <dcterms:created xsi:type="dcterms:W3CDTF">2016-09-13T13:48:41Z</dcterms:created>
  <dcterms:modified xsi:type="dcterms:W3CDTF">2023-06-22T17:10:56Z</dcterms:modified>
</cp:coreProperties>
</file>