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revisionInfo.xml" ContentType="application/vnd.ms-powerpoint.revisioninfo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73" r:id="rId3"/>
    <p:sldId id="264" r:id="rId4"/>
    <p:sldId id="265" r:id="rId5"/>
    <p:sldId id="268" r:id="rId6"/>
    <p:sldId id="266" r:id="rId7"/>
    <p:sldId id="267" r:id="rId8"/>
    <p:sldId id="269" r:id="rId9"/>
    <p:sldId id="270" r:id="rId10"/>
    <p:sldId id="271" r:id="rId11"/>
    <p:sldId id="272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374C5ED-4CA2-C341-D1FF-A8C4EAD1C8ED}" v="130" dt="2026-06-09T15:18:45.36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4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18" Type="http://schemas.openxmlformats.org/officeDocument/2006/relationships/customXml" Target="../customXml/item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20" Type="http://schemas.openxmlformats.org/officeDocument/2006/relationships/customXml" Target="../customXml/item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customXml" Target="../customXml/item2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ED69555-EE48-4B19-812B-4E1068DBF976}"/>
              </a:ext>
            </a:extLst>
          </p:cNvPr>
          <p:cNvSpPr/>
          <p:nvPr/>
        </p:nvSpPr>
        <p:spPr>
          <a:xfrm>
            <a:off x="7573754" y="0"/>
            <a:ext cx="4618246" cy="685800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Freeform 57">
            <a:extLst>
              <a:ext uri="{FF2B5EF4-FFF2-40B4-BE49-F238E27FC236}">
                <a16:creationId xmlns:a16="http://schemas.microsoft.com/office/drawing/2014/main" id="{57AEB73D-F521-4B19-820F-12DB6BCC8406}"/>
              </a:ext>
            </a:extLst>
          </p:cNvPr>
          <p:cNvSpPr/>
          <p:nvPr/>
        </p:nvSpPr>
        <p:spPr bwMode="auto">
          <a:xfrm>
            <a:off x="4456113" y="31750"/>
            <a:ext cx="0" cy="1588"/>
          </a:xfrm>
          <a:custGeom>
            <a:avLst/>
            <a:gdLst/>
            <a:ahLst/>
            <a:cxnLst/>
            <a:rect l="0" t="0" r="r" b="b"/>
            <a:pathLst>
              <a:path w="2" h="2">
                <a:moveTo>
                  <a:pt x="0" y="0"/>
                </a:moveTo>
                <a:lnTo>
                  <a:pt x="2" y="0"/>
                </a:lnTo>
                <a:lnTo>
                  <a:pt x="0" y="2"/>
                </a:lnTo>
                <a:lnTo>
                  <a:pt x="0" y="0"/>
                </a:lnTo>
                <a:close/>
              </a:path>
            </a:pathLst>
          </a:custGeom>
          <a:solidFill>
            <a:srgbClr val="30466D"/>
          </a:solidFill>
          <a:ln w="0">
            <a:solidFill>
              <a:srgbClr val="30466D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55388" y="863068"/>
            <a:ext cx="6007691" cy="4985916"/>
          </a:xfrm>
        </p:spPr>
        <p:txBody>
          <a:bodyPr anchor="ctr">
            <a:noAutofit/>
          </a:bodyPr>
          <a:lstStyle>
            <a:lvl1pPr algn="l">
              <a:lnSpc>
                <a:spcPct val="125000"/>
              </a:lnSpc>
              <a:defRPr sz="6000" b="0" cap="all" spc="1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197352" y="863068"/>
            <a:ext cx="3351729" cy="5120069"/>
          </a:xfrm>
        </p:spPr>
        <p:txBody>
          <a:bodyPr anchor="ctr">
            <a:normAutofit/>
          </a:bodyPr>
          <a:lstStyle>
            <a:lvl1pPr marL="0" indent="0" algn="l">
              <a:lnSpc>
                <a:spcPct val="150000"/>
              </a:lnSpc>
              <a:buNone/>
              <a:defRPr sz="2400" b="0" cap="none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B72EEBA-3A5D-41CE-8465-A45A0F65674E}"/>
              </a:ext>
            </a:extLst>
          </p:cNvPr>
          <p:cNvSpPr/>
          <p:nvPr/>
        </p:nvSpPr>
        <p:spPr>
          <a:xfrm rot="5400000">
            <a:off x="4101215" y="3396997"/>
            <a:ext cx="685800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Date Placeholder 12">
            <a:extLst>
              <a:ext uri="{FF2B5EF4-FFF2-40B4-BE49-F238E27FC236}">
                <a16:creationId xmlns:a16="http://schemas.microsoft.com/office/drawing/2014/main" id="{79F4CF2F-CDFA-4A37-837C-819D5238EA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197353" y="6309360"/>
            <a:ext cx="2151134" cy="457200"/>
          </a:xfrm>
        </p:spPr>
        <p:txBody>
          <a:bodyPr/>
          <a:lstStyle/>
          <a:p>
            <a:pPr algn="l"/>
            <a:fld id="{0DCFB061-4267-4D9F-8017-6F550D3068DF}" type="datetime1">
              <a:rPr lang="en-US" smtClean="0"/>
              <a:t>6/16/2026</a:t>
            </a:fld>
            <a:endParaRPr lang="en-US" dirty="0"/>
          </a:p>
        </p:txBody>
      </p:sp>
      <p:sp>
        <p:nvSpPr>
          <p:cNvPr id="15" name="Footer Placeholder 14">
            <a:extLst>
              <a:ext uri="{FF2B5EF4-FFF2-40B4-BE49-F238E27FC236}">
                <a16:creationId xmlns:a16="http://schemas.microsoft.com/office/drawing/2014/main" id="{CFECE62A-61A4-407D-8F0B-D459CD977C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55388" y="6309360"/>
            <a:ext cx="6007691" cy="457200"/>
          </a:xfrm>
        </p:spPr>
        <p:txBody>
          <a:bodyPr/>
          <a:lstStyle>
            <a:lvl1pPr algn="r">
              <a:defRPr/>
            </a:lvl1pPr>
          </a:lstStyle>
          <a:p>
            <a:pPr algn="l"/>
            <a:endParaRPr lang="en-US" dirty="0"/>
          </a:p>
        </p:txBody>
      </p:sp>
      <p:sp>
        <p:nvSpPr>
          <p:cNvPr id="27" name="Slide Number Placeholder 26">
            <a:extLst>
              <a:ext uri="{FF2B5EF4-FFF2-40B4-BE49-F238E27FC236}">
                <a16:creationId xmlns:a16="http://schemas.microsoft.com/office/drawing/2014/main" id="{99FE60A9-FE2A-451F-9244-60FCE7FE9A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74850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056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1BC61-5547-4A60-8DA1-6699760D9972}" type="datetime1">
              <a:rPr lang="en-US" smtClean="0"/>
              <a:t>6/16/2026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93653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77965" y="507037"/>
            <a:ext cx="1571626" cy="533993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933700" y="524373"/>
            <a:ext cx="5959577" cy="532259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277965" y="6296615"/>
            <a:ext cx="2505996" cy="365125"/>
          </a:xfrm>
        </p:spPr>
        <p:txBody>
          <a:bodyPr/>
          <a:lstStyle/>
          <a:p>
            <a:fld id="{24B9D1C6-60D0-4CD1-8F31-F912522EB041}" type="datetime1">
              <a:rPr lang="en-US" smtClean="0"/>
              <a:t>6/16/2026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933699" y="6296615"/>
            <a:ext cx="5959577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8734643" y="2853201"/>
            <a:ext cx="5383267" cy="604269"/>
          </a:xfrm>
        </p:spPr>
        <p:txBody>
          <a:bodyPr/>
          <a:lstStyle>
            <a:lvl1pPr algn="l">
              <a:defRPr/>
            </a:lvl1pPr>
          </a:lstStyle>
          <a:p>
            <a:fld id="{FAEF9944-A4F6-4C59-AEBD-678D6480B8EA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7" name="Straight Connector 6" title="Rule Line">
            <a:extLst>
              <a:ext uri="{FF2B5EF4-FFF2-40B4-BE49-F238E27FC236}">
                <a16:creationId xmlns:a16="http://schemas.microsoft.com/office/drawing/2014/main" id="{A1005B08-D2D4-455C-AA62-1200E43E7AF9}"/>
              </a:ext>
            </a:extLst>
          </p:cNvPr>
          <p:cNvCxnSpPr/>
          <p:nvPr/>
        </p:nvCxnSpPr>
        <p:spPr>
          <a:xfrm>
            <a:off x="9111582" y="571502"/>
            <a:ext cx="0" cy="5275467"/>
          </a:xfrm>
          <a:prstGeom prst="line">
            <a:avLst/>
          </a:prstGeom>
          <a:ln w="381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542377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4ED5C-5A53-433E-8A55-46F54CE81DA5}" type="datetime1">
              <a:rPr lang="en-US" smtClean="0"/>
              <a:t>6/16/2026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43288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BFD12B6-57DE-4B63-A723-500B050FB7DD}"/>
              </a:ext>
            </a:extLst>
          </p:cNvPr>
          <p:cNvSpPr/>
          <p:nvPr/>
        </p:nvSpPr>
        <p:spPr>
          <a:xfrm>
            <a:off x="0" y="4215384"/>
            <a:ext cx="12192000" cy="2642616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5316" y="1406284"/>
            <a:ext cx="10593694" cy="2597841"/>
          </a:xfrm>
        </p:spPr>
        <p:txBody>
          <a:bodyPr anchor="b">
            <a:normAutofit/>
          </a:bodyPr>
          <a:lstStyle>
            <a:lvl1pPr algn="ctr">
              <a:lnSpc>
                <a:spcPct val="125000"/>
              </a:lnSpc>
              <a:defRPr sz="440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818312" y="4527856"/>
            <a:ext cx="6559018" cy="1570245"/>
          </a:xfrm>
        </p:spPr>
        <p:txBody>
          <a:bodyPr anchor="t">
            <a:normAutofit/>
          </a:bodyPr>
          <a:lstStyle>
            <a:lvl1pPr marL="0" indent="0" algn="ctr">
              <a:lnSpc>
                <a:spcPct val="130000"/>
              </a:lnSpc>
              <a:spcBef>
                <a:spcPts val="0"/>
              </a:spcBef>
              <a:buNone/>
              <a:defRPr sz="2400" b="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F1E2E75-4758-4930-8024-39287C9629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ABC0C-B6DF-45E9-B954-11C99AA62C3E}" type="datetime1">
              <a:rPr lang="en-US" smtClean="0"/>
              <a:t>6/16/2026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88B9949-402C-42C2-9A94-16590FC0C5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039D83F6-DAF4-4876-AA41-F246EC970F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1613A19-DDA2-44F6-9ED4-F87771C684B8}"/>
              </a:ext>
            </a:extLst>
          </p:cNvPr>
          <p:cNvSpPr/>
          <p:nvPr/>
        </p:nvSpPr>
        <p:spPr>
          <a:xfrm>
            <a:off x="0" y="4215384"/>
            <a:ext cx="1218895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03941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5376670" y="705114"/>
            <a:ext cx="6172412" cy="2403846"/>
          </a:xfrm>
        </p:spPr>
        <p:txBody>
          <a:bodyPr anchor="b"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76670" y="3749040"/>
            <a:ext cx="6172411" cy="23469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B71B9-2624-4F21-93EE-35A78B1A0DAD}" type="datetime1">
              <a:rPr lang="en-US" smtClean="0"/>
              <a:t>6/16/2026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dirty="0"/>
              <a:t>‹#›</a:t>
            </a:fld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CE6B9B5-A5D1-4099-B52B-78F39AB0AFCB}"/>
              </a:ext>
            </a:extLst>
          </p:cNvPr>
          <p:cNvSpPr/>
          <p:nvPr/>
        </p:nvSpPr>
        <p:spPr>
          <a:xfrm rot="10800000">
            <a:off x="4693920" y="3396997"/>
            <a:ext cx="7498080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35200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76667" y="658999"/>
            <a:ext cx="6166422" cy="457200"/>
          </a:xfrm>
        </p:spPr>
        <p:txBody>
          <a:bodyPr anchor="b">
            <a:normAutofit/>
          </a:bodyPr>
          <a:lstStyle>
            <a:lvl1pPr marL="0" indent="0">
              <a:lnSpc>
                <a:spcPct val="130000"/>
              </a:lnSpc>
              <a:buNone/>
              <a:defRPr sz="1800" b="1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76668" y="1116199"/>
            <a:ext cx="6166422" cy="206212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376668" y="3623098"/>
            <a:ext cx="6166421" cy="457200"/>
          </a:xfrm>
        </p:spPr>
        <p:txBody>
          <a:bodyPr anchor="b">
            <a:normAutofit/>
          </a:bodyPr>
          <a:lstStyle>
            <a:lvl1pPr marL="0" indent="0">
              <a:lnSpc>
                <a:spcPct val="99000"/>
              </a:lnSpc>
              <a:buNone/>
              <a:defRPr lang="en-US" sz="1800" b="1" kern="1200" cap="all" spc="150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30000"/>
              </a:lnSpc>
              <a:spcBef>
                <a:spcPts val="930"/>
              </a:spcBef>
              <a:buFont typeface="Corbel" panose="020B0503020204020204" pitchFamily="34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76670" y="4102370"/>
            <a:ext cx="6166419" cy="206654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37C2A-BE2E-4840-A907-3254E2916C96}" type="datetime1">
              <a:rPr lang="en-US" smtClean="0"/>
              <a:t>6/16/2026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dirty="0"/>
              <a:t>‹#›</a:t>
            </a:fld>
            <a:endParaRPr lang="en-US" dirty="0"/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D26B370B-8381-431F-9492-0EA1205113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CA89085-2231-4A9C-B23C-B199A9DD26C5}"/>
              </a:ext>
            </a:extLst>
          </p:cNvPr>
          <p:cNvSpPr/>
          <p:nvPr/>
        </p:nvSpPr>
        <p:spPr>
          <a:xfrm rot="10800000">
            <a:off x="4693920" y="3396997"/>
            <a:ext cx="7498080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9375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5CD215-1C45-48A0-8534-39FFE8A7C95A}" type="datetime1">
              <a:rPr lang="en-US" smtClean="0"/>
              <a:t>6/16/2026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02728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7CF41D3-C6B9-4E99-9321-87C4E2168F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63A0F-DEF3-4134-98D0-2E1276938A8B}" type="datetime1">
              <a:rPr lang="en-US" smtClean="0"/>
              <a:t>6/16/2026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B5BC6EB-07B1-46AF-AC33-E998BC6AA4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3E3A0C1-6562-4819-9E88-4C1378FD5D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30737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40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ACA29BA-0143-49FF-8608-DB1623D99537}"/>
              </a:ext>
            </a:extLst>
          </p:cNvPr>
          <p:cNvSpPr/>
          <p:nvPr/>
        </p:nvSpPr>
        <p:spPr>
          <a:xfrm>
            <a:off x="0" y="0"/>
            <a:ext cx="8248592" cy="685800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53015" y="640079"/>
            <a:ext cx="2796066" cy="2551751"/>
          </a:xfrm>
        </p:spPr>
        <p:txBody>
          <a:bodyPr anchor="b">
            <a:normAutofit/>
          </a:bodyPr>
          <a:lstStyle>
            <a:lvl1pPr algn="l">
              <a:lnSpc>
                <a:spcPct val="135000"/>
              </a:lnSpc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8818" y="640078"/>
            <a:ext cx="6969693" cy="5455921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8753015" y="3223803"/>
            <a:ext cx="2796066" cy="2872197"/>
          </a:xfrm>
        </p:spPr>
        <p:txBody>
          <a:bodyPr anchor="t">
            <a:normAutofit/>
          </a:bodyPr>
          <a:lstStyle>
            <a:lvl1pPr marL="0" indent="0">
              <a:spcBef>
                <a:spcPts val="1400"/>
              </a:spcBef>
              <a:buNone/>
              <a:defRPr sz="1800" b="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010CF18-370D-4E80-AE4C-396FFDFCAE5D}"/>
              </a:ext>
            </a:extLst>
          </p:cNvPr>
          <p:cNvSpPr/>
          <p:nvPr/>
        </p:nvSpPr>
        <p:spPr>
          <a:xfrm rot="5400000">
            <a:off x="4851595" y="3396997"/>
            <a:ext cx="685800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C5EBFE9C-5A22-4462-9C51-E00C03F55C3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753015" y="6309360"/>
            <a:ext cx="1734207" cy="457200"/>
          </a:xfrm>
        </p:spPr>
        <p:txBody>
          <a:bodyPr/>
          <a:lstStyle>
            <a:lvl1pPr algn="l">
              <a:defRPr/>
            </a:lvl1pPr>
          </a:lstStyle>
          <a:p>
            <a:fld id="{61A2E4C8-2960-4ADD-862C-4D9643CB15AC}" type="datetime1">
              <a:rPr lang="en-US" smtClean="0"/>
              <a:t>6/16/2026</a:t>
            </a:fld>
            <a:endParaRPr 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2EBBFF2E-AA66-4B76-9139-CB000B5A45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38818" y="6309360"/>
            <a:ext cx="6993867" cy="4572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A44F64C4-BF20-4F6B-B650-57C71C828A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15703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40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34996" y="640079"/>
            <a:ext cx="2714085" cy="2695903"/>
          </a:xfrm>
        </p:spPr>
        <p:txBody>
          <a:bodyPr anchor="b">
            <a:noAutofit/>
          </a:bodyPr>
          <a:lstStyle>
            <a:lvl1pPr algn="l">
              <a:lnSpc>
                <a:spcPct val="104000"/>
              </a:lnSpc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248592" cy="6857999"/>
          </a:xfrm>
          <a:solidFill>
            <a:schemeClr val="bg2">
              <a:lumMod val="9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8834996" y="3429000"/>
            <a:ext cx="2714085" cy="2508026"/>
          </a:xfrm>
        </p:spPr>
        <p:txBody>
          <a:bodyPr anchor="t">
            <a:normAutofit/>
          </a:bodyPr>
          <a:lstStyle>
            <a:lvl1pPr marL="0" indent="0">
              <a:spcBef>
                <a:spcPts val="1400"/>
              </a:spcBef>
              <a:buNone/>
              <a:defRPr sz="1800" b="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0949BC8-9ABF-49F6-851C-5DB0B86CA70D}"/>
              </a:ext>
            </a:extLst>
          </p:cNvPr>
          <p:cNvSpPr/>
          <p:nvPr/>
        </p:nvSpPr>
        <p:spPr>
          <a:xfrm rot="5400000">
            <a:off x="4851595" y="3396997"/>
            <a:ext cx="685800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4E1EE21-E3FA-4D43-B224-C664959637B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834997" y="6309360"/>
            <a:ext cx="1645920" cy="457200"/>
          </a:xfrm>
        </p:spPr>
        <p:txBody>
          <a:bodyPr/>
          <a:lstStyle/>
          <a:p>
            <a:fld id="{48BDEA15-09CD-4275-A8E0-385C965F48B0}" type="datetime1">
              <a:rPr lang="en-US" smtClean="0"/>
              <a:t>6/16/2026</a:t>
            </a:fld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32D7F83-8993-4ED4-9F02-663CC08505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E3678B7-E511-4CE1-BEE5-89E959B9BF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0080" y="6309360"/>
            <a:ext cx="4946592" cy="457200"/>
          </a:xfrm>
        </p:spPr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83248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786F82F-1B47-46ED-8EAE-53EF71E59E9A}"/>
              </a:ext>
            </a:extLst>
          </p:cNvPr>
          <p:cNvSpPr/>
          <p:nvPr/>
        </p:nvSpPr>
        <p:spPr>
          <a:xfrm>
            <a:off x="4718302" y="0"/>
            <a:ext cx="7473698" cy="685800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2918" y="705113"/>
            <a:ext cx="3411973" cy="5197498"/>
          </a:xfrm>
          <a:prstGeom prst="rect">
            <a:avLst/>
          </a:prstGeom>
        </p:spPr>
        <p:txBody>
          <a:bodyPr vert="horz" lIns="109728" tIns="109728" rIns="109728" bIns="9144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76671" y="705113"/>
            <a:ext cx="6172412" cy="5197497"/>
          </a:xfrm>
          <a:prstGeom prst="rect">
            <a:avLst/>
          </a:prstGeom>
        </p:spPr>
        <p:txBody>
          <a:bodyPr vert="horz" lIns="109728" tIns="109728" rIns="109728" bIns="9144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2917" y="6309360"/>
            <a:ext cx="3411973" cy="457200"/>
          </a:xfrm>
          <a:prstGeom prst="rect">
            <a:avLst/>
          </a:prstGeom>
        </p:spPr>
        <p:txBody>
          <a:bodyPr vert="horz" lIns="109728" tIns="109728" rIns="109728" bIns="91440" rtlCol="0" anchor="ctr"/>
          <a:lstStyle>
            <a:lvl1pPr algn="l">
              <a:defRPr sz="1200" spc="1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fld id="{4AF8082C-0922-4249-A612-B415F5231620}" type="datetime1">
              <a:rPr lang="en-US" smtClean="0"/>
              <a:t>6/16/2026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76670" y="6309360"/>
            <a:ext cx="4946592" cy="457200"/>
          </a:xfrm>
          <a:prstGeom prst="rect">
            <a:avLst/>
          </a:prstGeom>
        </p:spPr>
        <p:txBody>
          <a:bodyPr vert="horz" lIns="109728" tIns="109728" rIns="109728" bIns="91440" rtlCol="0" anchor="ctr"/>
          <a:lstStyle>
            <a:lvl1pPr algn="l">
              <a:defRPr sz="1200" spc="1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69202" y="6309360"/>
            <a:ext cx="979879" cy="457200"/>
          </a:xfrm>
          <a:prstGeom prst="rect">
            <a:avLst/>
          </a:prstGeom>
        </p:spPr>
        <p:txBody>
          <a:bodyPr vert="horz" lIns="109728" tIns="109728" rIns="109728" bIns="91440" rtlCol="0" anchor="b"/>
          <a:lstStyle>
            <a:lvl1pPr algn="r">
              <a:defRPr sz="1600" b="1" spc="1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F1BAF6F-6275-4646-9C59-331B29B9550F}"/>
              </a:ext>
            </a:extLst>
          </p:cNvPr>
          <p:cNvSpPr/>
          <p:nvPr/>
        </p:nvSpPr>
        <p:spPr>
          <a:xfrm rot="5400000">
            <a:off x="1257298" y="3396997"/>
            <a:ext cx="685800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79565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l" defTabSz="914400" rtl="0" eaLnBrk="1" latinLnBrk="0" hangingPunct="1">
        <a:lnSpc>
          <a:spcPct val="150000"/>
        </a:lnSpc>
        <a:spcBef>
          <a:spcPct val="0"/>
        </a:spcBef>
        <a:buNone/>
        <a:defRPr sz="3600" b="1" kern="1200" spc="1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40000"/>
        </a:lnSpc>
        <a:spcBef>
          <a:spcPts val="930"/>
        </a:spcBef>
        <a:buFont typeface="Corbel" panose="020B0503020204020204" pitchFamily="34" charset="0"/>
        <a:buNone/>
        <a:defRPr sz="1800" b="1" kern="1200" spc="15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0" indent="0" algn="l" defTabSz="914400" rtl="0" eaLnBrk="1" latinLnBrk="0" hangingPunct="1">
        <a:lnSpc>
          <a:spcPct val="140000"/>
        </a:lnSpc>
        <a:spcBef>
          <a:spcPts val="930"/>
        </a:spcBef>
        <a:buFont typeface="Corbel" panose="020B0503020204020204" pitchFamily="34" charset="0"/>
        <a:buNone/>
        <a:defRPr sz="1600" kern="1200" spc="15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0" indent="-320040" algn="l" defTabSz="914400" rtl="0" eaLnBrk="1" latinLnBrk="0" hangingPunct="1">
        <a:lnSpc>
          <a:spcPct val="140000"/>
        </a:lnSpc>
        <a:spcBef>
          <a:spcPts val="930"/>
        </a:spcBef>
        <a:buFont typeface="Corbel" panose="020B0503020204020204" pitchFamily="34" charset="0"/>
        <a:buChar char="–"/>
        <a:defRPr sz="1400" i="1" kern="1200" spc="15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0" indent="-320040" algn="l" defTabSz="914400" rtl="0" eaLnBrk="1" latinLnBrk="0" hangingPunct="1">
        <a:lnSpc>
          <a:spcPct val="140000"/>
        </a:lnSpc>
        <a:spcBef>
          <a:spcPts val="930"/>
        </a:spcBef>
        <a:buFont typeface="Corbel" panose="020B0503020204020204" pitchFamily="34" charset="0"/>
        <a:buChar char="–"/>
        <a:defRPr sz="1400" kern="1200" spc="15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0" indent="-320040" algn="l" defTabSz="914400" rtl="0" eaLnBrk="1" latinLnBrk="0" hangingPunct="1">
        <a:lnSpc>
          <a:spcPct val="140000"/>
        </a:lnSpc>
        <a:spcBef>
          <a:spcPts val="930"/>
        </a:spcBef>
        <a:buFont typeface="Corbel" panose="020B0503020204020204" pitchFamily="34" charset="0"/>
        <a:buChar char="–"/>
        <a:defRPr sz="1400" i="1" kern="1200" spc="15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92024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6pPr>
      <a:lvl7pPr marL="224028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7pPr>
      <a:lvl8pPr marL="256032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8pPr>
      <a:lvl9pPr marL="288036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848">
          <p15:clr>
            <a:srgbClr val="F26B43"/>
          </p15:clr>
        </p15:guide>
        <p15:guide id="2" orient="horz" pos="3960">
          <p15:clr>
            <a:srgbClr val="F26B43"/>
          </p15:clr>
        </p15:guide>
        <p15:guide id="3" orient="horz" pos="1536">
          <p15:clr>
            <a:srgbClr val="F26B43"/>
          </p15:clr>
        </p15:guide>
        <p15:guide id="4" orient="horz" pos="3840">
          <p15:clr>
            <a:srgbClr val="F26B43"/>
          </p15:clr>
        </p15:guide>
        <p15:guide id="5" pos="4416">
          <p15:clr>
            <a:srgbClr val="F26B43"/>
          </p15:clr>
        </p15:guide>
        <p15:guide id="6" pos="4800">
          <p15:clr>
            <a:srgbClr val="F26B43"/>
          </p15:clr>
        </p15:guide>
        <p15:guide id="7" orient="horz" pos="360">
          <p15:clr>
            <a:srgbClr val="F26B43"/>
          </p15:clr>
        </p15:guide>
        <p15:guide id="8" pos="7368">
          <p15:clr>
            <a:srgbClr val="F26B43"/>
          </p15:clr>
        </p15:guide>
        <p15:guide id="9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26">
            <a:extLst>
              <a:ext uri="{FF2B5EF4-FFF2-40B4-BE49-F238E27FC236}">
                <a16:creationId xmlns:a16="http://schemas.microsoft.com/office/drawing/2014/main" id="{EA164D6B-6878-4B9F-A2D0-985D39B17B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57851D67-7085-40E2-B146-F91433A28E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031500"/>
            <a:ext cx="7534656" cy="5112905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362F176A-9349-4CD7-8042-59C0200C8C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50904" y="-4078"/>
            <a:ext cx="4641096" cy="105654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4E9A171F-91A7-42F8-B25C-E38B244E7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5" y="1031500"/>
            <a:ext cx="12188951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8C1D357-21B6-9CF1-D80D-C9353112509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-2" b="6371"/>
          <a:stretch/>
        </p:blipFill>
        <p:spPr>
          <a:xfrm>
            <a:off x="969917" y="1738975"/>
            <a:ext cx="5571810" cy="3729959"/>
          </a:xfrm>
          <a:prstGeom prst="rect">
            <a:avLst/>
          </a:prstGeom>
        </p:spPr>
      </p:pic>
      <p:sp>
        <p:nvSpPr>
          <p:cNvPr id="35" name="Rectangle 34">
            <a:extLst>
              <a:ext uri="{FF2B5EF4-FFF2-40B4-BE49-F238E27FC236}">
                <a16:creationId xmlns:a16="http://schemas.microsoft.com/office/drawing/2014/main" id="{064738AB-B6BE-4867-889A-52CE4AC8DB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85467" y="1095508"/>
            <a:ext cx="4606533" cy="501689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"/>
          <p:cNvSpPr>
            <a:spLocks noGrp="1"/>
          </p:cNvSpPr>
          <p:nvPr>
            <p:ph type="ctrTitle"/>
          </p:nvPr>
        </p:nvSpPr>
        <p:spPr>
          <a:xfrm>
            <a:off x="7973503" y="1709530"/>
            <a:ext cx="3754671" cy="2528515"/>
          </a:xfrm>
        </p:spPr>
        <p:txBody>
          <a:bodyPr anchor="b">
            <a:normAutofit/>
          </a:bodyPr>
          <a:lstStyle/>
          <a:p>
            <a:pPr>
              <a:lnSpc>
                <a:spcPct val="115000"/>
              </a:lnSpc>
            </a:pPr>
            <a:r>
              <a:rPr lang="en-US" sz="2000" b="1">
                <a:solidFill>
                  <a:schemeClr val="bg1"/>
                </a:solidFill>
                <a:ea typeface="Meiryo"/>
              </a:rPr>
              <a:t>navigating the ethics of culinary leadership</a:t>
            </a:r>
            <a:br>
              <a:rPr lang="en-US" sz="2000" dirty="0">
                <a:ea typeface="Meiryo"/>
              </a:rPr>
            </a:br>
            <a:endParaRPr lang="en-US" sz="2000">
              <a:solidFill>
                <a:schemeClr val="bg1"/>
              </a:solidFill>
              <a:ea typeface="Meiryo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4173B8D-90DF-A1CF-DBE9-6337DB03DF8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976915" y="4238046"/>
            <a:ext cx="3751260" cy="1741404"/>
          </a:xfrm>
        </p:spPr>
        <p:txBody>
          <a:bodyPr anchor="t">
            <a:normAutofit fontScale="92500" lnSpcReduction="10000"/>
          </a:bodyPr>
          <a:lstStyle/>
          <a:p>
            <a:pPr algn="ctr">
              <a:lnSpc>
                <a:spcPct val="140000"/>
              </a:lnSpc>
            </a:pPr>
            <a:r>
              <a:rPr lang="en-US" sz="1700">
                <a:solidFill>
                  <a:schemeClr val="bg1"/>
                </a:solidFill>
                <a:ea typeface="Meiryo"/>
              </a:rPr>
              <a:t>Dr. Raymond Baker</a:t>
            </a:r>
            <a:endParaRPr lang="en-US">
              <a:solidFill>
                <a:schemeClr val="bg1"/>
              </a:solidFill>
              <a:ea typeface="Meiryo"/>
            </a:endParaRPr>
          </a:p>
          <a:p>
            <a:pPr algn="ctr">
              <a:lnSpc>
                <a:spcPct val="140000"/>
              </a:lnSpc>
            </a:pPr>
            <a:r>
              <a:rPr lang="en-US" sz="1700">
                <a:solidFill>
                  <a:schemeClr val="bg1"/>
                </a:solidFill>
                <a:ea typeface="Meiryo"/>
              </a:rPr>
              <a:t>Assistant Professor/Program Director </a:t>
            </a:r>
            <a:endParaRPr lang="en-US">
              <a:solidFill>
                <a:schemeClr val="bg1"/>
              </a:solidFill>
              <a:ea typeface="Meiryo"/>
            </a:endParaRPr>
          </a:p>
          <a:p>
            <a:pPr algn="ctr">
              <a:lnSpc>
                <a:spcPct val="140000"/>
              </a:lnSpc>
            </a:pPr>
            <a:r>
              <a:rPr lang="en-US" sz="1700">
                <a:solidFill>
                  <a:schemeClr val="bg1"/>
                </a:solidFill>
                <a:ea typeface="Meiryo"/>
              </a:rPr>
              <a:t>St. Thomas University</a:t>
            </a:r>
            <a:endParaRPr lang="en-US">
              <a:solidFill>
                <a:schemeClr val="bg1"/>
              </a:solidFill>
              <a:ea typeface="Meiryo"/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9C969C2C-E7E3-4052-87D4-61E733EC1B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5" y="6112401"/>
            <a:ext cx="12188951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7C60369F-A41B-4D6E-8990-30E2715C57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21459" y="0"/>
            <a:ext cx="64008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7757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99405E2-1A96-4DBA-A9DC-4C2A1B421C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1219200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EB1CCE3-FB1D-471C-9AFE-D20E81E64A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825689"/>
            <a:ext cx="6795928" cy="259421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"/>
          <p:cNvSpPr>
            <a:spLocks noGrp="1"/>
          </p:cNvSpPr>
          <p:nvPr>
            <p:ph type="ctrTitle"/>
          </p:nvPr>
        </p:nvSpPr>
        <p:spPr>
          <a:xfrm>
            <a:off x="1434622" y="1113327"/>
            <a:ext cx="4862811" cy="2019488"/>
          </a:xfrm>
        </p:spPr>
        <p:txBody>
          <a:bodyPr>
            <a:normAutofit/>
          </a:bodyPr>
          <a:lstStyle/>
          <a:p>
            <a:pPr>
              <a:lnSpc>
                <a:spcPct val="140000"/>
              </a:lnSpc>
            </a:pPr>
            <a:r>
              <a:rPr lang="en-US" sz="2800" dirty="0">
                <a:solidFill>
                  <a:schemeClr val="bg1"/>
                </a:solidFill>
              </a:rPr>
              <a:t>Case Study </a:t>
            </a:r>
            <a:endParaRPr lang="en-US" sz="2800">
              <a:solidFill>
                <a:schemeClr val="bg1"/>
              </a:solidFill>
              <a:ea typeface="Meiryo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0F38E87-6AF8-4488-B608-9FA2F57B40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889697"/>
            <a:ext cx="1070775" cy="2466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CC3B76D-CC6E-42D0-8666-2A2164AB5A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3355896"/>
            <a:ext cx="679399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32BA9D6C-8214-4E25-AF8B-48762AD8D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38769" y="3419903"/>
            <a:ext cx="5789163" cy="3438097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DBE9B8BD-472F-4F54-AC9D-101EE34969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2390232" y="3396997"/>
            <a:ext cx="685800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0871A14F-64B0-4CCE-900E-695C55EFF3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825689"/>
            <a:ext cx="679399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"/>
          <p:cNvSpPr>
            <a:spLocks noGrp="1"/>
          </p:cNvSpPr>
          <p:nvPr>
            <p:ph idx="1"/>
          </p:nvPr>
        </p:nvSpPr>
        <p:spPr>
          <a:xfrm>
            <a:off x="1434622" y="3707541"/>
            <a:ext cx="5117253" cy="2505801"/>
          </a:xfrm>
        </p:spPr>
        <p:txBody>
          <a:bodyPr>
            <a:normAutofit lnSpcReduction="10000"/>
          </a:bodyPr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chemeClr val="tx1"/>
                </a:solidFill>
                <a:ea typeface="+mn-lt"/>
                <a:cs typeface="+mn-lt"/>
              </a:rPr>
              <a:t>Chef Maria owns a renowned fine dining restaurant that prides itself on using locally sourced, organic ingredients. One day, she discovers that one of her primary suppliers, a local farm, has been accused of violating labor laws and mistreating its workers. The farm provides high-quality produce at a competitive price, and Chef Maria has developed a strong professional relationship with the farm's owner over the years.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0FDBC76A-295F-4635-A28D-ADA24F383A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398931" y="3396997"/>
            <a:ext cx="685800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Variety of fresh salads">
            <a:extLst>
              <a:ext uri="{FF2B5EF4-FFF2-40B4-BE49-F238E27FC236}">
                <a16:creationId xmlns:a16="http://schemas.microsoft.com/office/drawing/2014/main" id="{8DB9D781-6621-2883-1A3A-37F7547CD68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547" r="27610" b="-3"/>
          <a:stretch/>
        </p:blipFill>
        <p:spPr>
          <a:xfrm>
            <a:off x="6857698" y="10"/>
            <a:ext cx="5334301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51078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72526924-84D3-45FB-A5FE-62D8FCBF53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C2A6256-1DD0-4E4B-A8B3-9A711B4DBE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38768" y="2130218"/>
            <a:ext cx="11153231" cy="4727782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1760540-185E-4652-BFD2-9B362EF3B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896641"/>
            <a:ext cx="12192000" cy="134771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"/>
          <p:cNvSpPr>
            <a:spLocks noGrp="1"/>
          </p:cNvSpPr>
          <p:nvPr>
            <p:ph type="ctrTitle"/>
          </p:nvPr>
        </p:nvSpPr>
        <p:spPr>
          <a:xfrm>
            <a:off x="1535371" y="1044054"/>
            <a:ext cx="10013709" cy="1030360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Conclusion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29789F4-85C1-41A0-83EB-992E22210C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962423"/>
            <a:ext cx="1006766" cy="12161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9D9D367D-6DD2-4A7C-8918-0DCAC29755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2390232" y="3396997"/>
            <a:ext cx="685800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"/>
          <p:cNvSpPr>
            <a:spLocks noGrp="1"/>
          </p:cNvSpPr>
          <p:nvPr>
            <p:ph idx="1"/>
          </p:nvPr>
        </p:nvSpPr>
        <p:spPr>
          <a:xfrm>
            <a:off x="1535371" y="2702257"/>
            <a:ext cx="9935571" cy="3426158"/>
          </a:xfrm>
        </p:spPr>
        <p:txBody>
          <a:bodyPr anchor="t">
            <a:norm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Ethical leadership is essential for chefs and the industry as whole to build trust, foster a positive work culture, and contribute to sustainability.</a:t>
            </a:r>
            <a:endParaRPr lang="en-US" dirty="0">
              <a:solidFill>
                <a:schemeClr val="tx1"/>
              </a:solidFill>
              <a:ea typeface="Meiryo"/>
            </a:endParaRPr>
          </a:p>
          <a:p>
            <a:pPr lvl="0"/>
            <a:r>
              <a:rPr lang="en-US" dirty="0">
                <a:solidFill>
                  <a:schemeClr val="tx1"/>
                </a:solidFill>
              </a:rPr>
              <a:t>Prioritize ethical decision-making in your culinary practice to create a lasting impact on your businesses and communities.</a:t>
            </a:r>
            <a:endParaRPr lang="en-US">
              <a:solidFill>
                <a:schemeClr val="tx1"/>
              </a:solidFill>
              <a:ea typeface="Meiryo"/>
            </a:endParaRPr>
          </a:p>
          <a:p>
            <a:pPr lvl="0"/>
            <a:endParaRPr lang="en-US" dirty="0">
              <a:solidFill>
                <a:schemeClr val="tx1"/>
              </a:solidFill>
              <a:ea typeface="Meiryo"/>
            </a:endParaRPr>
          </a:p>
        </p:txBody>
      </p:sp>
    </p:spTree>
    <p:extLst>
      <p:ext uri="{BB962C8B-B14F-4D97-AF65-F5344CB8AC3E}">
        <p14:creationId xmlns:p14="http://schemas.microsoft.com/office/powerpoint/2010/main" val="24410862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549A32-3305-025D-E3BD-2FB0FC2A0A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ea typeface="Meiryo"/>
              </a:rPr>
              <a:t>Leadership Quote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4424FC-E97A-C0F6-F2B4-52475711D1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n-US" dirty="0">
                <a:ea typeface="Meiryo"/>
              </a:rPr>
              <a:t>"You won't find ethical leadership in the rule book. It's in the deep commitment to good that drives our choices and </a:t>
            </a:r>
            <a:r>
              <a:rPr lang="en-US">
                <a:ea typeface="Meiryo"/>
              </a:rPr>
              <a:t>transforms our organizations."</a:t>
            </a:r>
          </a:p>
          <a:p>
            <a:pPr algn="ctr"/>
            <a:r>
              <a:rPr lang="en-US">
                <a:ea typeface="Meiryo"/>
              </a:rPr>
              <a:t>-Linda Fisher Thornton</a:t>
            </a:r>
          </a:p>
        </p:txBody>
      </p:sp>
    </p:spTree>
    <p:extLst>
      <p:ext uri="{BB962C8B-B14F-4D97-AF65-F5344CB8AC3E}">
        <p14:creationId xmlns:p14="http://schemas.microsoft.com/office/powerpoint/2010/main" val="11007413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8" name="Rectangle 47">
            <a:extLst>
              <a:ext uri="{FF2B5EF4-FFF2-40B4-BE49-F238E27FC236}">
                <a16:creationId xmlns:a16="http://schemas.microsoft.com/office/drawing/2014/main" id="{2ECA4CB2-9071-41EB-AABB-2D8EB939D0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pic>
        <p:nvPicPr>
          <p:cNvPr id="6" name="Picture 5" descr="Variety of fresh salads">
            <a:extLst>
              <a:ext uri="{FF2B5EF4-FFF2-40B4-BE49-F238E27FC236}">
                <a16:creationId xmlns:a16="http://schemas.microsoft.com/office/drawing/2014/main" id="{6D4B9480-7702-1F10-B1C7-BCC58C2E3D0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238" r="25040" b="2"/>
          <a:stretch/>
        </p:blipFill>
        <p:spPr>
          <a:xfrm>
            <a:off x="1" y="10"/>
            <a:ext cx="4654296" cy="5290511"/>
          </a:xfrm>
          <a:prstGeom prst="rect">
            <a:avLst/>
          </a:prstGeom>
        </p:spPr>
      </p:pic>
      <p:sp>
        <p:nvSpPr>
          <p:cNvPr id="50" name="Rectangle 49">
            <a:extLst>
              <a:ext uri="{FF2B5EF4-FFF2-40B4-BE49-F238E27FC236}">
                <a16:creationId xmlns:a16="http://schemas.microsoft.com/office/drawing/2014/main" id="{EB86F6BD-9C49-4F4F-99EA-9C5AA31835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97806" y="-2"/>
            <a:ext cx="7494194" cy="164194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"/>
          <p:cNvSpPr>
            <a:spLocks noGrp="1"/>
          </p:cNvSpPr>
          <p:nvPr>
            <p:ph type="ctrTitle"/>
          </p:nvPr>
        </p:nvSpPr>
        <p:spPr>
          <a:xfrm>
            <a:off x="5376671" y="265706"/>
            <a:ext cx="6399212" cy="1162801"/>
          </a:xfrm>
        </p:spPr>
        <p:txBody>
          <a:bodyPr>
            <a:normAutofit/>
          </a:bodyPr>
          <a:lstStyle/>
          <a:p>
            <a:pPr>
              <a:lnSpc>
                <a:spcPct val="140000"/>
              </a:lnSpc>
            </a:pPr>
            <a:r>
              <a:rPr lang="en-US" sz="2300">
                <a:solidFill>
                  <a:schemeClr val="bg1"/>
                </a:solidFill>
              </a:rPr>
              <a:t>Introduction to Ethical Leadership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C7DA365B-E064-481A-A62D-18CD31DB3F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74795" y="1658471"/>
            <a:ext cx="7517205" cy="3541058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96DBE49D-AABD-458B-B2DF-4D5FA7D5C7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5205919"/>
            <a:ext cx="4651248" cy="165208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96833CC6-729B-40E8-B891-D93467E34B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236801" y="3396995"/>
            <a:ext cx="685800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"/>
          <p:cNvSpPr>
            <a:spLocks noGrp="1"/>
          </p:cNvSpPr>
          <p:nvPr>
            <p:ph idx="1"/>
          </p:nvPr>
        </p:nvSpPr>
        <p:spPr>
          <a:xfrm>
            <a:off x="5376670" y="1940119"/>
            <a:ext cx="6172413" cy="3029446"/>
          </a:xfrm>
        </p:spPr>
        <p:txBody>
          <a:bodyPr>
            <a:normAutofit/>
          </a:bodyPr>
          <a:lstStyle/>
          <a:p>
            <a:pPr>
              <a:lnSpc>
                <a:spcPct val="130000"/>
              </a:lnSpc>
            </a:pPr>
            <a:r>
              <a:rPr lang="en-US" sz="1500" dirty="0">
                <a:solidFill>
                  <a:schemeClr val="tx1"/>
                </a:solidFill>
              </a:rPr>
              <a:t>Ethical Leadership is characterized by the demonstration and promotion of </a:t>
            </a:r>
            <a:r>
              <a:rPr lang="en-US" sz="1500" dirty="0">
                <a:solidFill>
                  <a:schemeClr val="tx1"/>
                </a:solidFill>
                <a:ea typeface="+mn-lt"/>
                <a:cs typeface="+mn-lt"/>
              </a:rPr>
              <a:t>“normatively appropriate conduct through personal actions and interpersonal relations” (Brown et al., 2005, p. 120). It is foundational for ethical decision-making.</a:t>
            </a:r>
            <a:endParaRPr lang="en-US" sz="1500" dirty="0">
              <a:solidFill>
                <a:schemeClr val="tx1"/>
              </a:solidFill>
              <a:ea typeface="Meiryo"/>
            </a:endParaRPr>
          </a:p>
          <a:p>
            <a:pPr>
              <a:lnSpc>
                <a:spcPct val="130000"/>
              </a:lnSpc>
            </a:pPr>
            <a:r>
              <a:rPr lang="en-US" sz="1500" dirty="0">
                <a:solidFill>
                  <a:schemeClr val="tx1"/>
                </a:solidFill>
              </a:rPr>
              <a:t>Ethical leadership is essential for establishing trust with customers, creating a positive work environment, and building a reputable business.</a:t>
            </a:r>
            <a:endParaRPr lang="en-US" sz="1500" dirty="0">
              <a:solidFill>
                <a:schemeClr val="tx1"/>
              </a:solidFill>
              <a:ea typeface="Meiryo"/>
            </a:endParaRP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A5757897-7307-46AF-923D-FF5BF45DD0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5205919"/>
            <a:ext cx="1218895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98598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99405E2-1A96-4DBA-A9DC-4C2A1B421C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1219200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32FF329-3A87-4F66-BA01-91CD63C811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2" y="0"/>
            <a:ext cx="4420926" cy="683812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One in a crowd">
            <a:extLst>
              <a:ext uri="{FF2B5EF4-FFF2-40B4-BE49-F238E27FC236}">
                <a16:creationId xmlns:a16="http://schemas.microsoft.com/office/drawing/2014/main" id="{AE7F60DC-623D-4BBB-7BDF-37C56CBA729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620" r="15345" b="3"/>
          <a:stretch/>
        </p:blipFill>
        <p:spPr>
          <a:xfrm>
            <a:off x="20" y="719747"/>
            <a:ext cx="4458058" cy="5389675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BCF4857D-F003-4CA1-82AB-00900B1008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6146359"/>
            <a:ext cx="4426072" cy="711642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9855050-A75B-4DD0-9B56-8B1C7722D8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426076" y="748578"/>
            <a:ext cx="7765922" cy="5419038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"/>
          <p:cNvSpPr>
            <a:spLocks noGrp="1"/>
          </p:cNvSpPr>
          <p:nvPr>
            <p:ph type="ctrTitle"/>
          </p:nvPr>
        </p:nvSpPr>
        <p:spPr>
          <a:xfrm>
            <a:off x="4919472" y="1056362"/>
            <a:ext cx="6627226" cy="1154102"/>
          </a:xfrm>
        </p:spPr>
        <p:txBody>
          <a:bodyPr>
            <a:normAutofit/>
          </a:bodyPr>
          <a:lstStyle/>
          <a:p>
            <a:pPr>
              <a:lnSpc>
                <a:spcPct val="140000"/>
              </a:lnSpc>
            </a:pPr>
            <a:r>
              <a:rPr lang="en-US" sz="2300" dirty="0">
                <a:solidFill>
                  <a:schemeClr val="tx1"/>
                </a:solidFill>
              </a:rPr>
              <a:t>Principles of Ethical Leadership</a:t>
            </a:r>
            <a:endParaRPr lang="en-US">
              <a:solidFill>
                <a:schemeClr val="tx1"/>
              </a:solidFill>
              <a:ea typeface="Meiryo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E6738EB-6FF0-4AF9-8462-57F4494B88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5" y="687743"/>
            <a:ext cx="12188951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"/>
          <p:cNvSpPr>
            <a:spLocks noGrp="1"/>
          </p:cNvSpPr>
          <p:nvPr>
            <p:ph idx="1"/>
          </p:nvPr>
        </p:nvSpPr>
        <p:spPr>
          <a:xfrm>
            <a:off x="4921857" y="2268656"/>
            <a:ext cx="6627226" cy="3505938"/>
          </a:xfrm>
        </p:spPr>
        <p:txBody>
          <a:bodyPr anchor="t">
            <a:normAutofit/>
          </a:bodyPr>
          <a:lstStyle/>
          <a:p>
            <a:pPr>
              <a:lnSpc>
                <a:spcPct val="130000"/>
              </a:lnSpc>
            </a:pPr>
            <a:endParaRPr lang="en-US" sz="1500" dirty="0">
              <a:solidFill>
                <a:schemeClr val="tx1"/>
              </a:solidFill>
              <a:ea typeface="Meiryo"/>
            </a:endParaRPr>
          </a:p>
          <a:p>
            <a:pPr marL="342900" indent="-342900">
              <a:lnSpc>
                <a:spcPct val="130000"/>
              </a:lnSpc>
              <a:buFont typeface="Arial" panose="020B0503020204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</a:rPr>
              <a:t>Respect </a:t>
            </a:r>
            <a:endParaRPr lang="en-US" sz="2000" dirty="0">
              <a:solidFill>
                <a:schemeClr val="tx1"/>
              </a:solidFill>
              <a:ea typeface="Meiryo"/>
            </a:endParaRPr>
          </a:p>
          <a:p>
            <a:pPr marL="342900" indent="-342900">
              <a:lnSpc>
                <a:spcPct val="130000"/>
              </a:lnSpc>
              <a:buFont typeface="Arial" panose="020B0503020204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  <a:ea typeface="Meiryo"/>
              </a:rPr>
              <a:t>Service</a:t>
            </a:r>
          </a:p>
          <a:p>
            <a:pPr marL="342900" indent="-342900">
              <a:lnSpc>
                <a:spcPct val="130000"/>
              </a:lnSpc>
              <a:buFont typeface="Arial" panose="020B0503020204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  <a:ea typeface="Meiryo"/>
              </a:rPr>
              <a:t>Fairness</a:t>
            </a:r>
          </a:p>
          <a:p>
            <a:pPr marL="342900" indent="-342900">
              <a:lnSpc>
                <a:spcPct val="130000"/>
              </a:lnSpc>
              <a:buFont typeface="Arial" panose="020B0503020204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  <a:ea typeface="Meiryo"/>
              </a:rPr>
              <a:t>Honesty</a:t>
            </a:r>
          </a:p>
          <a:p>
            <a:pPr marL="342900" indent="-342900">
              <a:lnSpc>
                <a:spcPct val="130000"/>
              </a:lnSpc>
              <a:buFont typeface="Arial" panose="020B0503020204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  <a:ea typeface="Meiryo"/>
              </a:rPr>
              <a:t>Community</a:t>
            </a:r>
          </a:p>
          <a:p>
            <a:pPr>
              <a:lnSpc>
                <a:spcPct val="130000"/>
              </a:lnSpc>
            </a:pPr>
            <a:endParaRPr lang="en-US" sz="1500" dirty="0"/>
          </a:p>
          <a:p>
            <a:pPr lvl="0">
              <a:lnSpc>
                <a:spcPct val="130000"/>
              </a:lnSpc>
            </a:pPr>
            <a:endParaRPr lang="en-US" sz="1500" dirty="0">
              <a:ea typeface="Meiryo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DB791336-FCAA-4174-9303-B3F3748611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394069" y="6167615"/>
            <a:ext cx="7794882" cy="690385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CA212158-300D-44D0-9CCE-472C3F669E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5" y="6109423"/>
            <a:ext cx="12188951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988521F4-D44A-42C5-9BDB-5CA2555409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94070" y="0"/>
            <a:ext cx="64008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92287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99405E2-1A96-4DBA-A9DC-4C2A1B421C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1219200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EB1CCE3-FB1D-471C-9AFE-D20E81E64A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825689"/>
            <a:ext cx="6795928" cy="259421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"/>
          <p:cNvSpPr>
            <a:spLocks noGrp="1"/>
          </p:cNvSpPr>
          <p:nvPr>
            <p:ph type="ctrTitle"/>
          </p:nvPr>
        </p:nvSpPr>
        <p:spPr>
          <a:xfrm>
            <a:off x="1434622" y="1113327"/>
            <a:ext cx="4862811" cy="2019488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bg1"/>
                </a:solidFill>
                <a:ea typeface="Meiryo"/>
              </a:rPr>
              <a:t>Ethical Dilemmas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0F38E87-6AF8-4488-B608-9FA2F57B40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889697"/>
            <a:ext cx="1070775" cy="2466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CC3B76D-CC6E-42D0-8666-2A2164AB5A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3355896"/>
            <a:ext cx="679399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32BA9D6C-8214-4E25-AF8B-48762AD8D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38769" y="3419903"/>
            <a:ext cx="5789163" cy="3438097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DBE9B8BD-472F-4F54-AC9D-101EE34969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2390232" y="3396997"/>
            <a:ext cx="685800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0871A14F-64B0-4CCE-900E-695C55EFF3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825689"/>
            <a:ext cx="679399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"/>
          <p:cNvSpPr>
            <a:spLocks noGrp="1"/>
          </p:cNvSpPr>
          <p:nvPr>
            <p:ph idx="1"/>
          </p:nvPr>
        </p:nvSpPr>
        <p:spPr>
          <a:xfrm>
            <a:off x="1434622" y="3707541"/>
            <a:ext cx="5117253" cy="2505801"/>
          </a:xfrm>
        </p:spPr>
        <p:txBody>
          <a:bodyPr>
            <a:normAutofit/>
          </a:bodyPr>
          <a:lstStyle/>
          <a:p>
            <a:pPr marL="285750" indent="-285750">
              <a:lnSpc>
                <a:spcPct val="130000"/>
              </a:lnSpc>
              <a:buFont typeface="Arial" panose="020B0503020204020204" pitchFamily="34" charset="0"/>
              <a:buChar char="•"/>
            </a:pPr>
            <a:r>
              <a:rPr lang="en-US" sz="1600" dirty="0">
                <a:solidFill>
                  <a:schemeClr val="tx1"/>
                </a:solidFill>
              </a:rPr>
              <a:t>Accepting Gifts</a:t>
            </a:r>
            <a:endParaRPr lang="en-US" sz="1600" dirty="0">
              <a:solidFill>
                <a:schemeClr val="tx1"/>
              </a:solidFill>
              <a:ea typeface="Meiryo"/>
            </a:endParaRPr>
          </a:p>
          <a:p>
            <a:pPr marL="285750" indent="-285750">
              <a:lnSpc>
                <a:spcPct val="130000"/>
              </a:lnSpc>
              <a:buFont typeface="Arial" panose="020B0503020204020204" pitchFamily="34" charset="0"/>
              <a:buChar char="•"/>
            </a:pPr>
            <a:r>
              <a:rPr lang="en-US" sz="1600" dirty="0">
                <a:solidFill>
                  <a:schemeClr val="tx1"/>
                </a:solidFill>
                <a:ea typeface="Meiryo"/>
              </a:rPr>
              <a:t>Taking items home</a:t>
            </a:r>
            <a:endParaRPr lang="en-US" sz="1600">
              <a:solidFill>
                <a:schemeClr val="tx1"/>
              </a:solidFill>
              <a:ea typeface="Meiryo"/>
            </a:endParaRPr>
          </a:p>
          <a:p>
            <a:pPr marL="285750" indent="-285750">
              <a:lnSpc>
                <a:spcPct val="130000"/>
              </a:lnSpc>
              <a:buFont typeface="Arial" panose="020B0503020204020204" pitchFamily="34" charset="0"/>
              <a:buChar char="•"/>
            </a:pPr>
            <a:r>
              <a:rPr lang="en-US" sz="1600" dirty="0">
                <a:solidFill>
                  <a:schemeClr val="tx1"/>
                </a:solidFill>
                <a:ea typeface="Meiryo"/>
              </a:rPr>
              <a:t>Samples</a:t>
            </a:r>
            <a:endParaRPr lang="en-US" sz="1600">
              <a:solidFill>
                <a:schemeClr val="tx1"/>
              </a:solidFill>
              <a:ea typeface="Meiryo"/>
            </a:endParaRPr>
          </a:p>
          <a:p>
            <a:pPr marL="285750" indent="-285750">
              <a:lnSpc>
                <a:spcPct val="130000"/>
              </a:lnSpc>
              <a:buFont typeface="Arial" panose="020B0503020204020204" pitchFamily="34" charset="0"/>
              <a:buChar char="•"/>
            </a:pPr>
            <a:r>
              <a:rPr lang="en-US" sz="1600" dirty="0">
                <a:solidFill>
                  <a:schemeClr val="tx1"/>
                </a:solidFill>
                <a:ea typeface="Meiryo"/>
              </a:rPr>
              <a:t>Membership dues</a:t>
            </a:r>
            <a:endParaRPr lang="en-US" sz="1600">
              <a:solidFill>
                <a:schemeClr val="tx1"/>
              </a:solidFill>
              <a:ea typeface="Meiryo"/>
            </a:endParaRPr>
          </a:p>
          <a:p>
            <a:pPr marL="285750" indent="-285750">
              <a:lnSpc>
                <a:spcPct val="130000"/>
              </a:lnSpc>
              <a:buFont typeface="Arial" panose="020B0503020204020204" pitchFamily="34" charset="0"/>
              <a:buChar char="•"/>
            </a:pPr>
            <a:r>
              <a:rPr lang="en-US" sz="1600" dirty="0">
                <a:solidFill>
                  <a:schemeClr val="tx1"/>
                </a:solidFill>
                <a:ea typeface="Meiryo"/>
              </a:rPr>
              <a:t>Sanitation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0FDBC76A-295F-4635-A28D-ADA24F383A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398931" y="3396997"/>
            <a:ext cx="685800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Assorted vegetables and fruits">
            <a:extLst>
              <a:ext uri="{FF2B5EF4-FFF2-40B4-BE49-F238E27FC236}">
                <a16:creationId xmlns:a16="http://schemas.microsoft.com/office/drawing/2014/main" id="{C96699C9-EF36-385D-698D-5A396D4866F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9136" r="19020" b="-3"/>
          <a:stretch/>
        </p:blipFill>
        <p:spPr>
          <a:xfrm>
            <a:off x="6857698" y="10"/>
            <a:ext cx="5334301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20849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99405E2-1A96-4DBA-A9DC-4C2A1B421C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1219200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32FF329-3A87-4F66-BA01-91CD63C811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2" y="0"/>
            <a:ext cx="4420926" cy="683812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One in a crowd">
            <a:extLst>
              <a:ext uri="{FF2B5EF4-FFF2-40B4-BE49-F238E27FC236}">
                <a16:creationId xmlns:a16="http://schemas.microsoft.com/office/drawing/2014/main" id="{CE4AECF0-9C29-4E55-EA78-F8C95FE865E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620" r="15345" b="3"/>
          <a:stretch/>
        </p:blipFill>
        <p:spPr>
          <a:xfrm>
            <a:off x="20" y="719747"/>
            <a:ext cx="4458058" cy="5389675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BCF4857D-F003-4CA1-82AB-00900B1008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6146359"/>
            <a:ext cx="4426072" cy="711642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9855050-A75B-4DD0-9B56-8B1C7722D8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426076" y="748578"/>
            <a:ext cx="7765922" cy="5419038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"/>
          <p:cNvSpPr>
            <a:spLocks noGrp="1"/>
          </p:cNvSpPr>
          <p:nvPr>
            <p:ph type="ctrTitle"/>
          </p:nvPr>
        </p:nvSpPr>
        <p:spPr>
          <a:xfrm>
            <a:off x="4919472" y="1056362"/>
            <a:ext cx="6627226" cy="1154102"/>
          </a:xfrm>
        </p:spPr>
        <p:txBody>
          <a:bodyPr>
            <a:normAutofit/>
          </a:bodyPr>
          <a:lstStyle/>
          <a:p>
            <a:pPr>
              <a:lnSpc>
                <a:spcPct val="140000"/>
              </a:lnSpc>
            </a:pPr>
            <a:r>
              <a:rPr lang="en-US" sz="2300" dirty="0">
                <a:solidFill>
                  <a:schemeClr val="tx1"/>
                </a:solidFill>
              </a:rPr>
              <a:t>Building Trust and Respect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E6738EB-6FF0-4AF9-8462-57F4494B88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5" y="687743"/>
            <a:ext cx="12188951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"/>
          <p:cNvSpPr>
            <a:spLocks noGrp="1"/>
          </p:cNvSpPr>
          <p:nvPr>
            <p:ph idx="1"/>
          </p:nvPr>
        </p:nvSpPr>
        <p:spPr>
          <a:xfrm>
            <a:off x="4921857" y="2268656"/>
            <a:ext cx="6627226" cy="3505938"/>
          </a:xfrm>
        </p:spPr>
        <p:txBody>
          <a:bodyPr anchor="t">
            <a:normAutofit/>
          </a:bodyPr>
          <a:lstStyle/>
          <a:p>
            <a:pPr lvl="0">
              <a:lnSpc>
                <a:spcPct val="130000"/>
              </a:lnSpc>
            </a:pPr>
            <a:r>
              <a:rPr lang="en-US" sz="1700" dirty="0">
                <a:solidFill>
                  <a:schemeClr val="tx1"/>
                </a:solidFill>
              </a:rPr>
              <a:t>Transparency: Practice open communication with employees, customers, and suppliers to build trust and transparency</a:t>
            </a:r>
            <a:endParaRPr lang="en-US" sz="1700" dirty="0">
              <a:solidFill>
                <a:schemeClr val="tx1"/>
              </a:solidFill>
              <a:ea typeface="Meiryo"/>
            </a:endParaRPr>
          </a:p>
          <a:p>
            <a:pPr lvl="0">
              <a:lnSpc>
                <a:spcPct val="130000"/>
              </a:lnSpc>
            </a:pPr>
            <a:r>
              <a:rPr lang="en-US" sz="1700" dirty="0">
                <a:solidFill>
                  <a:schemeClr val="tx1"/>
                </a:solidFill>
              </a:rPr>
              <a:t>Fair Treatment: Ensure fairness in all aspects of the business, including hiring, promotions, and compensation, to cultivate a culture of respect</a:t>
            </a:r>
            <a:endParaRPr lang="en-US" sz="1700" dirty="0">
              <a:solidFill>
                <a:schemeClr val="tx1"/>
              </a:solidFill>
              <a:ea typeface="Meiryo"/>
            </a:endParaRPr>
          </a:p>
          <a:p>
            <a:pPr lvl="0">
              <a:lnSpc>
                <a:spcPct val="130000"/>
              </a:lnSpc>
            </a:pPr>
            <a:r>
              <a:rPr lang="en-US" sz="1700" dirty="0">
                <a:solidFill>
                  <a:schemeClr val="tx1"/>
                </a:solidFill>
              </a:rPr>
              <a:t>Accountability: Hold oneself and others accountable for their actions and decisions, fostering trust and reliability</a:t>
            </a:r>
            <a:endParaRPr lang="en-US" sz="1700" dirty="0">
              <a:solidFill>
                <a:schemeClr val="tx1"/>
              </a:solidFill>
              <a:ea typeface="Meiryo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DB791336-FCAA-4174-9303-B3F3748611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394069" y="6167615"/>
            <a:ext cx="7794882" cy="690385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CA212158-300D-44D0-9CCE-472C3F669E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5" y="6109423"/>
            <a:ext cx="12188951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988521F4-D44A-42C5-9BDB-5CA2555409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94070" y="0"/>
            <a:ext cx="64008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07514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72526924-84D3-45FB-A5FE-62D8FCBF53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C2A6256-1DD0-4E4B-A8B3-9A711B4DBE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38768" y="2130218"/>
            <a:ext cx="11153231" cy="4727782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1760540-185E-4652-BFD2-9B362EF3B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896641"/>
            <a:ext cx="12192000" cy="134771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"/>
          <p:cNvSpPr>
            <a:spLocks noGrp="1"/>
          </p:cNvSpPr>
          <p:nvPr>
            <p:ph type="ctrTitle"/>
          </p:nvPr>
        </p:nvSpPr>
        <p:spPr>
          <a:xfrm>
            <a:off x="1535371" y="1044054"/>
            <a:ext cx="10013709" cy="1030360"/>
          </a:xfrm>
        </p:spPr>
        <p:txBody>
          <a:bodyPr>
            <a:normAutofit/>
          </a:bodyPr>
          <a:lstStyle/>
          <a:p>
            <a:pPr>
              <a:lnSpc>
                <a:spcPct val="140000"/>
              </a:lnSpc>
            </a:pPr>
            <a:r>
              <a:rPr lang="en-US" sz="3100" dirty="0">
                <a:solidFill>
                  <a:schemeClr val="bg1"/>
                </a:solidFill>
              </a:rPr>
              <a:t>Fostering a Positive Work Culture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29789F4-85C1-41A0-83EB-992E22210C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962423"/>
            <a:ext cx="1006766" cy="12161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9D9D367D-6DD2-4A7C-8918-0DCAC29755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2390232" y="3396997"/>
            <a:ext cx="685800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"/>
          <p:cNvSpPr>
            <a:spLocks noGrp="1"/>
          </p:cNvSpPr>
          <p:nvPr>
            <p:ph idx="1"/>
          </p:nvPr>
        </p:nvSpPr>
        <p:spPr>
          <a:xfrm>
            <a:off x="1535371" y="2702257"/>
            <a:ext cx="9935571" cy="3426158"/>
          </a:xfrm>
        </p:spPr>
        <p:txBody>
          <a:bodyPr anchor="t">
            <a:norm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Respectful Environment: Create a workplace culture that welcomes diverse perspectives and values mutual respect among team members</a:t>
            </a:r>
            <a:endParaRPr lang="en-US" dirty="0">
              <a:solidFill>
                <a:schemeClr val="tx1"/>
              </a:solidFill>
              <a:ea typeface="Meiryo"/>
            </a:endParaRPr>
          </a:p>
          <a:p>
            <a:r>
              <a:rPr lang="en-US" dirty="0">
                <a:solidFill>
                  <a:schemeClr val="tx1"/>
                </a:solidFill>
              </a:rPr>
              <a:t>Professional Development: Invest in employee training and development opportunities to foster growth and advancement </a:t>
            </a:r>
            <a:endParaRPr lang="en-US">
              <a:solidFill>
                <a:schemeClr val="tx1"/>
              </a:solidFill>
              <a:ea typeface="Meiryo"/>
            </a:endParaRPr>
          </a:p>
          <a:p>
            <a:pPr lvl="0"/>
            <a:r>
              <a:rPr lang="en-US" dirty="0">
                <a:solidFill>
                  <a:schemeClr val="tx1"/>
                </a:solidFill>
              </a:rPr>
              <a:t>Work-Life Balance: Promote a healthy work-life balance to prevent burnout and support overall well-being among staff</a:t>
            </a:r>
            <a:endParaRPr lang="en-US" dirty="0">
              <a:solidFill>
                <a:schemeClr val="tx1"/>
              </a:solidFill>
              <a:ea typeface="Meiryo"/>
            </a:endParaRPr>
          </a:p>
        </p:txBody>
      </p:sp>
    </p:spTree>
    <p:extLst>
      <p:ext uri="{BB962C8B-B14F-4D97-AF65-F5344CB8AC3E}">
        <p14:creationId xmlns:p14="http://schemas.microsoft.com/office/powerpoint/2010/main" val="20834003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99405E2-1A96-4DBA-A9DC-4C2A1B421C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1219200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EB1CCE3-FB1D-471C-9AFE-D20E81E64A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825689"/>
            <a:ext cx="6795928" cy="259421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"/>
          <p:cNvSpPr>
            <a:spLocks noGrp="1"/>
          </p:cNvSpPr>
          <p:nvPr>
            <p:ph type="ctrTitle"/>
          </p:nvPr>
        </p:nvSpPr>
        <p:spPr>
          <a:xfrm>
            <a:off x="1434622" y="1113327"/>
            <a:ext cx="4862811" cy="2019488"/>
          </a:xfrm>
        </p:spPr>
        <p:txBody>
          <a:bodyPr>
            <a:normAutofit/>
          </a:bodyPr>
          <a:lstStyle/>
          <a:p>
            <a:pPr>
              <a:lnSpc>
                <a:spcPct val="140000"/>
              </a:lnSpc>
            </a:pPr>
            <a:r>
              <a:rPr lang="en-US" sz="2800" dirty="0">
                <a:solidFill>
                  <a:schemeClr val="bg1"/>
                </a:solidFill>
              </a:rPr>
              <a:t>Upholding Quality and Integrity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0F38E87-6AF8-4488-B608-9FA2F57B40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889697"/>
            <a:ext cx="1070775" cy="2466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CC3B76D-CC6E-42D0-8666-2A2164AB5A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3355896"/>
            <a:ext cx="679399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32BA9D6C-8214-4E25-AF8B-48762AD8D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38769" y="3419903"/>
            <a:ext cx="5789163" cy="3438097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DBE9B8BD-472F-4F54-AC9D-101EE34969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2390232" y="3396997"/>
            <a:ext cx="685800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0871A14F-64B0-4CCE-900E-695C55EFF3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825689"/>
            <a:ext cx="679399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"/>
          <p:cNvSpPr>
            <a:spLocks noGrp="1"/>
          </p:cNvSpPr>
          <p:nvPr>
            <p:ph idx="1"/>
          </p:nvPr>
        </p:nvSpPr>
        <p:spPr>
          <a:xfrm>
            <a:off x="1434622" y="3707541"/>
            <a:ext cx="5117253" cy="2505801"/>
          </a:xfrm>
        </p:spPr>
        <p:txBody>
          <a:bodyPr>
            <a:normAutofit lnSpcReduction="10000"/>
          </a:bodyPr>
          <a:lstStyle/>
          <a:p>
            <a:pPr lvl="0">
              <a:lnSpc>
                <a:spcPct val="130000"/>
              </a:lnSpc>
            </a:pPr>
            <a:r>
              <a:rPr lang="en-US" sz="1200" dirty="0">
                <a:solidFill>
                  <a:schemeClr val="tx1"/>
                </a:solidFill>
              </a:rPr>
              <a:t>Quality: Ensure the authenticity and quality of ingredients used in recipes, maintaining the integrity of the culinary creations</a:t>
            </a:r>
            <a:endParaRPr lang="en-US" sz="1200">
              <a:solidFill>
                <a:schemeClr val="tx1"/>
              </a:solidFill>
              <a:ea typeface="Meiryo"/>
            </a:endParaRPr>
          </a:p>
          <a:p>
            <a:pPr lvl="0">
              <a:lnSpc>
                <a:spcPct val="130000"/>
              </a:lnSpc>
            </a:pPr>
            <a:r>
              <a:rPr lang="en-US" sz="1200" dirty="0">
                <a:solidFill>
                  <a:schemeClr val="tx1"/>
                </a:solidFill>
              </a:rPr>
              <a:t>Integrity: Provide accurate and transparent descriptions of dishes on menus, avoiding exaggeration or misrepresentation</a:t>
            </a:r>
            <a:endParaRPr lang="en-US" sz="1200">
              <a:solidFill>
                <a:schemeClr val="tx1"/>
              </a:solidFill>
              <a:ea typeface="Meiryo"/>
            </a:endParaRPr>
          </a:p>
          <a:p>
            <a:pPr>
              <a:lnSpc>
                <a:spcPct val="130000"/>
              </a:lnSpc>
            </a:pPr>
            <a:r>
              <a:rPr lang="en-US" sz="1100" dirty="0">
                <a:solidFill>
                  <a:schemeClr val="tx1"/>
                </a:solidFill>
              </a:rPr>
              <a:t>Compliance: </a:t>
            </a:r>
            <a:r>
              <a:rPr lang="en-US" sz="1200" dirty="0">
                <a:solidFill>
                  <a:srgbClr val="0D0D0D"/>
                </a:solidFill>
                <a:ea typeface="+mn-lt"/>
                <a:cs typeface="+mn-lt"/>
              </a:rPr>
              <a:t>Ensure adherence with laws and regulations governing food safety, labor practices, and environmental sustainability</a:t>
            </a:r>
            <a:endParaRPr lang="en-US" sz="1100" dirty="0">
              <a:solidFill>
                <a:schemeClr val="tx1"/>
              </a:solidFill>
              <a:ea typeface="Meiryo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0FDBC76A-295F-4635-A28D-ADA24F383A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398931" y="3396997"/>
            <a:ext cx="685800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Cooked food with ingredients on a table">
            <a:extLst>
              <a:ext uri="{FF2B5EF4-FFF2-40B4-BE49-F238E27FC236}">
                <a16:creationId xmlns:a16="http://schemas.microsoft.com/office/drawing/2014/main" id="{5797C421-6264-06E5-08D8-6C9C8B669C8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606" r="13532" b="11"/>
          <a:stretch/>
        </p:blipFill>
        <p:spPr>
          <a:xfrm>
            <a:off x="6857698" y="10"/>
            <a:ext cx="5334301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96321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99405E2-1A96-4DBA-A9DC-4C2A1B421C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1219200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32FF329-3A87-4F66-BA01-91CD63C811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2" y="0"/>
            <a:ext cx="4420926" cy="683812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Colourful carved figures of humans">
            <a:extLst>
              <a:ext uri="{FF2B5EF4-FFF2-40B4-BE49-F238E27FC236}">
                <a16:creationId xmlns:a16="http://schemas.microsoft.com/office/drawing/2014/main" id="{D19F367C-1EF6-A961-99BC-EA74AFEC206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939" r="20134" b="-2"/>
          <a:stretch/>
        </p:blipFill>
        <p:spPr>
          <a:xfrm>
            <a:off x="20" y="719747"/>
            <a:ext cx="4458058" cy="5389675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BCF4857D-F003-4CA1-82AB-00900B1008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6146359"/>
            <a:ext cx="4426072" cy="711642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9855050-A75B-4DD0-9B56-8B1C7722D8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426076" y="748578"/>
            <a:ext cx="7765922" cy="5419038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"/>
          <p:cNvSpPr>
            <a:spLocks noGrp="1"/>
          </p:cNvSpPr>
          <p:nvPr>
            <p:ph type="ctrTitle"/>
          </p:nvPr>
        </p:nvSpPr>
        <p:spPr>
          <a:xfrm>
            <a:off x="4919472" y="1056362"/>
            <a:ext cx="6627226" cy="1154102"/>
          </a:xfrm>
        </p:spPr>
        <p:txBody>
          <a:bodyPr>
            <a:normAutofit/>
          </a:bodyPr>
          <a:lstStyle/>
          <a:p>
            <a:pPr>
              <a:lnSpc>
                <a:spcPct val="140000"/>
              </a:lnSpc>
            </a:pPr>
            <a:r>
              <a:rPr lang="en-US" sz="2300" dirty="0">
                <a:solidFill>
                  <a:schemeClr val="tx1"/>
                </a:solidFill>
              </a:rPr>
              <a:t>Ethical Marketing and Communication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E6738EB-6FF0-4AF9-8462-57F4494B88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5" y="687743"/>
            <a:ext cx="12188951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"/>
          <p:cNvSpPr>
            <a:spLocks noGrp="1"/>
          </p:cNvSpPr>
          <p:nvPr>
            <p:ph idx="1"/>
          </p:nvPr>
        </p:nvSpPr>
        <p:spPr>
          <a:xfrm>
            <a:off x="4921857" y="2268656"/>
            <a:ext cx="6627226" cy="3505938"/>
          </a:xfrm>
        </p:spPr>
        <p:txBody>
          <a:bodyPr anchor="t">
            <a:normAutofit/>
          </a:bodyPr>
          <a:lstStyle/>
          <a:p>
            <a:pPr lvl="0">
              <a:lnSpc>
                <a:spcPct val="130000"/>
              </a:lnSpc>
            </a:pPr>
            <a:r>
              <a:rPr lang="en-US" sz="1500" dirty="0">
                <a:solidFill>
                  <a:schemeClr val="tx1"/>
                </a:solidFill>
              </a:rPr>
              <a:t>Transparency in Advertising: Provide honest and transparent information in marketing materials, avoiding misleading claims or false advertising</a:t>
            </a:r>
            <a:endParaRPr lang="en-US" sz="1500" dirty="0">
              <a:solidFill>
                <a:schemeClr val="tx1"/>
              </a:solidFill>
              <a:ea typeface="Meiryo"/>
            </a:endParaRPr>
          </a:p>
          <a:p>
            <a:pPr>
              <a:lnSpc>
                <a:spcPct val="130000"/>
              </a:lnSpc>
            </a:pPr>
            <a:r>
              <a:rPr lang="en-US" sz="1500" dirty="0">
                <a:solidFill>
                  <a:schemeClr val="tx1"/>
                </a:solidFill>
              </a:rPr>
              <a:t>Ethical Branding: Align your branding with your values and principles to build trust and loyalty among customers</a:t>
            </a:r>
            <a:endParaRPr lang="en-US" sz="1500" dirty="0">
              <a:solidFill>
                <a:schemeClr val="tx1"/>
              </a:solidFill>
              <a:ea typeface="Meiryo"/>
            </a:endParaRPr>
          </a:p>
          <a:p>
            <a:pPr lvl="0">
              <a:lnSpc>
                <a:spcPct val="130000"/>
              </a:lnSpc>
            </a:pPr>
            <a:r>
              <a:rPr lang="en-US" sz="1500" dirty="0">
                <a:solidFill>
                  <a:schemeClr val="tx1"/>
                </a:solidFill>
              </a:rPr>
              <a:t>Social Responsibility: Engage in philanthropic activities and community outreach to contribute positively to society and demonstrate corporate social responsibility</a:t>
            </a:r>
            <a:endParaRPr lang="en-US" sz="1500" dirty="0">
              <a:solidFill>
                <a:schemeClr val="tx1"/>
              </a:solidFill>
              <a:ea typeface="Meiryo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DB791336-FCAA-4174-9303-B3F3748611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394069" y="6167615"/>
            <a:ext cx="7794882" cy="690385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CA212158-300D-44D0-9CCE-472C3F669E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5" y="6109423"/>
            <a:ext cx="12188951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988521F4-D44A-42C5-9BDB-5CA2555409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94070" y="0"/>
            <a:ext cx="64008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8002884"/>
      </p:ext>
    </p:extLst>
  </p:cSld>
  <p:clrMapOvr>
    <a:masterClrMapping/>
  </p:clrMapOvr>
</p:sld>
</file>

<file path=ppt/theme/theme1.xml><?xml version="1.0" encoding="utf-8"?>
<a:theme xmlns:a="http://schemas.openxmlformats.org/drawingml/2006/main" name="ShojiVTI">
  <a:themeElements>
    <a:clrScheme name="Office">
      <a:dk1>
        <a:srgbClr val="000000"/>
      </a:dk1>
      <a:lt1>
        <a:srgbClr val="FFFFFF"/>
      </a:lt1>
      <a:dk2>
        <a:srgbClr val="1D242E"/>
      </a:dk2>
      <a:lt2>
        <a:srgbClr val="F2F1F1"/>
      </a:lt2>
      <a:accent1>
        <a:srgbClr val="4472C4"/>
      </a:accent1>
      <a:accent2>
        <a:srgbClr val="ED7D31"/>
      </a:accent2>
      <a:accent3>
        <a:srgbClr val="A3A3A3"/>
      </a:accent3>
      <a:accent4>
        <a:srgbClr val="CF9B00"/>
      </a:accent4>
      <a:accent5>
        <a:srgbClr val="5B9BD5"/>
      </a:accent5>
      <a:accent6>
        <a:srgbClr val="70AD47"/>
      </a:accent6>
      <a:hlink>
        <a:srgbClr val="D26012"/>
      </a:hlink>
      <a:folHlink>
        <a:srgbClr val="9A5879"/>
      </a:folHlink>
    </a:clrScheme>
    <a:fontScheme name="Custom 7">
      <a:majorFont>
        <a:latin typeface="Meiryo"/>
        <a:ea typeface=""/>
        <a:cs typeface=""/>
      </a:majorFont>
      <a:minorFont>
        <a:latin typeface="Meiryo"/>
        <a:ea typeface=""/>
        <a:cs typeface=""/>
      </a:minorFont>
    </a:fontScheme>
    <a:fmtScheme name="Feathered">
      <a:fillStyleLst>
        <a:solidFill>
          <a:schemeClr val="phClr"/>
        </a:solidFill>
        <a:solidFill>
          <a:schemeClr val="phClr">
            <a:tint val="67000"/>
            <a:satMod val="105000"/>
          </a:schemeClr>
        </a:soli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0000"/>
                <a:satMod val="120000"/>
                <a:lumMod val="99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>
              <a:tint val="50000"/>
              <a:shade val="83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25400" dir="5400000" algn="ctr" rotWithShape="0">
              <a:srgbClr val="000000">
                <a:alpha val="20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hojiVTI" id="{00D0DDEB-E771-48E5-9E96-0647434F08B1}" vid="{9D22D596-7FD0-4F89-958C-AD79A0949111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3F4EF9168495B48B3313703184818F0" ma:contentTypeVersion="15" ma:contentTypeDescription="Create a new document." ma:contentTypeScope="" ma:versionID="f98c6262f1a0948cf7083f085f941efa">
  <xsd:schema xmlns:xsd="http://www.w3.org/2001/XMLSchema" xmlns:xs="http://www.w3.org/2001/XMLSchema" xmlns:p="http://schemas.microsoft.com/office/2006/metadata/properties" xmlns:ns2="0309086a-e022-42a0-b31a-9ac518a90cb3" xmlns:ns3="aa131837-b6ef-4713-8133-17bc1c9c6624" targetNamespace="http://schemas.microsoft.com/office/2006/metadata/properties" ma:root="true" ma:fieldsID="f6291f8c99eabb0500cef5d83f7c5dab" ns2:_="" ns3:_="">
    <xsd:import namespace="0309086a-e022-42a0-b31a-9ac518a90cb3"/>
    <xsd:import namespace="aa131837-b6ef-4713-8133-17bc1c9c662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DateTaken" minOccurs="0"/>
                <xsd:element ref="ns2:MediaServiceOCR" minOccurs="0"/>
                <xsd:element ref="ns2:MediaServiceLocation" minOccurs="0"/>
                <xsd:element ref="ns2:MediaServiceEventHashCode" minOccurs="0"/>
                <xsd:element ref="ns2:MediaServiceGenerationTime" minOccurs="0"/>
                <xsd:element ref="ns2:lcf76f155ced4ddcb4097134ff3c332f" minOccurs="0"/>
                <xsd:element ref="ns3:TaxCatchAll" minOccurs="0"/>
                <xsd:element ref="ns2:MediaLengthInSeconds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309086a-e022-42a0-b31a-9ac518a90cb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MediaServiceAutoTags" ma:internalName="MediaServiceAutoTags" ma:readOnly="true">
      <xsd:simpleType>
        <xsd:restriction base="dms:Text"/>
      </xsd:simpleType>
    </xsd:element>
    <xsd:element name="MediaServiceDateTaken" ma:index="11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2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3" nillable="true" ma:displayName="MediaServiceLocation" ma:internalName="MediaServiceLocation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85f9972f-ab15-4ad3-a488-adaa5b310aa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2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a131837-b6ef-4713-8133-17bc1c9c6624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6e3652dd-56ce-49c6-96c8-ffafdb92ac47}" ma:internalName="TaxCatchAll" ma:showField="CatchAllData" ma:web="aa131837-b6ef-4713-8133-17bc1c9c662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aa131837-b6ef-4713-8133-17bc1c9c6624" xsi:nil="true"/>
    <lcf76f155ced4ddcb4097134ff3c332f xmlns="0309086a-e022-42a0-b31a-9ac518a90cb3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C80A7CDD-D69B-4C08-B16C-F84D348B59F8}"/>
</file>

<file path=customXml/itemProps2.xml><?xml version="1.0" encoding="utf-8"?>
<ds:datastoreItem xmlns:ds="http://schemas.openxmlformats.org/officeDocument/2006/customXml" ds:itemID="{3EE30F3F-C747-44A5-9722-AB6FB93E8941}"/>
</file>

<file path=customXml/itemProps3.xml><?xml version="1.0" encoding="utf-8"?>
<ds:datastoreItem xmlns:ds="http://schemas.openxmlformats.org/officeDocument/2006/customXml" ds:itemID="{247FD4E1-93DE-460C-9E10-44BF9AB99EF9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497</Words>
  <Application>Microsoft Office PowerPoint</Application>
  <PresentationFormat>Widescreen</PresentationFormat>
  <Paragraphs>44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Meiryo</vt:lpstr>
      <vt:lpstr>Arial</vt:lpstr>
      <vt:lpstr>Corbel</vt:lpstr>
      <vt:lpstr>ShojiVTI</vt:lpstr>
      <vt:lpstr>navigating the ethics of culinary leadership </vt:lpstr>
      <vt:lpstr>Leadership Quote</vt:lpstr>
      <vt:lpstr>Introduction to Ethical Leadership</vt:lpstr>
      <vt:lpstr>Principles of Ethical Leadership</vt:lpstr>
      <vt:lpstr>Ethical Dilemmas</vt:lpstr>
      <vt:lpstr>Building Trust and Respect</vt:lpstr>
      <vt:lpstr>Fostering a Positive Work Culture</vt:lpstr>
      <vt:lpstr>Upholding Quality and Integrity</vt:lpstr>
      <vt:lpstr>Ethical Marketing and Communication</vt:lpstr>
      <vt:lpstr>Case Study </vt:lpstr>
      <vt:lpstr>Conclusion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-</dc:creator>
  <cp:lastModifiedBy>Roche, Colin</cp:lastModifiedBy>
  <cp:revision>264</cp:revision>
  <dcterms:created xsi:type="dcterms:W3CDTF">2024-04-06T00:49:32Z</dcterms:created>
  <dcterms:modified xsi:type="dcterms:W3CDTF">2026-06-16T15:33:33Z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0x01010003F4EF9168495B48B3313703184818F0</vt:lpwstr>
  </property>
</Properties>
</file>